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58" r:id="rId2"/>
    <p:sldId id="301" r:id="rId3"/>
    <p:sldId id="300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9" r:id="rId16"/>
    <p:sldId id="320" r:id="rId17"/>
    <p:sldId id="313" r:id="rId18"/>
    <p:sldId id="314" r:id="rId19"/>
    <p:sldId id="315" r:id="rId20"/>
    <p:sldId id="316" r:id="rId21"/>
    <p:sldId id="317" r:id="rId22"/>
    <p:sldId id="318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323" r:id="rId62"/>
    <p:sldId id="329" r:id="rId63"/>
    <p:sldId id="330" r:id="rId64"/>
    <p:sldId id="332" r:id="rId65"/>
    <p:sldId id="333" r:id="rId66"/>
    <p:sldId id="326" r:id="rId67"/>
    <p:sldId id="334" r:id="rId68"/>
    <p:sldId id="335" r:id="rId69"/>
    <p:sldId id="337" r:id="rId70"/>
    <p:sldId id="336" r:id="rId71"/>
    <p:sldId id="339" r:id="rId72"/>
    <p:sldId id="340" r:id="rId73"/>
    <p:sldId id="338" r:id="rId74"/>
    <p:sldId id="341" r:id="rId75"/>
    <p:sldId id="342" r:id="rId76"/>
    <p:sldId id="344" r:id="rId77"/>
    <p:sldId id="328" r:id="rId7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9" autoAdjust="0"/>
    <p:restoredTop sz="94705" autoAdjust="0"/>
  </p:normalViewPr>
  <p:slideViewPr>
    <p:cSldViewPr snapToGrid="0" snapToObjects="1">
      <p:cViewPr varScale="1">
        <p:scale>
          <a:sx n="138" d="100"/>
          <a:sy n="138" d="100"/>
        </p:scale>
        <p:origin x="12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8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05D74-D993-4F49-9099-CB643E385F61}" type="datetimeFigureOut">
              <a:rPr lang="fr-FR" smtClean="0"/>
              <a:pPr/>
              <a:t>21/06/2019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B390B-BD49-0D4B-897F-519AA40FFF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454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FDB4-48EF-FA4B-A40E-4F32BFF31063}" type="datetimeFigureOut">
              <a:rPr lang="fr-FR" smtClean="0"/>
              <a:pPr/>
              <a:t>21/06/2019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DF7E3-C6AD-3442-990B-1344F6026A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8115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192B5F-2F23-F341-8ADB-1A23F13B0379}" type="slidenum">
              <a:rPr lang="en-GB"/>
              <a:pPr/>
              <a:t>15</a:t>
            </a:fld>
            <a:endParaRPr lang="en-GB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54A838-8E44-9745-A87F-85AAF448B442}" type="slidenum">
              <a:rPr lang="en-GB"/>
              <a:pPr/>
              <a:t>16</a:t>
            </a:fld>
            <a:endParaRPr lang="en-GB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83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2B0203-3836-43CC-90DA-CB27A44E87B5}" type="slidenum">
              <a:rPr lang="fr-FR"/>
              <a:pPr/>
              <a:t>69</a:t>
            </a:fld>
            <a:endParaRPr lang="fr-FR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8025"/>
            <a:ext cx="4518025" cy="3387725"/>
          </a:xfrm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327" y="4379816"/>
            <a:ext cx="5034619" cy="4091894"/>
          </a:xfrm>
        </p:spPr>
        <p:txBody>
          <a:bodyPr/>
          <a:lstStyle/>
          <a:p>
            <a:pPr algn="just"/>
            <a:r>
              <a:rPr lang="en-GB">
                <a:latin typeface="Bookman Old Style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2B0203-3836-43CC-90DA-CB27A44E87B5}" type="slidenum">
              <a:rPr lang="fr-FR"/>
              <a:pPr/>
              <a:t>70</a:t>
            </a:fld>
            <a:endParaRPr lang="fr-FR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8025"/>
            <a:ext cx="4518025" cy="3387725"/>
          </a:xfrm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327" y="4379816"/>
            <a:ext cx="5034619" cy="4091894"/>
          </a:xfrm>
        </p:spPr>
        <p:txBody>
          <a:bodyPr/>
          <a:lstStyle/>
          <a:p>
            <a:pPr algn="just"/>
            <a:r>
              <a:rPr lang="en-GB">
                <a:latin typeface="Bookman Old Style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6438"/>
            <a:ext cx="4514850" cy="3386137"/>
          </a:xfrm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POWERPOINTfond_suite (2)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5" descr="logoipn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131840" y="6464430"/>
            <a:ext cx="720080" cy="44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cxnSp>
        <p:nvCxnSpPr>
          <p:cNvPr id="6" name="Connecteur droit 16"/>
          <p:cNvCxnSpPr/>
          <p:nvPr userDrawn="1"/>
        </p:nvCxnSpPr>
        <p:spPr>
          <a:xfrm>
            <a:off x="2500313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Espace réservé du numéro de diapositive 4"/>
          <p:cNvSpPr txBox="1">
            <a:spLocks/>
          </p:cNvSpPr>
          <p:nvPr userDrawn="1"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29889C3-BC2A-41F5-BB84-BD6FA2E385A3}" type="slidenum">
              <a:rPr lang="fr-FR" sz="1200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 sz="120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en-US" noProof="0" dirty="0" err="1"/>
              <a:t>Modifiez</a:t>
            </a:r>
            <a:r>
              <a:rPr lang="en-US" noProof="0" dirty="0"/>
              <a:t> le style du </a:t>
            </a:r>
            <a:r>
              <a:rPr lang="en-US" noProof="0" dirty="0" err="1"/>
              <a:t>titre</a:t>
            </a:r>
            <a:endParaRPr lang="en-US" noProof="0" dirty="0"/>
          </a:p>
        </p:txBody>
      </p:sp>
      <p:cxnSp>
        <p:nvCxnSpPr>
          <p:cNvPr id="9" name="Connecteur droit 16"/>
          <p:cNvCxnSpPr>
            <a:cxnSpLocks/>
          </p:cNvCxnSpPr>
          <p:nvPr userDrawn="1"/>
        </p:nvCxnSpPr>
        <p:spPr>
          <a:xfrm>
            <a:off x="0" y="6455616"/>
            <a:ext cx="9144000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Espace réservé de la date 3"/>
          <p:cNvSpPr txBox="1">
            <a:spLocks/>
          </p:cNvSpPr>
          <p:nvPr userDrawn="1"/>
        </p:nvSpPr>
        <p:spPr>
          <a:xfrm>
            <a:off x="3642742" y="6457203"/>
            <a:ext cx="3017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b="0" i="1" kern="1200" baseline="0">
                <a:solidFill>
                  <a:srgbClr val="C3004A"/>
                </a:solidFill>
                <a:latin typeface="Arial Bold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dirty="0">
                <a:solidFill>
                  <a:srgbClr val="C3004A"/>
                </a:solidFill>
              </a:rPr>
              <a:t>Guillaume</a:t>
            </a:r>
            <a:r>
              <a:rPr lang="fr-FR" dirty="0"/>
              <a:t> Martinet (martinet@ipno.in2p3.fr)</a:t>
            </a:r>
          </a:p>
        </p:txBody>
      </p:sp>
      <p:sp>
        <p:nvSpPr>
          <p:cNvPr id="12" name="Espace réservé de la date 3"/>
          <p:cNvSpPr txBox="1">
            <a:spLocks/>
          </p:cNvSpPr>
          <p:nvPr userDrawn="1"/>
        </p:nvSpPr>
        <p:spPr>
          <a:xfrm>
            <a:off x="12187" y="6461125"/>
            <a:ext cx="171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b="0" i="1" kern="1200" baseline="0">
                <a:solidFill>
                  <a:srgbClr val="C3004A"/>
                </a:solidFill>
                <a:latin typeface="Arial Bold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>
                <a:solidFill>
                  <a:srgbClr val="C3004A"/>
                </a:solidFill>
              </a:rPr>
              <a:t> 2 </a:t>
            </a:r>
            <a:r>
              <a:rPr lang="fr-FR" dirty="0" err="1">
                <a:solidFill>
                  <a:srgbClr val="C3004A"/>
                </a:solidFill>
              </a:rPr>
              <a:t>June</a:t>
            </a:r>
            <a:r>
              <a:rPr lang="fr-FR" baseline="0" dirty="0">
                <a:solidFill>
                  <a:srgbClr val="C3004A"/>
                </a:solidFill>
              </a:rPr>
              <a:t> 2015</a:t>
            </a:r>
            <a:endParaRPr lang="fr-FR" dirty="0"/>
          </a:p>
        </p:txBody>
      </p:sp>
      <p:sp>
        <p:nvSpPr>
          <p:cNvPr id="2" name="AutoShape 2" descr="imap://martinet@ipnmail.in2p3.fr:993/fetch%3EUID%3E.INBOX%3E36227?part=1.1.2.2&amp;filename=logo_EDPheniics_L400Coul.jpg"/>
          <p:cNvSpPr>
            <a:spLocks noChangeAspect="1" noChangeArrowheads="1"/>
          </p:cNvSpPr>
          <p:nvPr userDrawn="1"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" y="57150"/>
            <a:ext cx="1049866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83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8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latin typeface="Calibri" pitchFamily="34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2500313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CAF2B349-258D-4F80-BD74-0ED6A2A4D2A9}" type="slidenum">
              <a:rPr lang="fr-FR" sz="1200">
                <a:solidFill>
                  <a:srgbClr val="C3004A"/>
                </a:solidFill>
                <a:latin typeface="Arial Bold"/>
              </a:rPr>
              <a:pPr algn="r">
                <a:defRPr/>
              </a:pPr>
              <a:t>‹#›</a:t>
            </a:fld>
            <a:endParaRPr lang="fr-FR" sz="1200">
              <a:solidFill>
                <a:srgbClr val="C3004A"/>
              </a:solidFill>
              <a:latin typeface="Arial Bold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2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6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0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0"/>
            <a:ext cx="3571900" cy="357190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6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20"/>
          </p:nvPr>
        </p:nvSpPr>
        <p:spPr>
          <a:xfrm>
            <a:off x="7286625" y="492125"/>
            <a:ext cx="1714500" cy="365125"/>
          </a:xfrm>
        </p:spPr>
        <p:txBody>
          <a:bodyPr/>
          <a:lstStyle>
            <a:lvl1pPr>
              <a:defRPr sz="1000" i="1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r>
              <a:rPr lang="x-none"/>
              <a:t>Nicolas Delerue, LAL Orsay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952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8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latin typeface="Calibri" pitchFamily="34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2500313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CAF2B349-258D-4F80-BD74-0ED6A2A4D2A9}" type="slidenum">
              <a:rPr lang="fr-FR" sz="1200">
                <a:solidFill>
                  <a:srgbClr val="C3004A"/>
                </a:solidFill>
                <a:latin typeface="Arial Bold"/>
              </a:rPr>
              <a:pPr algn="r">
                <a:defRPr/>
              </a:pPr>
              <a:t>‹#›</a:t>
            </a:fld>
            <a:endParaRPr lang="fr-FR" sz="1200">
              <a:solidFill>
                <a:srgbClr val="C3004A"/>
              </a:solidFill>
              <a:latin typeface="Arial Bold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2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6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0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0"/>
            <a:ext cx="3571900" cy="357190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6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20"/>
          </p:nvPr>
        </p:nvSpPr>
        <p:spPr>
          <a:xfrm>
            <a:off x="7286625" y="492125"/>
            <a:ext cx="1714500" cy="365125"/>
          </a:xfrm>
        </p:spPr>
        <p:txBody>
          <a:bodyPr/>
          <a:lstStyle>
            <a:lvl1pPr>
              <a:defRPr sz="1000" i="1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r>
              <a:rPr lang="x-none"/>
              <a:t>Nicolas Delerue, LAL Orsay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952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25400" y="444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fr-FR" u="none">
              <a:latin typeface="Calibri" pitchFamily="34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 userDrawn="1"/>
        </p:nvSpPr>
        <p:spPr bwMode="auto">
          <a:xfrm>
            <a:off x="1714500" y="457200"/>
            <a:ext cx="7215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fr-FR" u="none">
              <a:latin typeface="Calibri" pitchFamily="34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 userDrawn="1"/>
        </p:nvSpPr>
        <p:spPr bwMode="auto">
          <a:xfrm>
            <a:off x="449263" y="1371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49263">
              <a:defRPr/>
            </a:pPr>
            <a:br>
              <a:rPr lang="fr-FR" u="none">
                <a:solidFill>
                  <a:srgbClr val="000000"/>
                </a:solidFill>
              </a:rPr>
            </a:br>
            <a:endParaRPr lang="fr-FR" u="none">
              <a:solidFill>
                <a:srgbClr val="000000"/>
              </a:solidFill>
            </a:endParaRPr>
          </a:p>
          <a:p>
            <a:pPr indent="449263" eaLnBrk="0" hangingPunct="0">
              <a:defRPr/>
            </a:pPr>
            <a:endParaRPr lang="fr-FR" u="none">
              <a:solidFill>
                <a:srgbClr val="000000"/>
              </a:solidFill>
            </a:endParaRPr>
          </a:p>
        </p:txBody>
      </p:sp>
      <p:sp>
        <p:nvSpPr>
          <p:cNvPr id="10" name="Rectangle 24"/>
          <p:cNvSpPr>
            <a:spLocks noChangeArrowheads="1"/>
          </p:cNvSpPr>
          <p:nvPr userDrawn="1"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fr-FR" u="none"/>
          </a:p>
        </p:txBody>
      </p:sp>
      <p:pic>
        <p:nvPicPr>
          <p:cNvPr id="11" name="Image 9" descr="LogoUPS11_150px.gif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40725" y="104775"/>
            <a:ext cx="736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7" descr="logoIN2P3DI.jpg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5888" y="38100"/>
            <a:ext cx="560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34"/>
          <p:cNvSpPr txBox="1">
            <a:spLocks noChangeArrowheads="1"/>
          </p:cNvSpPr>
          <p:nvPr userDrawn="1"/>
        </p:nvSpPr>
        <p:spPr bwMode="auto">
          <a:xfrm>
            <a:off x="8289925" y="6613525"/>
            <a:ext cx="787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000" b="1" u="none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P. </a:t>
            </a:r>
            <a:fld id="{B879421D-6B74-4BB9-8D5A-154CF5A71D4B}" type="slidenum">
              <a:rPr lang="fr-FR" sz="1000" b="1" u="none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fr-FR" sz="1000" b="1" u="none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6" name="Image 22" descr="New_LogoIPN_600px.jp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11" y="17956"/>
            <a:ext cx="1109114" cy="68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Connecteur droit 23"/>
          <p:cNvCxnSpPr/>
          <p:nvPr userDrawn="1"/>
        </p:nvCxnSpPr>
        <p:spPr>
          <a:xfrm rot="5400000">
            <a:off x="-2383284" y="3686783"/>
            <a:ext cx="5583676" cy="0"/>
          </a:xfrm>
          <a:prstGeom prst="line">
            <a:avLst/>
          </a:prstGeom>
          <a:ln w="44450" cmpd="thinThick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 userDrawn="1"/>
        </p:nvCxnSpPr>
        <p:spPr>
          <a:xfrm>
            <a:off x="1274323" y="593384"/>
            <a:ext cx="6498077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3"/>
          <p:cNvSpPr>
            <a:spLocks noGrp="1" noChangeArrowheads="1"/>
          </p:cNvSpPr>
          <p:nvPr>
            <p:ph type="ftr" sz="quarter" idx="3"/>
          </p:nvPr>
        </p:nvSpPr>
        <p:spPr>
          <a:xfrm>
            <a:off x="3169276" y="6583680"/>
            <a:ext cx="2895600" cy="2743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MDI &amp; applications of accelerators</a:t>
            </a:r>
            <a:endParaRPr 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>
          <a:xfrm>
            <a:off x="495836" y="6572922"/>
            <a:ext cx="2133600" cy="285078"/>
          </a:xfrm>
        </p:spPr>
        <p:txBody>
          <a:bodyPr/>
          <a:lstStyle/>
          <a:p>
            <a:pPr>
              <a:defRPr/>
            </a:pPr>
            <a:r>
              <a:rPr lang="x-none"/>
              <a:t>Nicolas Delerue, LAL Orsay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5933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2"/>
            <a:ext cx="6143668" cy="1571636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/>
              <a:t>Rappel titre présentation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6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 dirty="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0" y="620688"/>
            <a:ext cx="9144000" cy="2267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Espace réservé du texte 23"/>
          <p:cNvSpPr>
            <a:spLocks noGrp="1"/>
          </p:cNvSpPr>
          <p:nvPr>
            <p:ph type="body" sz="quarter" idx="17" hasCustomPrompt="1"/>
          </p:nvPr>
        </p:nvSpPr>
        <p:spPr>
          <a:xfrm>
            <a:off x="2357422" y="1071546"/>
            <a:ext cx="3571900" cy="357190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dirty="0"/>
              <a:t>Titre principal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 hasCustomPrompt="1"/>
          </p:nvPr>
        </p:nvSpPr>
        <p:spPr>
          <a:xfrm>
            <a:off x="2357422" y="2714620"/>
            <a:ext cx="3571900" cy="357190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z="1800" baseline="0" dirty="0">
                <a:solidFill>
                  <a:schemeClr val="accent4">
                    <a:lumMod val="75000"/>
                  </a:schemeClr>
                </a:solidFill>
                <a:latin typeface="Arial Bold"/>
              </a:rPr>
              <a:t>Intertitre</a:t>
            </a:r>
            <a:endParaRPr lang="fr-FR" dirty="0"/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 hasCustomPrompt="1"/>
          </p:nvPr>
        </p:nvSpPr>
        <p:spPr>
          <a:xfrm>
            <a:off x="2357422" y="4429126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dirty="0"/>
              <a:t>Titre graphique</a:t>
            </a:r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286644" y="492107"/>
            <a:ext cx="1714512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r>
              <a:rPr lang="x-none"/>
              <a:t>Nicolas Delerue, LAL Orsay</a:t>
            </a:r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8388424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29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2"/>
            <a:ext cx="6143668" cy="1571636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/>
              <a:t>Rappel titre présentation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6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 dirty="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0" y="620688"/>
            <a:ext cx="9144000" cy="2267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Espace réservé du texte 23"/>
          <p:cNvSpPr>
            <a:spLocks noGrp="1"/>
          </p:cNvSpPr>
          <p:nvPr>
            <p:ph type="body" sz="quarter" idx="17" hasCustomPrompt="1"/>
          </p:nvPr>
        </p:nvSpPr>
        <p:spPr>
          <a:xfrm>
            <a:off x="2357422" y="1071546"/>
            <a:ext cx="3571900" cy="357190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dirty="0"/>
              <a:t>Titre principal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 hasCustomPrompt="1"/>
          </p:nvPr>
        </p:nvSpPr>
        <p:spPr>
          <a:xfrm>
            <a:off x="2357422" y="2714620"/>
            <a:ext cx="3571900" cy="357190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z="1800" baseline="0" dirty="0">
                <a:solidFill>
                  <a:schemeClr val="accent4">
                    <a:lumMod val="75000"/>
                  </a:schemeClr>
                </a:solidFill>
                <a:latin typeface="Arial Bold"/>
              </a:rPr>
              <a:t>Intertitre</a:t>
            </a:r>
            <a:endParaRPr lang="fr-FR" dirty="0"/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 hasCustomPrompt="1"/>
          </p:nvPr>
        </p:nvSpPr>
        <p:spPr>
          <a:xfrm>
            <a:off x="2357422" y="4429126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dirty="0"/>
              <a:t>Titre graphique</a:t>
            </a:r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286644" y="492107"/>
            <a:ext cx="1714512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r>
              <a:rPr lang="x-none"/>
              <a:t>Nicolas Delerue, LAL Orsay</a:t>
            </a:r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8388424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29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4828" y="0"/>
            <a:ext cx="7369175" cy="681038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28600" y="990600"/>
            <a:ext cx="8686800" cy="2590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28600" y="3733800"/>
            <a:ext cx="8686800" cy="2590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8846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Faire glisser l'image vers l'espace réservé ou cliquer sur l'icône pour l'ajouter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8.png"/><Relationship Id="rId5" Type="http://schemas.openxmlformats.org/officeDocument/2006/relationships/image" Target="../media/image7.png"/><Relationship Id="rId4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gif"/><Relationship Id="rId4" Type="http://schemas.openxmlformats.org/officeDocument/2006/relationships/image" Target="../media/image10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6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4000" y="3407127"/>
            <a:ext cx="8683625" cy="1470025"/>
          </a:xfrm>
        </p:spPr>
        <p:txBody>
          <a:bodyPr>
            <a:normAutofit/>
          </a:bodyPr>
          <a:lstStyle/>
          <a:p>
            <a:r>
              <a:rPr lang="en-GB" sz="4000" noProof="0"/>
              <a:t>Machine-detectors interface and </a:t>
            </a:r>
            <a:br>
              <a:rPr lang="en-GB" sz="4000" noProof="0"/>
            </a:br>
            <a:r>
              <a:rPr lang="en-GB" sz="4000" noProof="0"/>
              <a:t>Applications of particle accelerators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14401" y="5524500"/>
            <a:ext cx="7091785" cy="840014"/>
          </a:xfrm>
        </p:spPr>
        <p:txBody>
          <a:bodyPr>
            <a:normAutofit/>
          </a:bodyPr>
          <a:lstStyle/>
          <a:p>
            <a:r>
              <a:rPr lang="en-GB" sz="1600" noProof="0"/>
              <a:t>Nicolas Delerue</a:t>
            </a:r>
          </a:p>
          <a:p>
            <a:r>
              <a:rPr lang="en-GB" sz="1600" noProof="0"/>
              <a:t>LAL (CNRS and Université de Paris-Sud)</a:t>
            </a:r>
          </a:p>
        </p:txBody>
      </p:sp>
      <p:pic>
        <p:nvPicPr>
          <p:cNvPr id="4" name="Image 3" descr="logoPSUD_175x2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" cy="800100"/>
          </a:xfrm>
          <a:prstGeom prst="rect">
            <a:avLst/>
          </a:prstGeom>
        </p:spPr>
      </p:pic>
      <p:pic>
        <p:nvPicPr>
          <p:cNvPr id="5" name="Image 4" descr="logo_LAL_couleu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1"/>
            <a:ext cx="1371599" cy="792645"/>
          </a:xfrm>
          <a:prstGeom prst="rect">
            <a:avLst/>
          </a:prstGeom>
        </p:spPr>
      </p:pic>
      <p:pic>
        <p:nvPicPr>
          <p:cNvPr id="6" name="Image 5" descr="IN2P3-Q_SignV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"/>
            <a:ext cx="1435100" cy="804651"/>
          </a:xfrm>
          <a:prstGeom prst="rect">
            <a:avLst/>
          </a:prstGeom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1066801" y="1711036"/>
            <a:ext cx="7091785" cy="84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ED PHENIICS</a:t>
            </a:r>
            <a:br>
              <a:rPr lang="en-GB" sz="1600" dirty="0"/>
            </a:br>
            <a:r>
              <a:rPr lang="en-GB" sz="1600" dirty="0"/>
              <a:t>Understanding basic principles of particle accelerators</a:t>
            </a:r>
          </a:p>
        </p:txBody>
      </p:sp>
      <p:pic>
        <p:nvPicPr>
          <p:cNvPr id="7" name="Image 6" descr="logo_EDPheniics_L400Cou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82" y="0"/>
            <a:ext cx="2619218" cy="19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14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62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8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22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93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69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112332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beam effects (1)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20641" y="979303"/>
            <a:ext cx="8032320" cy="2554828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a collider the two beams feel each other's electric field well before and well after colliding.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Given that the particles come very close to each other, this lead to very intense forces.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These forces lead to significant disruption of the beam.</a:t>
            </a:r>
          </a:p>
        </p:txBody>
      </p:sp>
      <p:pic>
        <p:nvPicPr>
          <p:cNvPr id="27653" name="Picture 5" descr="beam_beam_interact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3440" y="3593178"/>
            <a:ext cx="3349440" cy="3264822"/>
          </a:xfrm>
          <a:prstGeom prst="rect">
            <a:avLst/>
          </a:prstGeom>
          <a:noFill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728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beam effect (2)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18240" y="1604329"/>
            <a:ext cx="4767840" cy="4444307"/>
          </a:xfrm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At the interaction point the two beams self-focus onto each other.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If the self focussing is too strong this can lead to a large emittance growth.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If the two beam are not perfectly aligned this will also lead to large transverse deflection.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This is a strong limitation on the size of the beams and therefore the luminosity, especially in a ring.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480" y="1408468"/>
            <a:ext cx="2920320" cy="49598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702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88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4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Machine detector interface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373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63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81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Applications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116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58862"/>
          </a:xfrm>
        </p:spPr>
        <p:txBody>
          <a:bodyPr>
            <a:normAutofit/>
          </a:bodyPr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4792663"/>
          </a:xfrm>
        </p:spPr>
        <p:txBody>
          <a:bodyPr/>
          <a:lstStyle/>
          <a:p>
            <a:r>
              <a:rPr lang="en-GB" noProof="0"/>
              <a:t>Particle accelerators are not used only for HEP, they have many other applications.</a:t>
            </a:r>
          </a:p>
          <a:p>
            <a:r>
              <a:rPr lang="en-GB" noProof="0"/>
              <a:t>In which kind of institutions are there the more particle accelerators in the world?</a:t>
            </a:r>
            <a:br>
              <a:rPr lang="en-GB" noProof="0"/>
            </a:br>
            <a:r>
              <a:rPr lang="en-GB" noProof="0"/>
              <a:t>(a) HEP lab</a:t>
            </a:r>
            <a:br>
              <a:rPr lang="en-GB" noProof="0"/>
            </a:br>
            <a:r>
              <a:rPr lang="en-GB" noProof="0"/>
              <a:t>(b) Other physical sciences labs (non HEP)</a:t>
            </a:r>
            <a:br>
              <a:rPr lang="en-GB" noProof="0"/>
            </a:br>
            <a:r>
              <a:rPr lang="en-GB" noProof="0"/>
              <a:t>(c) Museums</a:t>
            </a:r>
            <a:br>
              <a:rPr lang="en-GB" noProof="0"/>
            </a:br>
            <a:r>
              <a:rPr lang="en-GB" noProof="0"/>
              <a:t>(d) Hospitals</a:t>
            </a:r>
            <a:br>
              <a:rPr lang="en-GB" noProof="0"/>
            </a:br>
            <a:r>
              <a:rPr lang="en-GB" noProof="0"/>
              <a:t>(e) Other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336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(d)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noProof="0"/>
              <a:t>HEP labs use the biggest particle accelerators in the world but there are only a few of them.</a:t>
            </a:r>
          </a:p>
          <a:p>
            <a:r>
              <a:rPr lang="en-GB" noProof="0"/>
              <a:t>Non HEP physical science labs use accelerators to produce X-rays. Every large country has 1 or 2 of such accelerators (SOLEIL and ESRF in France).</a:t>
            </a:r>
          </a:p>
          <a:p>
            <a:r>
              <a:rPr lang="en-GB" noProof="0"/>
              <a:t>Large museums like Le Louvres in Paris use particle accelerators to study cultural artefacts.</a:t>
            </a:r>
          </a:p>
          <a:p>
            <a:r>
              <a:rPr lang="en-GB" noProof="0"/>
              <a:t>Large hospitals use particle accelerators to treat cancer</a:t>
            </a:r>
            <a:br>
              <a:rPr lang="en-GB" noProof="0"/>
            </a:br>
            <a:r>
              <a:rPr lang="en-GB" noProof="0"/>
              <a:t>=&gt; a single hospital may have several accelerators! </a:t>
            </a:r>
          </a:p>
          <a:p>
            <a:r>
              <a:rPr lang="en-GB" noProof="0"/>
              <a:t>Most particle accelerators in the world are used for medical applications.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895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HEP applications of accelerators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3548061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Most of the physics we are studying this week relies on particle accelerators.</a:t>
            </a:r>
          </a:p>
          <a:p>
            <a:r>
              <a:rPr lang="en-GB" noProof="0"/>
              <a:t>The LHC is the largest of these accelerators.</a:t>
            </a:r>
          </a:p>
          <a:p>
            <a:r>
              <a:rPr lang="en-GB" noProof="0"/>
              <a:t>Tevatron is (was) the second largest</a:t>
            </a:r>
          </a:p>
          <a:p>
            <a:r>
              <a:rPr lang="en-GB" noProof="0"/>
              <a:t>Others include B-factories (KEKB, PEP-II), c-factories, heavy ions accelerators (BNL, GANIL, Darmstadt,…),…</a:t>
            </a:r>
          </a:p>
          <a:p>
            <a:r>
              <a:rPr lang="en-GB" noProof="0"/>
              <a:t>Between 10 and 50 machines in the world…</a:t>
            </a:r>
          </a:p>
          <a:p>
            <a:r>
              <a:rPr lang="en-GB" noProof="0"/>
              <a:t>To ensure maximum luminosity, a low emittance, a low beta function and a flat beam are necessary.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2" y="5213580"/>
            <a:ext cx="2451100" cy="1079500"/>
          </a:xfrm>
          <a:prstGeom prst="rect">
            <a:avLst/>
          </a:prstGeom>
        </p:spPr>
      </p:pic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428" y="4896080"/>
            <a:ext cx="1803400" cy="571500"/>
          </a:xfrm>
          <a:prstGeom prst="rect">
            <a:avLst/>
          </a:prstGeom>
        </p:spPr>
      </p:pic>
      <p:pic>
        <p:nvPicPr>
          <p:cNvPr id="11" name="Imag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94" y="5137380"/>
            <a:ext cx="37084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8613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6071"/>
            <a:ext cx="8229600" cy="843643"/>
          </a:xfrm>
        </p:spPr>
        <p:txBody>
          <a:bodyPr/>
          <a:lstStyle/>
          <a:p>
            <a:r>
              <a:rPr lang="en-GB" noProof="0"/>
              <a:t>Accelerators around Orsay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8" name="Image 7" descr="Accelerators_Ors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8" y="810078"/>
            <a:ext cx="7340600" cy="5092700"/>
          </a:xfrm>
          <a:prstGeom prst="rect">
            <a:avLst/>
          </a:prstGeom>
        </p:spPr>
      </p:pic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910318" y="5902778"/>
            <a:ext cx="7776481" cy="601435"/>
          </a:xfrm>
        </p:spPr>
        <p:txBody>
          <a:bodyPr>
            <a:normAutofit fontScale="62500" lnSpcReduction="20000"/>
          </a:bodyPr>
          <a:lstStyle/>
          <a:p>
            <a:r>
              <a:rPr lang="en-GB" noProof="0"/>
              <a:t>There are 29 accelerators within 10km radius of LAL. Only few of theme dedicated to HEP.</a:t>
            </a:r>
          </a:p>
        </p:txBody>
      </p:sp>
    </p:spTree>
    <p:extLst>
      <p:ext uri="{BB962C8B-B14F-4D97-AF65-F5344CB8AC3E}">
        <p14:creationId xmlns:p14="http://schemas.microsoft.com/office/powerpoint/2010/main" val="3915057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Accelerators in England &amp; Scotland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88428" y="2308404"/>
            <a:ext cx="3298371" cy="3817759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There are more than 150 accelerators.</a:t>
            </a:r>
          </a:p>
          <a:p>
            <a:r>
              <a:rPr lang="en-GB" noProof="0"/>
              <a:t>Only 1 of them is used to teach HEP, all others are used for non HEP applications! 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446" y="1806576"/>
            <a:ext cx="4356100" cy="431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5001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312896"/>
            <a:ext cx="8329613" cy="1285875"/>
          </a:xfrm>
        </p:spPr>
        <p:txBody>
          <a:bodyPr lIns="0" tIns="0" rIns="0" bIns="0">
            <a:normAutofit/>
          </a:bodyPr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Non HEP applications</a:t>
            </a:r>
            <a:br>
              <a:rPr lang="en-GB" noProof="0">
                <a:solidFill>
                  <a:srgbClr val="000000"/>
                </a:solidFill>
                <a:latin typeface="Arial" charset="0"/>
              </a:rPr>
            </a:br>
            <a:r>
              <a:rPr lang="en-GB" noProof="0">
                <a:solidFill>
                  <a:srgbClr val="000000"/>
                </a:solidFill>
                <a:latin typeface="Arial" charset="0"/>
              </a:rPr>
              <a:t>Dating old artefacts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2982" y="1598772"/>
            <a:ext cx="2906078" cy="4533423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19149" y="2146300"/>
            <a:ext cx="4117658" cy="3901600"/>
          </a:xfrm>
        </p:spPr>
        <p:txBody>
          <a:bodyPr lIns="0" tIns="0" rIns="0" bIns="0">
            <a:normAutofit/>
          </a:bodyPr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Radiocarbon dating is allows to measure the age of ancient artefacts.</a:t>
            </a:r>
            <a:endParaRPr lang="en-GB" sz="2400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The ratio C13 vs C14 can be measured by using an accelerator.</a:t>
            </a:r>
            <a:endParaRPr lang="en-GB" sz="2400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This technique is called “Accelerator Mass spectroscopy”.</a:t>
            </a:r>
          </a:p>
        </p:txBody>
      </p:sp>
    </p:spTree>
    <p:extLst>
      <p:ext uri="{BB962C8B-B14F-4D97-AF65-F5344CB8AC3E}">
        <p14:creationId xmlns:p14="http://schemas.microsoft.com/office/powerpoint/2010/main" val="3946763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161450"/>
            <a:ext cx="8329613" cy="847248"/>
          </a:xfrm>
        </p:spPr>
        <p:txBody>
          <a:bodyPr lIns="0" tIns="0" rIns="0" bIns="0"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Accelerator Mass Spectroscopy (1)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0127" y="1598772"/>
            <a:ext cx="2906078" cy="4533423"/>
          </a:xfrm>
          <a:prstGeom prst="rect">
            <a:avLst/>
          </a:prstGeom>
          <a:noFill/>
        </p:spPr>
      </p:pic>
      <p:sp>
        <p:nvSpPr>
          <p:cNvPr id="81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01992" y="1598772"/>
            <a:ext cx="4553426" cy="5022056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In an AMS device the C12, C13 and C14 beams need to be separated to allow an accurate counting.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An energy of 10-15MV is sufficient.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Beam stability is very important to ensure good accuracy.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What type of source would you recommend?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What type of accelerator? </a:t>
            </a:r>
            <a:br>
              <a:rPr lang="en-GB" sz="2000" noProof="0">
                <a:solidFill>
                  <a:srgbClr val="000000"/>
                </a:solidFill>
                <a:latin typeface="Arial" charset="0"/>
              </a:rPr>
            </a:b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RF or electrostatic?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Does the emittance matter?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How would you count the charge of the ion beams with a good accuracy?</a:t>
            </a:r>
          </a:p>
        </p:txBody>
      </p:sp>
    </p:spTree>
    <p:extLst>
      <p:ext uri="{BB962C8B-B14F-4D97-AF65-F5344CB8AC3E}">
        <p14:creationId xmlns:p14="http://schemas.microsoft.com/office/powerpoint/2010/main" val="3604841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How easy is it to add an experiment on an accelerator?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7" name="Image 6" descr="CMScollaborationPos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900"/>
            <a:ext cx="6359358" cy="3328064"/>
          </a:xfrm>
          <a:prstGeom prst="rect">
            <a:avLst/>
          </a:prstGeom>
        </p:spPr>
      </p:pic>
      <p:pic>
        <p:nvPicPr>
          <p:cNvPr id="8" name="Image 7" descr="beam_1_betx_be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762" y="4130070"/>
            <a:ext cx="3530262" cy="27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3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312897"/>
            <a:ext cx="8329613" cy="1062990"/>
          </a:xfrm>
        </p:spPr>
        <p:txBody>
          <a:bodyPr lIns="0" tIns="0" rIns="0" bIns="0"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Accelerator Mass Spectroscopy (2)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103" y="4219099"/>
            <a:ext cx="3277553" cy="2181701"/>
          </a:xfrm>
          <a:prstGeom prst="rect">
            <a:avLst/>
          </a:prstGeom>
          <a:noFill/>
        </p:spPr>
      </p:pic>
      <p:sp>
        <p:nvSpPr>
          <p:cNvPr id="92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80573" y="1307307"/>
            <a:ext cx="4117658" cy="4894898"/>
          </a:xfrm>
        </p:spPr>
        <p:txBody>
          <a:bodyPr lIns="0" tIns="0" rIns="0" bIns="0">
            <a:normAutofit/>
          </a:bodyPr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AMS machines use a sputtering ion source producing C- ions.</a:t>
            </a:r>
            <a:endParaRPr lang="en-GB" sz="2400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A tandem Van de Graff is then used to accelerate the ions and strip then to C</a:t>
            </a:r>
            <a:r>
              <a:rPr lang="en-GB" sz="2400" baseline="30000" noProof="0">
                <a:solidFill>
                  <a:srgbClr val="000000"/>
                </a:solidFill>
                <a:latin typeface="Arial" charset="0"/>
              </a:rPr>
              <a:t>3+</a:t>
            </a: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.</a:t>
            </a:r>
            <a:endParaRPr lang="en-GB" sz="2400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A DC accelerator offer a better stability than a RF accelerator.</a:t>
            </a:r>
            <a:endParaRPr lang="en-GB" sz="2400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A Faraday cup is used to measure the beam charge.</a:t>
            </a:r>
            <a:endParaRPr lang="en-GB" sz="2400" noProof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" y="1451610"/>
            <a:ext cx="4331970" cy="2328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1743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231458"/>
            <a:ext cx="8329613" cy="1225868"/>
          </a:xfrm>
        </p:spPr>
        <p:txBody>
          <a:bodyPr lIns="0" tIns="0" rIns="0" bIns="0"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Example of AMS application</a:t>
            </a:r>
            <a:br>
              <a:rPr lang="en-GB" noProof="0">
                <a:solidFill>
                  <a:srgbClr val="000000"/>
                </a:solidFill>
                <a:latin typeface="Arial" charset="0"/>
              </a:rPr>
            </a:br>
            <a:r>
              <a:rPr lang="en-GB" noProof="0">
                <a:solidFill>
                  <a:srgbClr val="000000"/>
                </a:solidFill>
                <a:latin typeface="Arial" charset="0"/>
              </a:rPr>
              <a:t>Vinland map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628" y="2473167"/>
            <a:ext cx="4029075" cy="2786063"/>
          </a:xfrm>
          <a:prstGeom prst="rect">
            <a:avLst/>
          </a:prstGeom>
          <a:noFill/>
        </p:spPr>
      </p:pic>
      <p:sp>
        <p:nvSpPr>
          <p:cNvPr id="102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19149" y="1603058"/>
            <a:ext cx="4117658" cy="4556284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AMS was used to date ashes found in Newfoundland in a European-type settlement. These ashes were dated back to the XIth century.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A viking map featuring Newfoundland was shown to be older than Columbus trip to America.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AMS has contributed to establish that North America was visited by Vikings well before other European nations.</a:t>
            </a:r>
          </a:p>
        </p:txBody>
      </p:sp>
    </p:spTree>
    <p:extLst>
      <p:ext uri="{BB962C8B-B14F-4D97-AF65-F5344CB8AC3E}">
        <p14:creationId xmlns:p14="http://schemas.microsoft.com/office/powerpoint/2010/main" val="1095197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312897"/>
            <a:ext cx="8329613" cy="1062990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Dating old artefacts...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598772"/>
            <a:ext cx="3354705" cy="4533423"/>
          </a:xfrm>
          <a:prstGeom prst="rect">
            <a:avLst/>
          </a:prstGeom>
          <a:noFill/>
        </p:spPr>
      </p:pic>
      <p:sp>
        <p:nvSpPr>
          <p:cNvPr id="122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19149" y="1603058"/>
            <a:ext cx="4117658" cy="4444842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There are many other accelerator based dating techniques which I do not have time to cover.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Proton, Neutron and light sources can all be used to investigate some properties of old artefacts.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Left: </a:t>
            </a:r>
            <a:br>
              <a:rPr lang="en-GB" sz="2300" noProof="0">
                <a:solidFill>
                  <a:srgbClr val="000000"/>
                </a:solidFill>
                <a:latin typeface="Arial" charset="0"/>
              </a:rPr>
            </a:b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Roman Jug dated by ISIS.</a:t>
            </a:r>
          </a:p>
        </p:txBody>
      </p:sp>
    </p:spTree>
    <p:extLst>
      <p:ext uri="{BB962C8B-B14F-4D97-AF65-F5344CB8AC3E}">
        <p14:creationId xmlns:p14="http://schemas.microsoft.com/office/powerpoint/2010/main" val="3798955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135732"/>
            <a:ext cx="8329613" cy="905828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Treating Cancer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32" y="2040255"/>
            <a:ext cx="4029075" cy="3028950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34815" y="961549"/>
            <a:ext cx="4690587" cy="5772150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Some type of cancer tumors are located at places difficult to reach by Surgery.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X-rays can be used to kill such tumors.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This is called Radiotherapy.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Radiotherapy need 10-15 MeV electrons for a few seconds.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The accelerator needs to be compact so that it fits in an hospital room and fields can be contained.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What type of cathode do suggest to use? Thermionic or Photocathode?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What type of accelerators do suggest to use?</a:t>
            </a:r>
          </a:p>
        </p:txBody>
      </p:sp>
    </p:spTree>
    <p:extLst>
      <p:ext uri="{BB962C8B-B14F-4D97-AF65-F5344CB8AC3E}">
        <p14:creationId xmlns:p14="http://schemas.microsoft.com/office/powerpoint/2010/main" val="1026280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25768" y="202883"/>
            <a:ext cx="8329613" cy="705803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Medical linac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04337" y="918687"/>
            <a:ext cx="4489133" cy="5812155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200" noProof="0">
                <a:solidFill>
                  <a:srgbClr val="000000"/>
                </a:solidFill>
                <a:latin typeface="Arial" charset="0"/>
              </a:rPr>
              <a:t>Radiation therapy uses small 15MeV “linacs”.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200" noProof="0">
                <a:solidFill>
                  <a:srgbClr val="000000"/>
                </a:solidFill>
                <a:latin typeface="Arial" charset="0"/>
              </a:rPr>
              <a:t>It is safer to produce a low current over several pulses rather than a high peak current over a few pulses, hence a thermionic gun is used (such gun are also more reliable and easier to maintain).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200" noProof="0">
                <a:solidFill>
                  <a:srgbClr val="000000"/>
                </a:solidFill>
                <a:latin typeface="Arial" charset="0"/>
              </a:rPr>
              <a:t>To reach 15 MeV with a large electrostatic accelerator would require a large installation likely to frighten the patients.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200" noProof="0">
                <a:solidFill>
                  <a:srgbClr val="000000"/>
                </a:solidFill>
                <a:latin typeface="Arial" charset="0"/>
              </a:rPr>
              <a:t>A short RF accelerator is used to reach the required energy.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0675" y="1348740"/>
            <a:ext cx="3217545" cy="4324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729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110015"/>
            <a:ext cx="8328183" cy="898683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Radiotherapy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13385" y="1283018"/>
            <a:ext cx="4773453" cy="4456272"/>
          </a:xfrm>
        </p:spPr>
        <p:txBody>
          <a:bodyPr lIns="0" tIns="0" rIns="0" bIns="0">
            <a:normAutofit/>
          </a:bodyPr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X-rays are used to kill a tumour.</a:t>
            </a:r>
            <a:endParaRPr lang="en-GB" sz="2400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To minimize the dose sent on healthy tissues several X-ray beams are sent in turn from different directions.</a:t>
            </a:r>
            <a:endParaRPr lang="en-GB" sz="2400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However this technique is not ideal due to its impact on healthy tissues.</a:t>
            </a:r>
            <a:endParaRPr lang="en-GB" sz="2400" noProof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452" y="994410"/>
            <a:ext cx="4027646" cy="3018949"/>
          </a:xfrm>
          <a:prstGeom prst="rect">
            <a:avLst/>
          </a:prstGeom>
          <a:noFill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887" y="4150519"/>
            <a:ext cx="3976211" cy="2500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21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" y="482918"/>
            <a:ext cx="8021003" cy="5459254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25768" y="70009"/>
            <a:ext cx="8328184" cy="740093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Proton and ion therapy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25755" y="5813585"/>
            <a:ext cx="4490562" cy="20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Source: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Bleddyn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Jones, JAI graduates lectures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14313" y="6079332"/>
            <a:ext cx="9065419" cy="26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  <a:latin typeface="Arial" charset="0"/>
              </a:rPr>
              <a:t>What gun and what machine shall we use for proton and ion therapy?</a:t>
            </a:r>
          </a:p>
        </p:txBody>
      </p:sp>
    </p:spTree>
    <p:extLst>
      <p:ext uri="{BB962C8B-B14F-4D97-AF65-F5344CB8AC3E}">
        <p14:creationId xmlns:p14="http://schemas.microsoft.com/office/powerpoint/2010/main" val="619656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668" y="1270160"/>
            <a:ext cx="7348062" cy="5190648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272892"/>
            <a:ext cx="8328183" cy="1141571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A possible solution...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637598" y="6167915"/>
            <a:ext cx="4490562" cy="20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Source: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Bleddyn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Jones, JAI graduates lectures</a:t>
            </a:r>
          </a:p>
        </p:txBody>
      </p:sp>
    </p:spTree>
    <p:extLst>
      <p:ext uri="{BB962C8B-B14F-4D97-AF65-F5344CB8AC3E}">
        <p14:creationId xmlns:p14="http://schemas.microsoft.com/office/powerpoint/2010/main" val="452931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Fast protons rings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59131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At the moment accelerating protons in rings is slow due to resonances crossing.</a:t>
            </a:r>
          </a:p>
          <a:p>
            <a:r>
              <a:rPr lang="en-GB" noProof="0"/>
              <a:t>R&amp;D is ongoing to avoid that problem.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7" name="Image 6" descr="em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408" y="3059331"/>
            <a:ext cx="5566569" cy="37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80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Medical cyclotron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231056" cy="4525963"/>
          </a:xfrm>
        </p:spPr>
        <p:txBody>
          <a:bodyPr>
            <a:normAutofit fontScale="85000" lnSpcReduction="10000"/>
          </a:bodyPr>
          <a:lstStyle/>
          <a:p>
            <a:r>
              <a:rPr lang="en-GB" noProof="0"/>
              <a:t>Cyclotron are well suited to accelerate ions.</a:t>
            </a:r>
          </a:p>
          <a:p>
            <a:r>
              <a:rPr lang="en-GB" noProof="0"/>
              <a:t>Several hospitals or universities are equipped with cyclotrons to produce radioactive isotopes used as markers in drugs.</a:t>
            </a:r>
          </a:p>
          <a:p>
            <a:r>
              <a:rPr lang="en-GB" noProof="0"/>
              <a:t>Such cyclotron is a commercial product.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7" name="Image 6" descr="CP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29" y="3908101"/>
            <a:ext cx="3124200" cy="281337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8256" y="1366043"/>
            <a:ext cx="4319588" cy="232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20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/>
              <a:t>Adding a detector in an accelerator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/>
              <a:t>The detector is not transparent for the accelerator.</a:t>
            </a:r>
            <a:br>
              <a:rPr lang="en-GB" noProof="0"/>
            </a:br>
            <a:r>
              <a:rPr lang="en-GB" noProof="0"/>
              <a:t>- For example it often comes with limited apertures and a large magnet.</a:t>
            </a:r>
          </a:p>
          <a:p>
            <a:r>
              <a:rPr lang="en-GB" noProof="0"/>
              <a:t>The accelerator will also have side effects on the detector: for example by creating backgrounds and large RF fields.</a:t>
            </a:r>
          </a:p>
          <a:p>
            <a:r>
              <a:rPr lang="en-GB" noProof="0"/>
              <a:t>The interface between the detector and the machine need to be studied carefully.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419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392907" y="92869"/>
            <a:ext cx="8328183" cy="1060133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Pharmaceutical drugs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17720" y="1184434"/>
            <a:ext cx="4117658" cy="4860608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To be efficient a drug need to target the correct molecule.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This can only be achieved by studying the diffraction of intense on the molecule.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What type of machine (gun, accelerator, ...) is best suited to deliver an intense stable beam of </a:t>
            </a:r>
            <a:br>
              <a:rPr lang="en-GB" sz="2300" noProof="0">
                <a:solidFill>
                  <a:srgbClr val="000000"/>
                </a:solidFill>
                <a:latin typeface="Arial" charset="0"/>
              </a:rPr>
            </a:b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X-rays?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910" y="1470184"/>
            <a:ext cx="4054793" cy="3987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54353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382905" y="107157"/>
            <a:ext cx="8328184" cy="757238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A source of intense X-rays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2905" y="971550"/>
            <a:ext cx="4433412" cy="5364957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Synchrotrons are best suited to deliver intense beams of X-rays.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Although synchrotrons operate at ultra low emittance the gun can be thermionic as radiation damping reduces the transverse emittance.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A RF accelerator is then used to accelerate the particles up to the ring energy. A booster may be used to reduce the length of the linac.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9233" y="1088708"/>
            <a:ext cx="3276124" cy="2137410"/>
          </a:xfrm>
          <a:prstGeom prst="rect">
            <a:avLst/>
          </a:prstGeom>
          <a:noFill/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192203" y="3351848"/>
            <a:ext cx="1655922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Source: Diamond</a:t>
            </a:r>
          </a:p>
        </p:txBody>
      </p:sp>
      <p:pic>
        <p:nvPicPr>
          <p:cNvPr id="8" name="Image 7" descr="SOLE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067" y="3587810"/>
            <a:ext cx="3717290" cy="2891374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497003" y="6479184"/>
            <a:ext cx="1655922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Source: SOLEIL</a:t>
            </a:r>
          </a:p>
        </p:txBody>
      </p:sp>
    </p:spTree>
    <p:extLst>
      <p:ext uri="{BB962C8B-B14F-4D97-AF65-F5344CB8AC3E}">
        <p14:creationId xmlns:p14="http://schemas.microsoft.com/office/powerpoint/2010/main" val="1289823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25768" y="128588"/>
            <a:ext cx="8328184" cy="757238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Applications of synchrotrons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4310" y="971550"/>
            <a:ext cx="4466273" cy="5532120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200" noProof="0">
                <a:solidFill>
                  <a:srgbClr val="000000"/>
                </a:solidFill>
                <a:latin typeface="Arial" charset="0"/>
              </a:rPr>
              <a:t>Light sources have a wide range of applications.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200" noProof="0">
                <a:solidFill>
                  <a:srgbClr val="000000"/>
                </a:solidFill>
                <a:latin typeface="Arial" charset="0"/>
              </a:rPr>
              <a:t>A light source in England has been used to improve the quality of chocolate!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200" noProof="0">
                <a:solidFill>
                  <a:srgbClr val="000000"/>
                </a:solidFill>
                <a:latin typeface="Arial" charset="0"/>
              </a:rPr>
              <a:t>Diamond is being used to study old manuscripts too precious to be opened!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200" noProof="0">
                <a:solidFill>
                  <a:srgbClr val="000000"/>
                </a:solidFill>
                <a:latin typeface="Arial" charset="0"/>
              </a:rPr>
              <a:t>Protein imaging, drugs, material studies,...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200" noProof="0">
                <a:solidFill>
                  <a:srgbClr val="000000"/>
                </a:solidFill>
                <a:latin typeface="Arial" charset="0"/>
              </a:rPr>
              <a:t>GMR (the phenomena that allows dense magnetic storage in your ipod) has been studied with light sources.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6298" y="885826"/>
            <a:ext cx="4020503" cy="2760345"/>
          </a:xfrm>
          <a:prstGeom prst="rect">
            <a:avLst/>
          </a:prstGeom>
          <a:noFill/>
        </p:spPr>
      </p:pic>
      <p:pic>
        <p:nvPicPr>
          <p:cNvPr id="5" name="Image 4" descr="dead_sea_discipline-scroll-1.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583" y="3809201"/>
            <a:ext cx="4026218" cy="26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72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312897"/>
            <a:ext cx="8328183" cy="1060133"/>
          </a:xfrm>
        </p:spPr>
        <p:txBody>
          <a:bodyPr lIns="0" tIns="0" rIns="0" bIns="0"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The next generation of light sources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04337" y="1603057"/>
            <a:ext cx="4117658" cy="4806315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The drawback of using radiation damping to reach ultra-low emittance is that the beam is stretched longitudinally.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This means that the X-ray pulse have a long (ps) duration.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Some applications require fs long high brightness X-ray pulses...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How can this be achieved?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6298" y="2601755"/>
            <a:ext cx="4020503" cy="25274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5785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254318"/>
            <a:ext cx="8328183" cy="1180148"/>
          </a:xfrm>
        </p:spPr>
        <p:txBody>
          <a:bodyPr lIns="0" tIns="0" rIns="0" bIns="0"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Next generation:</a:t>
            </a:r>
            <a:br>
              <a:rPr lang="en-GB" noProof="0">
                <a:solidFill>
                  <a:srgbClr val="000000"/>
                </a:solidFill>
                <a:latin typeface="Arial" charset="0"/>
              </a:rPr>
            </a:br>
            <a:r>
              <a:rPr lang="en-GB" noProof="0">
                <a:solidFill>
                  <a:srgbClr val="000000"/>
                </a:solidFill>
                <a:latin typeface="Arial" charset="0"/>
              </a:rPr>
              <a:t>Linac based Free electron lasers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8590" y="1603057"/>
            <a:ext cx="4373404" cy="4951327"/>
          </a:xfrm>
        </p:spPr>
        <p:txBody>
          <a:bodyPr lIns="0" tIns="0" rIns="0" bIns="0">
            <a:normAutofit/>
          </a:bodyPr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Only linac based accelerators can deliver ultra-short pulses.</a:t>
            </a:r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Ultra-short pulses are necessary to get coherent emission of X-rays.</a:t>
            </a:r>
            <a:endParaRPr lang="en-GB" sz="2400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Hence the emittance must be ultra-low from the start.</a:t>
            </a:r>
            <a:endParaRPr lang="en-GB" sz="2400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This requires a photo-cathode RF gun.</a:t>
            </a:r>
            <a:endParaRPr lang="en-GB" sz="2400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With an ultra-low emittance it is possible to achieve lasing in the undulators (and thus an even higher light output).</a:t>
            </a:r>
            <a:endParaRPr lang="en-GB" sz="2400" noProof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0580" y="2127409"/>
            <a:ext cx="4029075" cy="2993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82026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How to make short bunches?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01528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RF guns can be used to make short pulses.</a:t>
            </a:r>
          </a:p>
          <a:p>
            <a:r>
              <a:rPr lang="en-GB" noProof="0"/>
              <a:t>To have even shorter pulses one needs to use a compression scheme.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7" name="Image 6" descr="compressionChicane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55658"/>
            <a:ext cx="82804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525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312897"/>
            <a:ext cx="8328183" cy="1060133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  <a:buClr>
                <a:srgbClr val="000000"/>
              </a:buClr>
              <a:buFontTx/>
              <a:buChar char=" "/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Neutron crystallography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04337" y="1603058"/>
            <a:ext cx="4366260" cy="4642009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X-ray crystallography can only be used on matter that is rather transparent to X-rays.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Other objects such as this Roman vase or the materials used to build an aircraft need a probe that penetrate deeper in the material: Neutrons.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How can we produce neutrons?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483" y="1598772"/>
            <a:ext cx="3346133" cy="4533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6155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312897"/>
            <a:ext cx="8328183" cy="1060133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Neutrons sources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04337" y="1603058"/>
            <a:ext cx="4117658" cy="4443413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It is not possible to directly accelerate neutrons.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However neutrons are produced when a target is bombarded with protons.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The ISIS neutron source requires 800 MeV protons. 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How to build this?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6298" y="2731770"/>
            <a:ext cx="4020503" cy="2267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4845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312897"/>
            <a:ext cx="8328183" cy="1060133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A neutron source: ISIS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04337" y="1603058"/>
            <a:ext cx="4117658" cy="4642009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A proton synchrotron can be used to bring the protons to the right energy.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Emittance is not a challenge at the target location but a low emittance beam helps minimizing the losses in the accelerator (and hence the activation).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Note that it is easier to accelerate H- than H+.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7765" y="1598772"/>
            <a:ext cx="3397568" cy="4533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60560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272892"/>
            <a:ext cx="8328183" cy="1141571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Spallation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60045" y="1204437"/>
            <a:ext cx="8619649" cy="2264568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Spallation is a process in which fragments (protons, neutrons,...) are ejected from a target atom hit by a high energy proton.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Such target is very challenging as most of the proton power is deposited in the target.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4520" y="3216117"/>
            <a:ext cx="5324952" cy="3270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1002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Interaction point at the ILC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767" y="1304749"/>
            <a:ext cx="7212443" cy="531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650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198597"/>
            <a:ext cx="8328183" cy="647223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Spallation target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635" y="890112"/>
            <a:ext cx="5739288" cy="5510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4513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254318"/>
            <a:ext cx="8328183" cy="1180148"/>
          </a:xfrm>
        </p:spPr>
        <p:txBody>
          <a:bodyPr lIns="0" tIns="0" rIns="0" bIns="0"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Accelerator Driven </a:t>
            </a:r>
            <a:br>
              <a:rPr lang="en-GB" noProof="0">
                <a:solidFill>
                  <a:srgbClr val="000000"/>
                </a:solidFill>
                <a:latin typeface="Arial" charset="0"/>
              </a:rPr>
            </a:br>
            <a:r>
              <a:rPr lang="en-GB" noProof="0">
                <a:solidFill>
                  <a:srgbClr val="000000"/>
                </a:solidFill>
                <a:latin typeface="Arial" charset="0"/>
              </a:rPr>
              <a:t>sub-critical reactor (ADSR)‏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0022" y="1613060"/>
            <a:ext cx="4723448" cy="4767738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An intense source of protons could be used to produce an intense flux of neutrons.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After moderation these neutrons would trigger nuclear reactions in some nuclear material.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Advantage the reactor can operate in sub-critical mode (if the accelerator stops the nuclear reactions die automatically).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The nuclear fuel could be made of isotopes that can not sustain a chain reaction (such as Thorium).</a:t>
            </a:r>
            <a:br>
              <a:rPr lang="en-GB" sz="2000" noProof="0">
                <a:solidFill>
                  <a:srgbClr val="000000"/>
                </a:solidFill>
                <a:latin typeface="Arial" charset="0"/>
              </a:rPr>
            </a:br>
            <a:r>
              <a:rPr lang="en-GB" sz="2000" noProof="0">
                <a:solidFill>
                  <a:srgbClr val="000000"/>
                </a:solidFill>
                <a:latin typeface="Arial" charset="0"/>
              </a:rPr>
              <a:t>=&gt; no risk of proliferation.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742" y="1598772"/>
            <a:ext cx="3777615" cy="4533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68169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3943"/>
          </a:xfrm>
        </p:spPr>
        <p:txBody>
          <a:bodyPr/>
          <a:lstStyle/>
          <a:p>
            <a:r>
              <a:rPr lang="en-GB" noProof="0"/>
              <a:t>Need for high redundancy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93944"/>
            <a:ext cx="8229600" cy="1937576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Even if they do not like it, HEP experiments can cope with an unreliable accelerator.</a:t>
            </a:r>
          </a:p>
          <a:p>
            <a:r>
              <a:rPr lang="en-GB" noProof="0"/>
              <a:t>In a nuclear reactor a sudden stop of the driver will cause a thermal shock.</a:t>
            </a:r>
          </a:p>
          <a:p>
            <a:r>
              <a:rPr lang="en-GB" noProof="0"/>
              <a:t>To many thermal shocks might damage the containment vessel</a:t>
            </a:r>
            <a:br>
              <a:rPr lang="en-GB" noProof="0"/>
            </a:br>
            <a:r>
              <a:rPr lang="en-GB" noProof="0"/>
              <a:t>=&gt; The accelerator has to have a high level of reliability.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 l="2225" t="12979" r="1198" b="3835"/>
          <a:stretch>
            <a:fillRect/>
          </a:stretch>
        </p:blipFill>
        <p:spPr bwMode="auto">
          <a:xfrm>
            <a:off x="973336" y="3155766"/>
            <a:ext cx="6405261" cy="320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50977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312897"/>
            <a:ext cx="8328183" cy="1060133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... and much more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17720" y="1603058"/>
            <a:ext cx="4117658" cy="4443413"/>
          </a:xfrm>
        </p:spPr>
        <p:txBody>
          <a:bodyPr lIns="0" tIns="0" rIns="0" bIns="0">
            <a:normAutofit fontScale="92500" lnSpcReduction="10000"/>
          </a:bodyPr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There are many more applications to accelerators.</a:t>
            </a:r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Although HEP is driving the progress other communities have now their types of accelerators.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As new generations are built, new potentials and new possibilities are discovered.</a:t>
            </a:r>
            <a:endParaRPr lang="en-GB" noProof="0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2982" y="1521620"/>
            <a:ext cx="3277553" cy="4299108"/>
          </a:xfrm>
          <a:prstGeom prst="rect">
            <a:avLst/>
          </a:prstGeom>
          <a:noFill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2869" y="6525102"/>
            <a:ext cx="3634740" cy="19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Nicolas </a:t>
            </a:r>
            <a:r>
              <a:rPr lang="en-US" sz="1300" dirty="0" err="1">
                <a:solidFill>
                  <a:srgbClr val="000000"/>
                </a:solidFill>
                <a:latin typeface="Arial" charset="0"/>
              </a:rPr>
              <a:t>Delerue</a:t>
            </a:r>
            <a:r>
              <a:rPr lang="en-US" sz="1300" dirty="0">
                <a:solidFill>
                  <a:srgbClr val="000000"/>
                </a:solidFill>
                <a:latin typeface="Arial" charset="0"/>
              </a:rPr>
              <a:t> – University of Oxford – S19</a:t>
            </a:r>
          </a:p>
        </p:txBody>
      </p:sp>
    </p:spTree>
    <p:extLst>
      <p:ext uri="{BB962C8B-B14F-4D97-AF65-F5344CB8AC3E}">
        <p14:creationId xmlns:p14="http://schemas.microsoft.com/office/powerpoint/2010/main" val="40160379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254318"/>
            <a:ext cx="8328183" cy="1180148"/>
          </a:xfrm>
        </p:spPr>
        <p:txBody>
          <a:bodyPr lIns="0" tIns="0" rIns="0" bIns="0"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Ultra compact sources:</a:t>
            </a:r>
            <a:br>
              <a:rPr lang="en-GB" noProof="0">
                <a:solidFill>
                  <a:srgbClr val="000000"/>
                </a:solidFill>
                <a:latin typeface="Arial" charset="0"/>
              </a:rPr>
            </a:br>
            <a:r>
              <a:rPr lang="en-GB" noProof="0">
                <a:solidFill>
                  <a:srgbClr val="000000"/>
                </a:solidFill>
                <a:latin typeface="Arial" charset="0"/>
              </a:rPr>
              <a:t>Laser-driven plasma acceleration (1)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40580" y="1835944"/>
            <a:ext cx="4117658" cy="4804886"/>
          </a:xfrm>
        </p:spPr>
        <p:txBody>
          <a:bodyPr lIns="0" tIns="0" rIns="0" bIns="0">
            <a:normAutofit/>
          </a:bodyPr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An intense laser pulse shot in a plasma can accelerate electrons to very high energy: 1GeV over 33mm </a:t>
            </a:r>
            <a:endParaRPr lang="en-GB" sz="2400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Such electron source could produce high energy low emittance electron beam over very short distances.</a:t>
            </a:r>
            <a:endParaRPr lang="en-GB" sz="2400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400" noProof="0">
                <a:solidFill>
                  <a:srgbClr val="000000"/>
                </a:solidFill>
                <a:latin typeface="Arial" charset="0"/>
              </a:rPr>
              <a:t>This could be used to drive a compact FEL. </a:t>
            </a:r>
            <a:endParaRPr lang="en-GB" sz="2400" noProof="0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072" y="1521619"/>
            <a:ext cx="3933348" cy="2466023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952" y="4504635"/>
            <a:ext cx="4268628" cy="1257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33793" y="5762452"/>
            <a:ext cx="3506787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Leemans</a:t>
            </a:r>
            <a:r>
              <a:rPr lang="en-GB" sz="1800" dirty="0">
                <a:solidFill>
                  <a:srgbClr val="000000"/>
                </a:solidFill>
                <a:ea typeface="msmincho" charset="0"/>
                <a:cs typeface="msmincho" charset="0"/>
              </a:rPr>
              <a:t> et al, doi:10.1038/nphys418</a:t>
            </a:r>
          </a:p>
        </p:txBody>
      </p:sp>
    </p:spTree>
    <p:extLst>
      <p:ext uri="{BB962C8B-B14F-4D97-AF65-F5344CB8AC3E}">
        <p14:creationId xmlns:p14="http://schemas.microsoft.com/office/powerpoint/2010/main" val="987097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254318"/>
            <a:ext cx="8328183" cy="1180148"/>
          </a:xfrm>
        </p:spPr>
        <p:txBody>
          <a:bodyPr lIns="0" tIns="0" rIns="0" bIns="0"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Ultra compact sources:</a:t>
            </a:r>
            <a:br>
              <a:rPr lang="en-GB" noProof="0">
                <a:solidFill>
                  <a:srgbClr val="000000"/>
                </a:solidFill>
                <a:latin typeface="Arial" charset="0"/>
              </a:rPr>
            </a:br>
            <a:r>
              <a:rPr lang="en-GB" noProof="0">
                <a:solidFill>
                  <a:srgbClr val="000000"/>
                </a:solidFill>
                <a:latin typeface="Arial" charset="0"/>
              </a:rPr>
              <a:t>Laser-driven plasma acceleration (2)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17720" y="2501742"/>
            <a:ext cx="4117658" cy="3543300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If a similar laser is shot onto a target, medium energy ions can be produced.</a:t>
            </a:r>
            <a:endParaRPr lang="en-GB" noProof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GB" sz="2300" noProof="0">
                <a:solidFill>
                  <a:srgbClr val="000000"/>
                </a:solidFill>
                <a:latin typeface="Arial" charset="0"/>
              </a:rPr>
              <a:t>This could be used for ion therapy.</a:t>
            </a: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9" y="2793207"/>
            <a:ext cx="3640455" cy="2440305"/>
          </a:xfrm>
          <a:prstGeom prst="rect">
            <a:avLst/>
          </a:prstGeom>
          <a:noFill/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925955" y="3693319"/>
            <a:ext cx="225743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000084"/>
                </a:solidFill>
                <a:latin typeface="Arial" charset="0"/>
              </a:rPr>
              <a:t>+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880235" y="3783330"/>
            <a:ext cx="225743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000084"/>
                </a:solidFill>
                <a:latin typeface="Arial" charset="0"/>
              </a:rPr>
              <a:t>+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1854518" y="3891915"/>
            <a:ext cx="225743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000084"/>
                </a:solidFill>
                <a:latin typeface="Arial" charset="0"/>
              </a:rPr>
              <a:t>+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1838802" y="4027647"/>
            <a:ext cx="225743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000084"/>
                </a:solidFill>
                <a:latin typeface="Arial" charset="0"/>
              </a:rPr>
              <a:t>+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1848803" y="4160520"/>
            <a:ext cx="225743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000084"/>
                </a:solidFill>
                <a:latin typeface="Arial" charset="0"/>
              </a:rPr>
              <a:t>+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1873092" y="4287680"/>
            <a:ext cx="225743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000084"/>
                </a:solidFill>
                <a:latin typeface="Arial" charset="0"/>
              </a:rPr>
              <a:t>+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1908810" y="4381977"/>
            <a:ext cx="225743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000084"/>
                </a:solidFill>
                <a:latin typeface="Arial" charset="0"/>
              </a:rPr>
              <a:t>+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1860233" y="3639027"/>
            <a:ext cx="172879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808798" y="3757613"/>
            <a:ext cx="172879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1784510" y="3879057"/>
            <a:ext cx="172878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1784510" y="4010502"/>
            <a:ext cx="172878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1784510" y="4153377"/>
            <a:ext cx="172878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1817370" y="4270535"/>
            <a:ext cx="172879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1843088" y="4366260"/>
            <a:ext cx="172879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1935957" y="3869055"/>
            <a:ext cx="225743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000084"/>
                </a:solidFill>
                <a:latin typeface="Arial" charset="0"/>
              </a:rPr>
              <a:t>+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1965960" y="4063365"/>
            <a:ext cx="224314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000084"/>
                </a:solidFill>
                <a:latin typeface="Arial" charset="0"/>
              </a:rPr>
              <a:t>+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1935957" y="4223385"/>
            <a:ext cx="225743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000084"/>
                </a:solidFill>
                <a:latin typeface="Arial" charset="0"/>
              </a:rPr>
              <a:t>+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1997393" y="4247674"/>
            <a:ext cx="172879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2014538" y="4159092"/>
            <a:ext cx="172879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41" name="Text Box 25"/>
          <p:cNvSpPr txBox="1">
            <a:spLocks noChangeArrowheads="1"/>
          </p:cNvSpPr>
          <p:nvPr/>
        </p:nvSpPr>
        <p:spPr bwMode="auto">
          <a:xfrm>
            <a:off x="2023110" y="4043363"/>
            <a:ext cx="172879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2005965" y="3871913"/>
            <a:ext cx="172879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2024540" y="3973354"/>
            <a:ext cx="172878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44" name="Text Box 28"/>
          <p:cNvSpPr txBox="1">
            <a:spLocks noChangeArrowheads="1"/>
          </p:cNvSpPr>
          <p:nvPr/>
        </p:nvSpPr>
        <p:spPr bwMode="auto">
          <a:xfrm>
            <a:off x="821532" y="3959067"/>
            <a:ext cx="730091" cy="4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 i="1" dirty="0">
                <a:solidFill>
                  <a:srgbClr val="C1131E"/>
                </a:solidFill>
                <a:latin typeface="Arial" charset="0"/>
              </a:rPr>
              <a:t>CPA pulse</a:t>
            </a:r>
          </a:p>
        </p:txBody>
      </p:sp>
      <p:sp>
        <p:nvSpPr>
          <p:cNvPr id="34845" name="Text Box 29"/>
          <p:cNvSpPr txBox="1">
            <a:spLocks noChangeArrowheads="1"/>
          </p:cNvSpPr>
          <p:nvPr/>
        </p:nvSpPr>
        <p:spPr bwMode="auto">
          <a:xfrm>
            <a:off x="827247" y="3118962"/>
            <a:ext cx="1213008" cy="20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 i="1" dirty="0">
                <a:solidFill>
                  <a:srgbClr val="C1131E"/>
                </a:solidFill>
                <a:latin typeface="Arial" charset="0"/>
              </a:rPr>
              <a:t>solid target</a:t>
            </a:r>
          </a:p>
        </p:txBody>
      </p:sp>
      <p:sp>
        <p:nvSpPr>
          <p:cNvPr id="34846" name="Text Box 30"/>
          <p:cNvSpPr txBox="1">
            <a:spLocks noChangeArrowheads="1"/>
          </p:cNvSpPr>
          <p:nvPr/>
        </p:nvSpPr>
        <p:spPr bwMode="auto">
          <a:xfrm>
            <a:off x="1935957" y="4073367"/>
            <a:ext cx="225743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000084"/>
                </a:solidFill>
                <a:latin typeface="Arial" charset="0"/>
              </a:rPr>
              <a:t>+</a:t>
            </a:r>
          </a:p>
        </p:txBody>
      </p:sp>
      <p:sp>
        <p:nvSpPr>
          <p:cNvPr id="34847" name="Text Box 31"/>
          <p:cNvSpPr txBox="1">
            <a:spLocks noChangeArrowheads="1"/>
          </p:cNvSpPr>
          <p:nvPr/>
        </p:nvSpPr>
        <p:spPr bwMode="auto">
          <a:xfrm>
            <a:off x="2904650" y="3554730"/>
            <a:ext cx="172878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48" name="Text Box 32"/>
          <p:cNvSpPr txBox="1">
            <a:spLocks noChangeArrowheads="1"/>
          </p:cNvSpPr>
          <p:nvPr/>
        </p:nvSpPr>
        <p:spPr bwMode="auto">
          <a:xfrm>
            <a:off x="2934653" y="3656172"/>
            <a:ext cx="172879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49" name="Text Box 33"/>
          <p:cNvSpPr txBox="1">
            <a:spLocks noChangeArrowheads="1"/>
          </p:cNvSpPr>
          <p:nvPr/>
        </p:nvSpPr>
        <p:spPr bwMode="auto">
          <a:xfrm>
            <a:off x="2938940" y="3749040"/>
            <a:ext cx="172878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2941797" y="3860483"/>
            <a:ext cx="172878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2948940" y="4034790"/>
            <a:ext cx="172879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52" name="Text Box 36"/>
          <p:cNvSpPr txBox="1">
            <a:spLocks noChangeArrowheads="1"/>
          </p:cNvSpPr>
          <p:nvPr/>
        </p:nvSpPr>
        <p:spPr bwMode="auto">
          <a:xfrm>
            <a:off x="2948940" y="4141947"/>
            <a:ext cx="172879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2941797" y="4317683"/>
            <a:ext cx="172878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2934653" y="4530567"/>
            <a:ext cx="172879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2914650" y="4642010"/>
            <a:ext cx="172879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3254693" y="3567590"/>
            <a:ext cx="257175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b="1" i="1" dirty="0" err="1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sz="1600" b="1" i="1" baseline="30000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3300413" y="4010502"/>
            <a:ext cx="530067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b="1" i="1" dirty="0">
                <a:solidFill>
                  <a:srgbClr val="000084"/>
                </a:solidFill>
                <a:latin typeface="Arial" charset="0"/>
              </a:rPr>
              <a:t>ions</a:t>
            </a:r>
          </a:p>
        </p:txBody>
      </p:sp>
      <p:sp>
        <p:nvSpPr>
          <p:cNvPr id="34858" name="Text Box 42"/>
          <p:cNvSpPr txBox="1">
            <a:spLocks noChangeArrowheads="1"/>
          </p:cNvSpPr>
          <p:nvPr/>
        </p:nvSpPr>
        <p:spPr bwMode="auto">
          <a:xfrm>
            <a:off x="3081814" y="4799172"/>
            <a:ext cx="1335881" cy="4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 i="1" dirty="0">
                <a:solidFill>
                  <a:srgbClr val="000084"/>
                </a:solidFill>
                <a:latin typeface="Arial" charset="0"/>
              </a:rPr>
              <a:t>Contaminant layer</a:t>
            </a:r>
          </a:p>
        </p:txBody>
      </p:sp>
      <p:sp>
        <p:nvSpPr>
          <p:cNvPr id="34859" name="Text Box 43"/>
          <p:cNvSpPr txBox="1">
            <a:spLocks noChangeArrowheads="1"/>
          </p:cNvSpPr>
          <p:nvPr/>
        </p:nvSpPr>
        <p:spPr bwMode="auto">
          <a:xfrm>
            <a:off x="3499009" y="3088958"/>
            <a:ext cx="827246" cy="4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 i="1" dirty="0">
                <a:solidFill>
                  <a:srgbClr val="C1131E"/>
                </a:solidFill>
                <a:latin typeface="Arial" charset="0"/>
              </a:rPr>
              <a:t>plasma sheath</a:t>
            </a:r>
          </a:p>
        </p:txBody>
      </p:sp>
      <p:sp>
        <p:nvSpPr>
          <p:cNvPr id="34860" name="Text Box 44"/>
          <p:cNvSpPr txBox="1">
            <a:spLocks noChangeArrowheads="1"/>
          </p:cNvSpPr>
          <p:nvPr/>
        </p:nvSpPr>
        <p:spPr bwMode="auto">
          <a:xfrm>
            <a:off x="1985963" y="2841785"/>
            <a:ext cx="975837" cy="39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300" b="1" dirty="0">
                <a:solidFill>
                  <a:srgbClr val="009933"/>
                </a:solidFill>
                <a:latin typeface="Arial" charset="0"/>
              </a:rPr>
              <a:t>Cold return</a:t>
            </a:r>
            <a:endParaRPr lang="en-US" dirty="0"/>
          </a:p>
          <a:p>
            <a:pPr algn="r">
              <a:lnSpc>
                <a:spcPct val="95000"/>
              </a:lnSpc>
            </a:pPr>
            <a:r>
              <a:rPr lang="en-US" sz="1300" b="1" dirty="0">
                <a:solidFill>
                  <a:srgbClr val="009933"/>
                </a:solidFill>
                <a:latin typeface="Arial" charset="0"/>
              </a:rPr>
              <a:t>currents</a:t>
            </a:r>
          </a:p>
        </p:txBody>
      </p:sp>
    </p:spTree>
    <p:extLst>
      <p:ext uri="{BB962C8B-B14F-4D97-AF65-F5344CB8AC3E}">
        <p14:creationId xmlns:p14="http://schemas.microsoft.com/office/powerpoint/2010/main" val="30204241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homxComplet+text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51" y="0"/>
            <a:ext cx="9144000" cy="646161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5092"/>
          </a:xfrm>
        </p:spPr>
        <p:txBody>
          <a:bodyPr/>
          <a:lstStyle/>
          <a:p>
            <a:r>
              <a:rPr lang="en-GB" noProof="0"/>
              <a:t>ThomX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042031"/>
            <a:ext cx="8229600" cy="628638"/>
          </a:xfrm>
        </p:spPr>
        <p:txBody>
          <a:bodyPr/>
          <a:lstStyle/>
          <a:p>
            <a:r>
              <a:rPr lang="en-GB" noProof="0"/>
              <a:t>ThomX is an accelerator being built at Orsay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6516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055" y="267177"/>
            <a:ext cx="1643063" cy="2207418"/>
          </a:xfrm>
          <a:prstGeom prst="rect">
            <a:avLst/>
          </a:prstGeom>
          <a:noFill/>
        </p:spPr>
      </p:pic>
      <p:sp>
        <p:nvSpPr>
          <p:cNvPr id="3686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4337" y="272892"/>
            <a:ext cx="8328183" cy="1141571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Costs</a:t>
            </a: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8755" y="1607344"/>
            <a:ext cx="2620328" cy="1740218"/>
          </a:xfrm>
          <a:prstGeom prst="rect">
            <a:avLst/>
          </a:prstGeom>
          <a:noFill/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4712" y="2870359"/>
            <a:ext cx="2620328" cy="1714500"/>
          </a:xfrm>
          <a:prstGeom prst="rect">
            <a:avLst/>
          </a:prstGeom>
          <a:noFill/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2200" y="181452"/>
            <a:ext cx="2618898" cy="3494723"/>
          </a:xfrm>
          <a:prstGeom prst="rect">
            <a:avLst/>
          </a:prstGeom>
          <a:noFill/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2055" y="3847624"/>
            <a:ext cx="1971675" cy="2604611"/>
          </a:xfrm>
          <a:prstGeom prst="rect">
            <a:avLst/>
          </a:prstGeom>
          <a:noFill/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25102" y="5343525"/>
            <a:ext cx="2620328" cy="1454468"/>
          </a:xfrm>
          <a:prstGeom prst="rect">
            <a:avLst/>
          </a:prstGeom>
          <a:noFill/>
        </p:spPr>
      </p:pic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220027" y="5078342"/>
            <a:ext cx="4792028" cy="168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lvl="1" indent="-308610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2300" dirty="0">
                <a:solidFill>
                  <a:srgbClr val="000000"/>
                </a:solidFill>
                <a:latin typeface="Arial" charset="0"/>
              </a:rPr>
              <a:t>Small accelerators can be operated by single institutions.</a:t>
            </a:r>
          </a:p>
          <a:p>
            <a:pPr lvl="1" indent="-308610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2300" dirty="0">
                <a:solidFill>
                  <a:srgbClr val="000000"/>
                </a:solidFill>
                <a:latin typeface="Arial" charset="0"/>
              </a:rPr>
              <a:t>Large accelerators need to be built as part of international collaborations.</a:t>
            </a:r>
            <a:endParaRPr lang="en-US" dirty="0"/>
          </a:p>
        </p:txBody>
      </p:sp>
      <p:pic>
        <p:nvPicPr>
          <p:cNvPr id="11" name="Image 10" descr="Machine3DDessus.png"/>
          <p:cNvPicPr>
            <a:picLocks noChangeAspect="1"/>
          </p:cNvPicPr>
          <p:nvPr/>
        </p:nvPicPr>
        <p:blipFill>
          <a:blip r:embed="rId8"/>
          <a:srcRect t="5358" b="10717"/>
          <a:stretch>
            <a:fillRect/>
          </a:stretch>
        </p:blipFill>
        <p:spPr>
          <a:xfrm>
            <a:off x="220027" y="3676175"/>
            <a:ext cx="2962894" cy="14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019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Progress of accelerators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47590" y="1600200"/>
            <a:ext cx="2939209" cy="4525963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Accelerators have made tremendous progress over the past 50 years.</a:t>
            </a:r>
          </a:p>
          <a:p>
            <a:r>
              <a:rPr lang="en-GB" noProof="0"/>
              <a:t>They drove part of the developments of HEP.</a:t>
            </a:r>
          </a:p>
          <a:p>
            <a:r>
              <a:rPr lang="en-GB" noProof="0"/>
              <a:t>However they have also become very large and expensive.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8" name="Image 7" descr="livingston_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1" y="1246796"/>
            <a:ext cx="4828302" cy="522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535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7562"/>
          </a:xfrm>
        </p:spPr>
        <p:txBody>
          <a:bodyPr/>
          <a:lstStyle/>
          <a:p>
            <a:r>
              <a:rPr lang="en-GB" noProof="0"/>
              <a:t>Summary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92200"/>
            <a:ext cx="5397500" cy="5473700"/>
          </a:xfrm>
        </p:spPr>
        <p:txBody>
          <a:bodyPr>
            <a:normAutofit/>
          </a:bodyPr>
          <a:lstStyle/>
          <a:p>
            <a:r>
              <a:rPr lang="en-GB" sz="2200" noProof="0"/>
              <a:t>Particles accelerators use principles for several fields of physics to accelerate beams of particles.</a:t>
            </a:r>
          </a:p>
          <a:p>
            <a:r>
              <a:rPr lang="en-GB" sz="2200" noProof="0"/>
              <a:t>The more challenging the requirements of the users are, the more complex phenomena will appear:</a:t>
            </a:r>
            <a:br>
              <a:rPr lang="en-GB" sz="2200" noProof="0"/>
            </a:br>
            <a:r>
              <a:rPr lang="en-GB" sz="2200" noProof="0"/>
              <a:t>You can build a very crude accelerator in a University lab in a few days… </a:t>
            </a:r>
            <a:br>
              <a:rPr lang="en-GB" sz="2200" noProof="0"/>
            </a:br>
            <a:r>
              <a:rPr lang="en-GB" sz="2200" noProof="0"/>
              <a:t>but it took several years to build the LHC!</a:t>
            </a:r>
          </a:p>
          <a:p>
            <a:r>
              <a:rPr lang="en-GB" sz="2200" noProof="0"/>
              <a:t>Accelerators have a wide range of applications across many scientific fields reaching all the way to archaeology…</a:t>
            </a:r>
          </a:p>
          <a:p>
            <a:endParaRPr lang="en-GB" sz="2200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7" name="Image 6" descr="em_fin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699" y="177545"/>
            <a:ext cx="3073400" cy="2128329"/>
          </a:xfrm>
          <a:prstGeom prst="rect">
            <a:avLst/>
          </a:prstGeom>
        </p:spPr>
      </p:pic>
      <p:pic>
        <p:nvPicPr>
          <p:cNvPr id="8" name="Image 7" descr="SOLE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677" y="4331691"/>
            <a:ext cx="3072422" cy="2389784"/>
          </a:xfrm>
          <a:prstGeom prst="rect">
            <a:avLst/>
          </a:prstGeom>
        </p:spPr>
      </p:pic>
      <p:pic>
        <p:nvPicPr>
          <p:cNvPr id="10" name="Image 9" descr="small_DSC_05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469403"/>
            <a:ext cx="24384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73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549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/>
              <a:t>Overall summary</a:t>
            </a:r>
            <a:br>
              <a:rPr lang="en-GB" noProof="0"/>
            </a:br>
            <a:r>
              <a:rPr lang="en-GB" noProof="0"/>
              <a:t>of the lectures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0575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Particle sources &amp; acceleration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99130"/>
            <a:ext cx="4220633" cy="2606119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Particles are extracted from matter either using ionisation or by creating a plasma.</a:t>
            </a:r>
          </a:p>
          <a:p>
            <a:r>
              <a:rPr lang="en-GB" noProof="0"/>
              <a:t>There are accelerated using RF fields.</a:t>
            </a:r>
          </a:p>
          <a:p>
            <a:r>
              <a:rPr lang="en-GB" noProof="0"/>
              <a:t>They are controlled using magnets.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61</a:t>
            </a:fld>
            <a:endParaRPr lang="en-GB"/>
          </a:p>
        </p:txBody>
      </p:sp>
      <p:pic>
        <p:nvPicPr>
          <p:cNvPr id="8" name="Image 7" descr="Dpla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860" y="1214043"/>
            <a:ext cx="3414889" cy="2561167"/>
          </a:xfrm>
          <a:prstGeom prst="rect">
            <a:avLst/>
          </a:prstGeom>
        </p:spPr>
      </p:pic>
      <p:pic>
        <p:nvPicPr>
          <p:cNvPr id="9" name="Image 8" descr="widero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60" y="4112847"/>
            <a:ext cx="3598334" cy="2474199"/>
          </a:xfrm>
          <a:prstGeom prst="rect">
            <a:avLst/>
          </a:prstGeom>
        </p:spPr>
      </p:pic>
      <p:pic>
        <p:nvPicPr>
          <p:cNvPr id="10" name="Image 9" descr="qu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189" y="3905249"/>
            <a:ext cx="2711110" cy="259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683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Basic concept (RF)</a:t>
            </a:r>
          </a:p>
        </p:txBody>
      </p:sp>
      <p:sp>
        <p:nvSpPr>
          <p:cNvPr id="3" name="Espace réservé du texte 5"/>
          <p:cNvSpPr txBox="1">
            <a:spLocks/>
          </p:cNvSpPr>
          <p:nvPr/>
        </p:nvSpPr>
        <p:spPr bwMode="auto">
          <a:xfrm>
            <a:off x="1118071" y="908720"/>
            <a:ext cx="7342361" cy="82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1800" b="1" u="sng" dirty="0">
                <a:solidFill>
                  <a:schemeClr val="accent1">
                    <a:lumMod val="50000"/>
                  </a:schemeClr>
                </a:solidFill>
                <a:latin typeface="Arial Bold"/>
              </a:rPr>
              <a:t>Figure of merit of EM design:</a:t>
            </a:r>
          </a:p>
          <a:p>
            <a:pPr indent="0" algn="just">
              <a:lnSpc>
                <a:spcPct val="90000"/>
              </a:lnSpc>
              <a:buFont typeface="Arial" charset="0"/>
              <a:buNone/>
            </a:pPr>
            <a:endParaRPr lang="en-US" sz="1800" dirty="0">
              <a:solidFill>
                <a:schemeClr val="accent1">
                  <a:lumMod val="50000"/>
                </a:schemeClr>
              </a:solidFill>
              <a:latin typeface="Arial Bold"/>
            </a:endParaRPr>
          </a:p>
          <a:p>
            <a:pPr indent="0" algn="just">
              <a:lnSpc>
                <a:spcPct val="90000"/>
              </a:lnSpc>
              <a:buFont typeface="Arial" charset="0"/>
              <a:buNone/>
            </a:pPr>
            <a:endParaRPr lang="en-US" sz="1800" dirty="0">
              <a:solidFill>
                <a:schemeClr val="accent1">
                  <a:lumMod val="50000"/>
                </a:schemeClr>
              </a:solidFill>
              <a:latin typeface="Arial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717705" y="1454076"/>
                <a:ext cx="812978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C300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C3004A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C3004A"/>
                              </a:solidFill>
                              <a:latin typeface="Cambria Math"/>
                            </a:rPr>
                            <m:t>𝒑𝒆𝒂𝒌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C3004A"/>
                  </a:solidFill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05" y="1454076"/>
                <a:ext cx="812978" cy="394210"/>
              </a:xfrm>
              <a:prstGeom prst="rect">
                <a:avLst/>
              </a:prstGeom>
              <a:blipFill rotWithShape="1">
                <a:blip r:embed="rId2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717705" y="2390180"/>
                <a:ext cx="829008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C300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C3004A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C3004A"/>
                              </a:solidFill>
                              <a:latin typeface="Cambria Math"/>
                            </a:rPr>
                            <m:t>𝒑𝒆𝒂𝒌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C3004A"/>
                  </a:solidFill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05" y="2390180"/>
                <a:ext cx="829008" cy="394210"/>
              </a:xfrm>
              <a:prstGeom prst="rect">
                <a:avLst/>
              </a:prstGeom>
              <a:blipFill rotWithShape="1"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611560" y="2996952"/>
                <a:ext cx="1962910" cy="692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C300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 smtClean="0">
                                  <a:solidFill>
                                    <a:srgbClr val="C3004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b="1" i="1" smtClean="0">
                                      <a:solidFill>
                                        <a:srgbClr val="C3004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1" i="1" smtClean="0">
                                      <a:solidFill>
                                        <a:srgbClr val="C3004A"/>
                                      </a:solidFill>
                                      <a:latin typeface="Cambria Math"/>
                                    </a:rPr>
                                    <m:t>𝑹</m:t>
                                  </m:r>
                                </m:num>
                                <m:den>
                                  <m:r>
                                    <a:rPr lang="fr-FR" b="1" i="1" smtClean="0">
                                      <a:solidFill>
                                        <a:srgbClr val="C3004A"/>
                                      </a:solidFill>
                                      <a:latin typeface="Cambria Math"/>
                                    </a:rPr>
                                    <m:t>𝑸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fr-FR" b="1" i="1" smtClean="0">
                              <a:solidFill>
                                <a:srgbClr val="C3004A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C3004A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rgbClr val="C3004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1" i="1" smtClean="0">
                                  <a:solidFill>
                                    <a:srgbClr val="C3004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1" i="1" smtClean="0">
                                  <a:solidFill>
                                    <a:srgbClr val="C3004A"/>
                                  </a:solidFill>
                                  <a:latin typeface="Cambria Math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rgbClr val="C3004A"/>
                                  </a:solidFill>
                                  <a:latin typeface="Cambria Math"/>
                                </a:rPr>
                                <m:t>𝒂𝒄𝒄</m:t>
                              </m:r>
                            </m:sub>
                            <m:sup/>
                          </m:sSubSup>
                          <m:r>
                            <a:rPr lang="fr-FR" b="1" i="1" smtClean="0">
                              <a:solidFill>
                                <a:srgbClr val="C3004A"/>
                              </a:solidFill>
                              <a:latin typeface="Cambria Math"/>
                            </a:rPr>
                            <m:t>²</m:t>
                          </m:r>
                        </m:num>
                        <m:den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rgbClr val="C3004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rgbClr val="C3004A"/>
                                  </a:solidFill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rgbClr val="C3004A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rgbClr val="C3004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rgbClr val="C3004A"/>
                                  </a:solidFill>
                                  <a:latin typeface="Cambria Math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rgbClr val="C3004A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C3004A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996952"/>
                <a:ext cx="1962910" cy="69275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662268" y="1469917"/>
            <a:ext cx="679816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90000"/>
              </a:lnSpc>
              <a:buFont typeface="Arial" charset="0"/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old"/>
              </a:rPr>
              <a:t>: minimize peak surface electrical field in order to reduce field emission (normalized to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 Bold"/>
              </a:rPr>
              <a:t>E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latin typeface="Arial Bold"/>
              </a:rPr>
              <a:t>acc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old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2269" y="2406021"/>
            <a:ext cx="665414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90000"/>
              </a:lnSpc>
              <a:buFont typeface="Arial" charset="0"/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old"/>
              </a:rPr>
              <a:t>: minimize peak magnetic field to maximize achievable accelerating voltage (normalized to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 Bold"/>
              </a:rPr>
              <a:t>E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latin typeface="Arial Bold"/>
              </a:rPr>
              <a:t>acc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old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83768" y="3170911"/>
            <a:ext cx="576064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90000"/>
              </a:lnSpc>
              <a:buFont typeface="Arial" charset="0"/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old"/>
              </a:rPr>
              <a:t>: maximize R/Q to produce more accelerating voltage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 Bold"/>
              </a:rPr>
              <a:t>V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latin typeface="Arial Bold"/>
              </a:rPr>
              <a:t>acc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old"/>
              </a:rPr>
              <a:t> for a given stored energy W in the cavity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702189" y="4067780"/>
                <a:ext cx="1128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C3004A"/>
                          </a:solidFill>
                          <a:latin typeface="Cambria Math"/>
                        </a:rPr>
                        <m:t>𝑮</m:t>
                      </m:r>
                      <m:r>
                        <a:rPr lang="fr-FR" b="1" i="1" smtClean="0">
                          <a:solidFill>
                            <a:srgbClr val="C3004A"/>
                          </a:solidFill>
                          <a:latin typeface="Cambria Math"/>
                        </a:rPr>
                        <m:t>=</m:t>
                      </m:r>
                      <m:r>
                        <a:rPr lang="fr-FR" b="1" i="1" smtClean="0">
                          <a:solidFill>
                            <a:srgbClr val="C3004A"/>
                          </a:solidFill>
                          <a:latin typeface="Cambria Math"/>
                        </a:rPr>
                        <m:t>𝑸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C300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C3004A"/>
                              </a:solidFill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C3004A"/>
                              </a:solidFill>
                              <a:latin typeface="Cambria Math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C3004A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89" y="4067780"/>
                <a:ext cx="1128771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763688" y="4077072"/>
            <a:ext cx="576064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90000"/>
              </a:lnSpc>
              <a:buFont typeface="Arial" charset="0"/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old"/>
              </a:rPr>
              <a:t>: maximize the geometry factor to increase the cavity effectiveness of providing accelerating voltage (shape alone)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07231" y="5229200"/>
            <a:ext cx="6964381" cy="646331"/>
          </a:xfrm>
          <a:prstGeom prst="rect">
            <a:avLst/>
          </a:prstGeom>
          <a:noFill/>
          <a:ln w="38100" cmpd="thickThin">
            <a:solidFill>
              <a:srgbClr val="C3004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01F74"/>
                </a:solidFill>
              </a:rPr>
              <a:t>Regarding the accelerated particle and the materials (NC or SC), the optimization of RF structures will focus on these parameters </a:t>
            </a:r>
          </a:p>
        </p:txBody>
      </p:sp>
    </p:spTree>
    <p:extLst>
      <p:ext uri="{BB962C8B-B14F-4D97-AF65-F5344CB8AC3E}">
        <p14:creationId xmlns:p14="http://schemas.microsoft.com/office/powerpoint/2010/main" val="28750622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323528" y="1124744"/>
            <a:ext cx="853244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1F497D"/>
                </a:solidFill>
              </a:rPr>
              <a:t>Superconducting magnets is required for high energy or high current applications</a:t>
            </a:r>
          </a:p>
          <a:p>
            <a:pPr eaLnBrk="0" hangingPunct="0">
              <a:defRPr/>
            </a:pPr>
            <a:endParaRPr lang="en-US" sz="2400" b="1" dirty="0">
              <a:solidFill>
                <a:srgbClr val="1F497D"/>
              </a:solidFill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2000" b="1" dirty="0"/>
              <a:t> </a:t>
            </a:r>
            <a:r>
              <a:rPr lang="en-US" sz="2000" dirty="0"/>
              <a:t>Reduction of radius of curvature and power consumption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/>
              <a:t> With room temperature magnets, the LHC circumference would be 120 km and the power consumption impossible to handle</a:t>
            </a:r>
          </a:p>
          <a:p>
            <a:pPr lvl="2" eaLnBrk="0" hangingPunct="0">
              <a:defRPr/>
            </a:pPr>
            <a:endParaRPr lang="en-US" sz="2000" b="1" dirty="0"/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2000" dirty="0"/>
              <a:t> Bigger aperture as B </a:t>
            </a:r>
            <a:r>
              <a:rPr lang="en-US" sz="2000" dirty="0">
                <a:sym typeface="Symbol"/>
              </a:rPr>
              <a:t> I</a:t>
            </a:r>
            <a:r>
              <a:rPr lang="en-US" sz="2000" baseline="-25000" dirty="0">
                <a:sym typeface="Symbol"/>
              </a:rPr>
              <a:t>0</a:t>
            </a:r>
            <a:r>
              <a:rPr lang="en-US" sz="2000" dirty="0">
                <a:sym typeface="Symbol"/>
              </a:rPr>
              <a:t>/aperture for dipole , I</a:t>
            </a:r>
            <a:r>
              <a:rPr lang="en-US" sz="2000" baseline="-25000" dirty="0">
                <a:sym typeface="Symbol"/>
              </a:rPr>
              <a:t>0</a:t>
            </a:r>
            <a:r>
              <a:rPr lang="en-US" sz="2000" dirty="0">
                <a:sym typeface="Symbol"/>
              </a:rPr>
              <a:t>/aperture</a:t>
            </a:r>
            <a:r>
              <a:rPr lang="en-US" sz="2000" baseline="30000" dirty="0">
                <a:sym typeface="Symbol"/>
              </a:rPr>
              <a:t>2</a:t>
            </a:r>
            <a:r>
              <a:rPr lang="en-US" sz="2000" dirty="0">
                <a:sym typeface="Symbol"/>
              </a:rPr>
              <a:t> for </a:t>
            </a:r>
            <a:r>
              <a:rPr lang="en-US" sz="2000" dirty="0" err="1">
                <a:sym typeface="Symbol"/>
              </a:rPr>
              <a:t>quadrupoles</a:t>
            </a:r>
            <a:endParaRPr lang="en-US" sz="2000" dirty="0"/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/>
              <a:t> Bigger transverse acceptance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/>
              <a:t> Less beam losses, Less </a:t>
            </a:r>
            <a:r>
              <a:rPr lang="en-US" sz="2000" dirty="0" err="1"/>
              <a:t>contraints</a:t>
            </a:r>
            <a:r>
              <a:rPr lang="en-US" sz="2000" dirty="0"/>
              <a:t> for alignment.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endParaRPr lang="en-US" sz="2000" b="1" dirty="0"/>
          </a:p>
          <a:p>
            <a:pPr lvl="2" eaLnBrk="0" hangingPunct="0">
              <a:defRPr/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itre 3"/>
          <p:cNvSpPr txBox="1">
            <a:spLocks/>
          </p:cNvSpPr>
          <p:nvPr/>
        </p:nvSpPr>
        <p:spPr bwMode="auto">
          <a:xfrm>
            <a:off x="2195736" y="116632"/>
            <a:ext cx="6948264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01F74"/>
                </a:solidFill>
                <a:effectLst/>
                <a:uLnTx/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rPr>
              <a:t>WHY SUPERCONDUCTIVITY for MAGNETS ?</a:t>
            </a:r>
          </a:p>
        </p:txBody>
      </p:sp>
      <p:pic>
        <p:nvPicPr>
          <p:cNvPr id="49158" name="Picture 6" descr="https://lhc2008.web.cern.ch/lhc2008/inauguration/images/expo/lhc-pho-1998-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149" y="4869160"/>
            <a:ext cx="2830691" cy="1988840"/>
          </a:xfrm>
          <a:prstGeom prst="rect">
            <a:avLst/>
          </a:prstGeom>
          <a:noFill/>
        </p:spPr>
      </p:pic>
      <p:pic>
        <p:nvPicPr>
          <p:cNvPr id="49160" name="Picture 8" descr="http://www.lhc-closer.es/img/subidas/4_6_3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851995"/>
            <a:ext cx="2448272" cy="2006005"/>
          </a:xfrm>
          <a:prstGeom prst="rect">
            <a:avLst/>
          </a:prstGeom>
          <a:noFill/>
        </p:spPr>
      </p:pic>
      <p:pic>
        <p:nvPicPr>
          <p:cNvPr id="49162" name="Picture 10" descr="http://www.lhc-closer.es/img/subidas/4_6_2_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869160"/>
            <a:ext cx="2668785" cy="198884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771800" y="6488668"/>
            <a:ext cx="3365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http://www.lhc-closer.es/1/4/6/1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x-none"/>
              <a:t>Nicolas Delerue, LAL Orsay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39034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-36512" y="908720"/>
            <a:ext cx="853244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1F497D"/>
                </a:solidFill>
              </a:rPr>
              <a:t>Superconducting RF is compulsory for </a:t>
            </a:r>
            <a:r>
              <a:rPr lang="en-US" b="1" u="sng" dirty="0">
                <a:solidFill>
                  <a:srgbClr val="1F497D"/>
                </a:solidFill>
              </a:rPr>
              <a:t>CW high-current </a:t>
            </a:r>
            <a:r>
              <a:rPr lang="en-US" b="1" dirty="0">
                <a:solidFill>
                  <a:srgbClr val="1F497D"/>
                </a:solidFill>
              </a:rPr>
              <a:t>operations :</a:t>
            </a:r>
          </a:p>
          <a:p>
            <a:pPr eaLnBrk="0" hangingPunct="0">
              <a:defRPr/>
            </a:pPr>
            <a:endParaRPr lang="en-US" sz="2000" b="1" dirty="0">
              <a:solidFill>
                <a:srgbClr val="1F497D"/>
              </a:solidFill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for NC, P</a:t>
            </a:r>
            <a:r>
              <a:rPr lang="en-US" b="1" baseline="-25000" dirty="0">
                <a:solidFill>
                  <a:srgbClr val="FF0000"/>
                </a:solidFill>
              </a:rPr>
              <a:t>RF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sym typeface="Symbol"/>
              </a:rPr>
              <a:t> </a:t>
            </a:r>
            <a:r>
              <a:rPr lang="en-US" b="1" baseline="30000" dirty="0">
                <a:solidFill>
                  <a:srgbClr val="FF0000"/>
                </a:solidFill>
                <a:sym typeface="Symbol"/>
              </a:rPr>
              <a:t>-1/2</a:t>
            </a:r>
            <a:r>
              <a:rPr lang="en-US" b="1" dirty="0">
                <a:solidFill>
                  <a:srgbClr val="FF0000"/>
                </a:solidFill>
              </a:rPr>
              <a:t> , </a:t>
            </a:r>
            <a:r>
              <a:rPr lang="en-US" b="1" dirty="0">
                <a:solidFill>
                  <a:srgbClr val="0070C0"/>
                </a:solidFill>
              </a:rPr>
              <a:t>for SC, P</a:t>
            </a:r>
            <a:r>
              <a:rPr lang="en-US" b="1" baseline="-25000" dirty="0">
                <a:solidFill>
                  <a:srgbClr val="0070C0"/>
                </a:solidFill>
              </a:rPr>
              <a:t>RF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  <a:sym typeface="Symbol"/>
              </a:rPr>
              <a:t> </a:t>
            </a:r>
            <a:endParaRPr lang="en-US" b="1" baseline="30000" dirty="0">
              <a:solidFill>
                <a:srgbClr val="0070C0"/>
              </a:solidFill>
            </a:endParaRP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dirty="0"/>
              <a:t> Lower frequency </a:t>
            </a:r>
            <a:r>
              <a:rPr lang="en-US" dirty="0">
                <a:sym typeface="Symbol"/>
              </a:rPr>
              <a:t> Larger longitudinal acceptance</a:t>
            </a:r>
            <a:endParaRPr lang="en-US" dirty="0"/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dirty="0"/>
              <a:t> Larger structure </a:t>
            </a:r>
            <a:r>
              <a:rPr lang="en-US" dirty="0">
                <a:sym typeface="Symbol"/>
              </a:rPr>
              <a:t> Larger transverse acceptance</a:t>
            </a:r>
            <a:endParaRPr lang="en-US" dirty="0"/>
          </a:p>
          <a:p>
            <a:pPr lvl="5" eaLnBrk="0" hangingPunct="0">
              <a:buFont typeface="Symbol" pitchFamily="18" charset="2"/>
              <a:buChar char="Þ"/>
              <a:defRPr/>
            </a:pPr>
            <a:r>
              <a:rPr lang="en-US" b="1" dirty="0"/>
              <a:t> Reduced beam losses</a:t>
            </a:r>
          </a:p>
          <a:p>
            <a:pPr lvl="2" eaLnBrk="0" hangingPunct="0">
              <a:defRPr/>
            </a:pPr>
            <a:endParaRPr lang="en-US" b="1" dirty="0"/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/>
              <a:t> Energy efficiency is better : </a:t>
            </a:r>
            <a:r>
              <a:rPr lang="en-US" dirty="0" err="1"/>
              <a:t>P</a:t>
            </a:r>
            <a:r>
              <a:rPr lang="en-US" baseline="-25000" dirty="0" err="1"/>
              <a:t>cryo</a:t>
            </a:r>
            <a:r>
              <a:rPr lang="en-US" dirty="0"/>
              <a:t> + P</a:t>
            </a:r>
            <a:r>
              <a:rPr lang="en-US" baseline="-25000" dirty="0"/>
              <a:t>RF-SC </a:t>
            </a:r>
            <a:r>
              <a:rPr lang="en-US" dirty="0"/>
              <a:t>&lt; P</a:t>
            </a:r>
            <a:r>
              <a:rPr lang="en-US" baseline="-25000" dirty="0"/>
              <a:t>RF-NC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dirty="0">
                <a:solidFill>
                  <a:srgbClr val="0070C0"/>
                </a:solidFill>
              </a:rPr>
              <a:t> For SC cavities P</a:t>
            </a:r>
            <a:r>
              <a:rPr lang="en-US" baseline="-25000" dirty="0">
                <a:solidFill>
                  <a:srgbClr val="0070C0"/>
                </a:solidFill>
              </a:rPr>
              <a:t>RF-SC</a:t>
            </a:r>
            <a:r>
              <a:rPr lang="en-US" dirty="0">
                <a:solidFill>
                  <a:srgbClr val="0070C0"/>
                </a:solidFill>
              </a:rPr>
              <a:t> ~ 10W (</a:t>
            </a:r>
            <a:r>
              <a:rPr lang="en-US" dirty="0" err="1">
                <a:solidFill>
                  <a:srgbClr val="0070C0"/>
                </a:solidFill>
              </a:rPr>
              <a:t>Qo</a:t>
            </a:r>
            <a:r>
              <a:rPr lang="en-US" dirty="0">
                <a:solidFill>
                  <a:srgbClr val="0070C0"/>
                </a:solidFill>
              </a:rPr>
              <a:t> ~ 5E9) @ 6.4 MV/m</a:t>
            </a:r>
          </a:p>
          <a:p>
            <a:pPr lvl="2" eaLnBrk="0" hangingPunct="0">
              <a:defRPr/>
            </a:pPr>
            <a:r>
              <a:rPr lang="en-US" baseline="-25000" dirty="0">
                <a:solidFill>
                  <a:srgbClr val="0070C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</a:rPr>
              <a:t>For Spoke section : P</a:t>
            </a:r>
            <a:r>
              <a:rPr lang="en-US" sz="1400" baseline="-25000" dirty="0">
                <a:solidFill>
                  <a:srgbClr val="0070C0"/>
                </a:solidFill>
              </a:rPr>
              <a:t>RF-SC </a:t>
            </a:r>
            <a:r>
              <a:rPr lang="en-US" sz="1400" dirty="0">
                <a:solidFill>
                  <a:srgbClr val="0070C0"/>
                </a:solidFill>
              </a:rPr>
              <a:t>~ 400 kW, </a:t>
            </a:r>
            <a:r>
              <a:rPr lang="en-US" sz="1400" dirty="0" err="1">
                <a:solidFill>
                  <a:srgbClr val="0070C0"/>
                </a:solidFill>
              </a:rPr>
              <a:t>Pcryo</a:t>
            </a:r>
            <a:r>
              <a:rPr lang="en-US" sz="1400" dirty="0">
                <a:solidFill>
                  <a:srgbClr val="0070C0"/>
                </a:solidFill>
              </a:rPr>
              <a:t> ~ 600 kW </a:t>
            </a:r>
            <a:endParaRPr lang="en-US" baseline="-25000" dirty="0">
              <a:solidFill>
                <a:srgbClr val="0070C0"/>
              </a:solidFill>
            </a:endParaRP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dirty="0">
                <a:solidFill>
                  <a:srgbClr val="FF0000"/>
                </a:solidFill>
              </a:rPr>
              <a:t> For NC cavities P</a:t>
            </a:r>
            <a:r>
              <a:rPr lang="en-US" baseline="-25000" dirty="0">
                <a:solidFill>
                  <a:srgbClr val="FF0000"/>
                </a:solidFill>
              </a:rPr>
              <a:t>RF-NC</a:t>
            </a:r>
            <a:r>
              <a:rPr lang="en-US" dirty="0">
                <a:solidFill>
                  <a:srgbClr val="FF0000"/>
                </a:solidFill>
              </a:rPr>
              <a:t> ~ 185kW (</a:t>
            </a:r>
            <a:r>
              <a:rPr lang="en-US" dirty="0" err="1">
                <a:solidFill>
                  <a:srgbClr val="FF0000"/>
                </a:solidFill>
              </a:rPr>
              <a:t>Qo</a:t>
            </a:r>
            <a:r>
              <a:rPr lang="en-US" dirty="0">
                <a:solidFill>
                  <a:srgbClr val="FF0000"/>
                </a:solidFill>
              </a:rPr>
              <a:t> ~ 3e5) @ 6.4 MV/m</a:t>
            </a:r>
          </a:p>
          <a:p>
            <a:pPr lvl="2" eaLnBrk="0" hangingPunct="0">
              <a:defRPr/>
            </a:pPr>
            <a:r>
              <a:rPr lang="en-US" sz="1400" dirty="0">
                <a:solidFill>
                  <a:srgbClr val="FF0000"/>
                </a:solidFill>
              </a:rPr>
              <a:t>For Spoke section : P</a:t>
            </a:r>
            <a:r>
              <a:rPr lang="en-US" sz="1400" baseline="-25000" dirty="0">
                <a:solidFill>
                  <a:srgbClr val="FF0000"/>
                </a:solidFill>
              </a:rPr>
              <a:t>RF-NC</a:t>
            </a:r>
            <a:r>
              <a:rPr lang="en-US" sz="1400" dirty="0">
                <a:solidFill>
                  <a:srgbClr val="FF0000"/>
                </a:solidFill>
              </a:rPr>
              <a:t> ~ 9 MW</a:t>
            </a:r>
            <a:endParaRPr lang="en-US" sz="1400" b="1" dirty="0">
              <a:solidFill>
                <a:srgbClr val="FF0000"/>
              </a:solidFill>
            </a:endParaRPr>
          </a:p>
          <a:p>
            <a:pPr lvl="2" eaLnBrk="0" hangingPunct="0">
              <a:defRPr/>
            </a:pPr>
            <a:endParaRPr lang="en-US" b="1" dirty="0"/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/>
              <a:t> Higher accelerating gradient achievable in CW</a:t>
            </a:r>
          </a:p>
          <a:p>
            <a:pPr lvl="2" eaLnBrk="0" hangingPunct="0">
              <a:defRPr/>
            </a:pPr>
            <a:r>
              <a:rPr lang="en-US" dirty="0"/>
              <a:t>(in practice… not in theory) as P</a:t>
            </a:r>
            <a:r>
              <a:rPr lang="en-US" baseline="-25000" dirty="0"/>
              <a:t>RF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 Eacc</a:t>
            </a:r>
            <a:r>
              <a:rPr lang="en-US" baseline="30000" dirty="0">
                <a:sym typeface="Symbol"/>
              </a:rPr>
              <a:t>2</a:t>
            </a:r>
            <a:r>
              <a:rPr lang="en-US" dirty="0">
                <a:sym typeface="Symbol"/>
              </a:rPr>
              <a:t>.</a:t>
            </a:r>
          </a:p>
          <a:p>
            <a:pPr lvl="5" eaLnBrk="0" hangingPunct="0">
              <a:buFont typeface="Symbol" pitchFamily="18" charset="2"/>
              <a:buChar char="Þ"/>
              <a:defRPr/>
            </a:pPr>
            <a:r>
              <a:rPr lang="en-US" b="1" dirty="0"/>
              <a:t> Reduced </a:t>
            </a:r>
            <a:r>
              <a:rPr lang="en-US" b="1" dirty="0" err="1"/>
              <a:t>linac</a:t>
            </a:r>
            <a:r>
              <a:rPr lang="en-US" b="1" dirty="0"/>
              <a:t> length</a:t>
            </a:r>
          </a:p>
          <a:p>
            <a:pPr lvl="5" eaLnBrk="0" hangingPunct="0">
              <a:buFont typeface="Symbol" pitchFamily="18" charset="2"/>
              <a:buChar char="Þ"/>
              <a:defRPr/>
            </a:pPr>
            <a:endParaRPr lang="en-US" b="1" dirty="0"/>
          </a:p>
          <a:p>
            <a:pPr lvl="2" eaLnBrk="0" hangingPunct="0">
              <a:defRPr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63347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NC = Normal </a:t>
            </a:r>
            <a:r>
              <a:rPr lang="fr-FR" sz="1400" dirty="0" err="1"/>
              <a:t>conducting</a:t>
            </a:r>
            <a:endParaRPr lang="fr-FR" sz="1400" dirty="0"/>
          </a:p>
          <a:p>
            <a:r>
              <a:rPr lang="fr-FR" sz="1400" dirty="0"/>
              <a:t>SC = </a:t>
            </a:r>
            <a:r>
              <a:rPr lang="fr-FR" sz="1400" dirty="0" err="1"/>
              <a:t>Superconducting</a:t>
            </a:r>
            <a:endParaRPr lang="fr-FR" sz="1400" dirty="0"/>
          </a:p>
        </p:txBody>
      </p:sp>
      <p:sp>
        <p:nvSpPr>
          <p:cNvPr id="6" name="Titre 3"/>
          <p:cNvSpPr txBox="1">
            <a:spLocks/>
          </p:cNvSpPr>
          <p:nvPr/>
        </p:nvSpPr>
        <p:spPr bwMode="auto">
          <a:xfrm>
            <a:off x="1691680" y="116632"/>
            <a:ext cx="756084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01F74"/>
                </a:solidFill>
                <a:effectLst/>
                <a:uLnTx/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rPr>
              <a:t>WHY SUPERCONDUCTIVITY for ACCELERATION ?</a:t>
            </a:r>
          </a:p>
        </p:txBody>
      </p:sp>
      <p:pic>
        <p:nvPicPr>
          <p:cNvPr id="30722" name="Picture 2" descr="D:\IPN\MYRTE\Modele_Spo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268760"/>
            <a:ext cx="1979712" cy="1768475"/>
          </a:xfrm>
          <a:prstGeom prst="rect">
            <a:avLst/>
          </a:prstGeom>
          <a:noFill/>
        </p:spPr>
      </p:pic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5229200"/>
            <a:ext cx="2051720" cy="135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555776" y="6550223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NLC, 11.4 GHz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948264" y="299695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Spoke</a:t>
            </a:r>
            <a:r>
              <a:rPr lang="fr-FR" sz="1400" dirty="0"/>
              <a:t> </a:t>
            </a:r>
            <a:r>
              <a:rPr lang="fr-FR" sz="1400" dirty="0" err="1"/>
              <a:t>cavity</a:t>
            </a:r>
            <a:r>
              <a:rPr lang="fr-FR" sz="1400" dirty="0"/>
              <a:t>, 352 MHz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644008" y="6550223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Elliptical</a:t>
            </a:r>
            <a:r>
              <a:rPr lang="fr-FR" sz="1400" dirty="0"/>
              <a:t> </a:t>
            </a:r>
            <a:r>
              <a:rPr lang="fr-FR" sz="1400" dirty="0" err="1"/>
              <a:t>cavity</a:t>
            </a:r>
            <a:r>
              <a:rPr lang="fr-FR" sz="1400" dirty="0"/>
              <a:t>, 1.3 GHz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 t="15714" b="10952"/>
          <a:stretch>
            <a:fillRect/>
          </a:stretch>
        </p:blipFill>
        <p:spPr bwMode="auto">
          <a:xfrm>
            <a:off x="4355976" y="5268842"/>
            <a:ext cx="2687191" cy="132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D:\IPN\Présentations\Conférences\SRF2013\Article Rs\Cap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3356992"/>
            <a:ext cx="1846535" cy="2535242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7236296" y="587727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Quarter </a:t>
            </a:r>
            <a:r>
              <a:rPr lang="fr-FR" sz="1400" dirty="0" err="1"/>
              <a:t>Wave</a:t>
            </a:r>
            <a:r>
              <a:rPr lang="fr-FR" sz="1400" dirty="0"/>
              <a:t> </a:t>
            </a:r>
            <a:r>
              <a:rPr lang="fr-FR" sz="1400" dirty="0" err="1"/>
              <a:t>Resonator</a:t>
            </a:r>
            <a:r>
              <a:rPr lang="fr-FR" sz="1400" dirty="0"/>
              <a:t>, 88 MHz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x-none"/>
              <a:t>Nicolas Delerue, LAL Orsay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6419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ess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832" y="1052736"/>
            <a:ext cx="5294948" cy="456795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380312" y="6165304"/>
            <a:ext cx="255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/>
              <a:t>ESS Spoke </a:t>
            </a:r>
            <a:r>
              <a:rPr lang="en-GB" i="1" u="sng" dirty="0" err="1"/>
              <a:t>Cryomodule</a:t>
            </a:r>
            <a:endParaRPr lang="en-GB" i="1" u="sng" dirty="0"/>
          </a:p>
        </p:txBody>
      </p:sp>
      <p:sp>
        <p:nvSpPr>
          <p:cNvPr id="9" name="Rectangle 8"/>
          <p:cNvSpPr/>
          <p:nvPr/>
        </p:nvSpPr>
        <p:spPr>
          <a:xfrm>
            <a:off x="7101086" y="1484784"/>
            <a:ext cx="1431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dirty="0"/>
              <a:t>Vacuum </a:t>
            </a:r>
            <a:r>
              <a:rPr lang="fr-FR" sz="1600" b="1" dirty="0" err="1"/>
              <a:t>vessel</a:t>
            </a:r>
            <a:endParaRPr lang="fr-FR" sz="1600" b="1" dirty="0"/>
          </a:p>
        </p:txBody>
      </p:sp>
      <p:cxnSp>
        <p:nvCxnSpPr>
          <p:cNvPr id="10" name="Connecteur droit avec flèche 9"/>
          <p:cNvCxnSpPr/>
          <p:nvPr/>
        </p:nvCxnSpPr>
        <p:spPr>
          <a:xfrm rot="5400000">
            <a:off x="6712345" y="1889489"/>
            <a:ext cx="614995" cy="477432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596336" y="4869160"/>
            <a:ext cx="1441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dirty="0"/>
              <a:t>Thermal </a:t>
            </a:r>
            <a:r>
              <a:rPr lang="fr-FR" sz="1600" b="1" dirty="0" err="1"/>
              <a:t>shield</a:t>
            </a:r>
            <a:endParaRPr lang="fr-FR" sz="1600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6660233" y="3933057"/>
            <a:ext cx="1080119" cy="936103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955974" y="1052736"/>
            <a:ext cx="1992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b="1" dirty="0" err="1"/>
              <a:t>Cryogenic</a:t>
            </a:r>
            <a:r>
              <a:rPr lang="fr-FR" sz="1600" b="1" dirty="0"/>
              <a:t> </a:t>
            </a:r>
            <a:r>
              <a:rPr lang="fr-FR" sz="1600" b="1" dirty="0" err="1"/>
              <a:t>piping</a:t>
            </a:r>
            <a:r>
              <a:rPr lang="fr-FR" sz="1600" b="1" dirty="0"/>
              <a:t> (</a:t>
            </a:r>
            <a:r>
              <a:rPr lang="fr-FR" sz="1600" b="1" dirty="0" err="1"/>
              <a:t>supply</a:t>
            </a:r>
            <a:r>
              <a:rPr lang="fr-FR" sz="1600" b="1" dirty="0"/>
              <a:t> and </a:t>
            </a:r>
            <a:r>
              <a:rPr lang="fr-FR" sz="1600" b="1" dirty="0" err="1"/>
              <a:t>exhaust</a:t>
            </a:r>
            <a:r>
              <a:rPr lang="fr-FR" sz="1600" b="1" dirty="0"/>
              <a:t>)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5688701" y="1925904"/>
            <a:ext cx="35427" cy="121506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5400000" flipH="1" flipV="1">
            <a:off x="3791416" y="4604467"/>
            <a:ext cx="901868" cy="182273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851920" y="5157192"/>
            <a:ext cx="1074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dirty="0" err="1"/>
              <a:t>Magnetic</a:t>
            </a:r>
            <a:endParaRPr lang="fr-FR" sz="1600" b="1" dirty="0"/>
          </a:p>
          <a:p>
            <a:pPr marL="342900" indent="-342900"/>
            <a:r>
              <a:rPr lang="fr-FR" sz="1600" b="1" dirty="0"/>
              <a:t> </a:t>
            </a:r>
            <a:r>
              <a:rPr lang="fr-FR" sz="1600" b="1" dirty="0" err="1"/>
              <a:t>shield</a:t>
            </a:r>
            <a:endParaRPr lang="fr-FR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3059832" y="1268760"/>
            <a:ext cx="158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fr-FR" sz="1600" b="1" dirty="0" err="1"/>
              <a:t>Cavities</a:t>
            </a:r>
            <a:r>
              <a:rPr lang="fr-FR" sz="1600" b="1" dirty="0"/>
              <a:t> + (</a:t>
            </a:r>
            <a:r>
              <a:rPr lang="fr-FR" sz="1600" b="1" dirty="0" err="1"/>
              <a:t>focusing</a:t>
            </a:r>
            <a:r>
              <a:rPr lang="fr-FR" sz="1600" b="1" dirty="0"/>
              <a:t> </a:t>
            </a:r>
            <a:r>
              <a:rPr lang="fr-FR" sz="1600" b="1" dirty="0" err="1"/>
              <a:t>element</a:t>
            </a:r>
            <a:r>
              <a:rPr lang="fr-FR" sz="1600" b="1" dirty="0"/>
              <a:t>)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5559230" y="4118849"/>
            <a:ext cx="668954" cy="147039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1280921" y="223732"/>
            <a:ext cx="463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COMPONENTS in a CRYOMODULE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1572" y="1172370"/>
            <a:ext cx="3700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>
                <a:solidFill>
                  <a:schemeClr val="tx2"/>
                </a:solidFill>
              </a:rPr>
              <a:t>Vacuum vessel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/>
              <a:t>Thermal Insulation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/>
              <a:t>Interface</a:t>
            </a:r>
          </a:p>
          <a:p>
            <a:pPr marL="342900" indent="-342900"/>
            <a:r>
              <a:rPr lang="en-GB" sz="1400" dirty="0"/>
              <a:t> </a:t>
            </a:r>
            <a:endParaRPr lang="en-GB" b="1" dirty="0">
              <a:solidFill>
                <a:schemeClr val="tx2"/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rot="16200000" flipH="1">
            <a:off x="3961051" y="2561131"/>
            <a:ext cx="1416109" cy="46933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580112" y="5589240"/>
            <a:ext cx="4521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b="1" dirty="0" err="1"/>
              <a:t>Supporting</a:t>
            </a:r>
            <a:r>
              <a:rPr lang="fr-FR" sz="1600" b="1" dirty="0"/>
              <a:t> components : support + </a:t>
            </a:r>
            <a:r>
              <a:rPr lang="fr-FR" sz="1600" b="1" dirty="0" err="1"/>
              <a:t>alignment</a:t>
            </a:r>
            <a:r>
              <a:rPr lang="fr-FR" sz="1600" b="1" dirty="0"/>
              <a:t> </a:t>
            </a:r>
          </a:p>
        </p:txBody>
      </p:sp>
      <p:sp>
        <p:nvSpPr>
          <p:cNvPr id="23" name="ZoneTexte 22"/>
          <p:cNvSpPr txBox="1"/>
          <p:nvPr/>
        </p:nvSpPr>
        <p:spPr>
          <a:xfrm rot="16200000">
            <a:off x="-2855228" y="3633440"/>
            <a:ext cx="6079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COMPONENTS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71572" y="2301989"/>
            <a:ext cx="3700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>
                <a:solidFill>
                  <a:schemeClr val="tx2"/>
                </a:solidFill>
              </a:rPr>
              <a:t>Supporting components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/>
              <a:t>Supporting and positioning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71572" y="3215222"/>
            <a:ext cx="3700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>
                <a:solidFill>
                  <a:schemeClr val="tx2"/>
                </a:solidFill>
              </a:rPr>
              <a:t>Thermal shields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/>
              <a:t>Thermal Insulation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71572" y="4128457"/>
            <a:ext cx="3700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>
                <a:solidFill>
                  <a:schemeClr val="tx2"/>
                </a:solidFill>
              </a:rPr>
              <a:t>Cryogenic piping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/>
              <a:t>Cryogenic environment 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71572" y="5041692"/>
            <a:ext cx="3700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>
                <a:solidFill>
                  <a:schemeClr val="tx2"/>
                </a:solidFill>
              </a:rPr>
              <a:t>Magnetic shield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/>
              <a:t>Magnetic protection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71572" y="5954930"/>
            <a:ext cx="3700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>
                <a:solidFill>
                  <a:schemeClr val="tx2"/>
                </a:solidFill>
              </a:rPr>
              <a:t>Cold mass (cavities, magnets)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flipV="1">
            <a:off x="3059832" y="3212976"/>
            <a:ext cx="5616624" cy="792088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8172400" y="2780928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7030A0"/>
                </a:solidFill>
              </a:rPr>
              <a:t>Beam</a:t>
            </a:r>
            <a:endParaRPr lang="fr-FR" dirty="0">
              <a:solidFill>
                <a:srgbClr val="7030A0"/>
              </a:solidFill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3563888" y="4005064"/>
            <a:ext cx="470305" cy="223224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771800" y="6237312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b="1" dirty="0" err="1"/>
              <a:t>Frequency</a:t>
            </a:r>
            <a:r>
              <a:rPr lang="fr-FR" sz="1600" b="1" dirty="0"/>
              <a:t> </a:t>
            </a:r>
            <a:r>
              <a:rPr lang="fr-FR" sz="1600" b="1" dirty="0" err="1"/>
              <a:t>tuning</a:t>
            </a:r>
            <a:r>
              <a:rPr lang="fr-FR" sz="1600" b="1" dirty="0"/>
              <a:t> system</a:t>
            </a:r>
          </a:p>
        </p:txBody>
      </p:sp>
      <p:cxnSp>
        <p:nvCxnSpPr>
          <p:cNvPr id="41" name="Connecteur droit avec flèche 40"/>
          <p:cNvCxnSpPr/>
          <p:nvPr/>
        </p:nvCxnSpPr>
        <p:spPr>
          <a:xfrm flipH="1" flipV="1">
            <a:off x="5042306" y="4293096"/>
            <a:ext cx="177766" cy="194421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860032" y="6258798"/>
            <a:ext cx="1944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b="1" dirty="0"/>
              <a:t>RF power coupler</a:t>
            </a:r>
          </a:p>
        </p:txBody>
      </p:sp>
      <p:cxnSp>
        <p:nvCxnSpPr>
          <p:cNvPr id="49" name="Connecteur droit avec flèche 48"/>
          <p:cNvCxnSpPr/>
          <p:nvPr/>
        </p:nvCxnSpPr>
        <p:spPr>
          <a:xfrm flipV="1">
            <a:off x="6228184" y="3212977"/>
            <a:ext cx="360040" cy="2376263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/>
              <a:t>Nicolas Delerue, LAL Orsay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MDI &amp; applications of accelerators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575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6" grpId="0"/>
      <p:bldP spid="17" grpId="0"/>
      <p:bldP spid="3" grpId="0"/>
      <p:bldP spid="27" grpId="0"/>
      <p:bldP spid="24" grpId="0"/>
      <p:bldP spid="25" grpId="0"/>
      <p:bldP spid="26" grpId="0"/>
      <p:bldP spid="28" grpId="0"/>
      <p:bldP spid="30" grpId="0"/>
      <p:bldP spid="40" grpId="0"/>
      <p:bldP spid="4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Dynamics &amp; diagnostics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4093633" cy="2665599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There are many physical phenomena that act on and in the beam.</a:t>
            </a:r>
          </a:p>
          <a:p>
            <a:r>
              <a:rPr lang="en-GB" noProof="0"/>
              <a:t>Understanding them is important to control and improve beam quality.</a:t>
            </a:r>
          </a:p>
          <a:p>
            <a:r>
              <a:rPr lang="en-GB" noProof="0"/>
              <a:t>Tools are necessary to be able to visualise them.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66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6584" y="1600201"/>
            <a:ext cx="4080136" cy="21204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7280" y="3987579"/>
            <a:ext cx="4320000" cy="2644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42" y="3987579"/>
            <a:ext cx="3560518" cy="232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4050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85560" y="157748"/>
            <a:ext cx="4383050" cy="318924"/>
          </a:xfrm>
        </p:spPr>
        <p:txBody>
          <a:bodyPr wrap="none" lIns="36000" tIns="36000" rIns="36000" bIns="36000" anchor="t" anchorCtr="0">
            <a:spAutoFit/>
          </a:bodyPr>
          <a:lstStyle/>
          <a:p>
            <a:r>
              <a:rPr lang="en-GB" sz="1600" b="0" noProof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Transverse Beam Dynamics : SummarY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251520" y="692696"/>
                <a:ext cx="8568952" cy="421517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spAutoFit/>
              </a:bodyPr>
              <a:lstStyle/>
              <a:p>
                <a:pPr marL="180000" lvl="1" algn="just"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Charged particle in electromagnetic field 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b="0" i="1" smtClean="0">
                                <a:latin typeface="Cambria Math"/>
                              </a:rPr>
                              <m:t>𝑑𝑝</m:t>
                            </m:r>
                          </m:num>
                          <m:den>
                            <m:r>
                              <a:rPr lang="fr-FR" sz="1600" b="0" i="1" smtClean="0">
                                <a:latin typeface="Cambria Math"/>
                              </a:rPr>
                              <m:t>𝑑𝑡</m:t>
                            </m:r>
                          </m:den>
                        </m:f>
                      </m:e>
                    </m:acc>
                    <m:r>
                      <a:rPr lang="fr-FR" sz="1600" b="0" i="1" smtClean="0">
                        <a:latin typeface="Cambria Math"/>
                      </a:rPr>
                      <m:t>=</m:t>
                    </m:r>
                    <m:r>
                      <a:rPr lang="fr-FR" sz="1600" b="0" i="1" smtClean="0">
                        <a:latin typeface="Cambria Math"/>
                      </a:rPr>
                      <m:t>𝑞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/>
                              </a:rPr>
                              <m:t>𝐸</m:t>
                            </m:r>
                          </m:e>
                        </m:acc>
                        <m:r>
                          <a:rPr lang="fr-FR" sz="1600" b="0" i="1" smtClean="0">
                            <a:latin typeface="Cambria Math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  <m:r>
                          <a:rPr lang="en-US" sz="1600" i="1" smtClean="0">
                            <a:latin typeface="Cambria Math"/>
                            <a:ea typeface="Cambria Math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endParaRPr lang="en-US" sz="1600" dirty="0">
                  <a:latin typeface="Times New Roman" pitchFamily="18" charset="0"/>
                </a:endParaRPr>
              </a:p>
              <a:p>
                <a:pPr marL="180000" lvl="1" algn="just"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Cyclotron frequency :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𝜔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𝑞𝐵</m:t>
                        </m:r>
                      </m:num>
                      <m:den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1600" dirty="0">
                    <a:latin typeface="Times New Roman" pitchFamily="18" charset="0"/>
                  </a:rPr>
                  <a:t>      Magnetic Rigidity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/>
                      </a:rPr>
                      <m:t>𝐵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num>
                      <m:den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sz="1600" dirty="0">
                    <a:latin typeface="Times New Roman" pitchFamily="18" charset="0"/>
                  </a:rPr>
                  <a:t>, Electric rigidity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/>
                      </a:rPr>
                      <m:t>𝐸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𝑐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𝐵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𝜌</m:t>
                    </m:r>
                  </m:oMath>
                </a14:m>
                <a:endParaRPr lang="en-US" sz="1600" dirty="0">
                  <a:latin typeface="Times New Roman" pitchFamily="18" charset="0"/>
                </a:endParaRPr>
              </a:p>
              <a:p>
                <a:pPr marL="180000" lvl="1" algn="just">
                  <a:lnSpc>
                    <a:spcPct val="120000"/>
                  </a:lnSpc>
                  <a:spcAft>
                    <a:spcPts val="30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Maxwell equations :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/>
                      </a:rPr>
                      <m:t>𝑑𝑖𝑣</m:t>
                    </m:r>
                    <m:r>
                      <a:rPr lang="fr-FR" sz="1600" i="1" smtClean="0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𝜌</m:t>
                        </m:r>
                      </m:num>
                      <m:den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𝜖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>
                    <a:latin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/>
                        <a:cs typeface="Times New Roman" panose="02020603050405020304" pitchFamily="18" charset="0"/>
                      </a:rPr>
                      <m:t>𝑑𝑖𝑣</m:t>
                    </m:r>
                    <m:r>
                      <a:rPr lang="fr-FR" sz="1600" b="0" i="1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fr-FR" sz="1600" b="0" i="1" smtClean="0">
                        <a:latin typeface="Cambria Math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𝑟𝑜𝑡</m:t>
                        </m:r>
                      </m:e>
                    </m:acc>
                    <m:acc>
                      <m:accPr>
                        <m:chr m:val="⃗"/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acc>
                    <m:r>
                      <a:rPr lang="fr-FR" sz="1600" b="0" i="1" smtClean="0">
                        <a:latin typeface="Cambria Math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acc>
                              <m:accPr>
                                <m:chr m:val="⃗"/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6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</m:acc>
                          </m:num>
                          <m:den>
                            <m:r>
                              <a:rPr lang="fr-FR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fr-FR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600" dirty="0">
                    <a:latin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𝑟𝑜𝑡</m:t>
                        </m:r>
                      </m:e>
                    </m:acc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fr-FR" sz="16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⃗"/>
                        <m:ctrlP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</m:acc>
                    <m:r>
                      <a:rPr lang="fr-FR" sz="1600" b="0" i="1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fr-FR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fr-FR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1600" dirty="0">
                  <a:latin typeface="Times New Roman" pitchFamily="18" charset="0"/>
                </a:endParaRPr>
              </a:p>
              <a:p>
                <a:pPr marL="180000" lvl="1" algn="just">
                  <a:lnSpc>
                    <a:spcPct val="120000"/>
                  </a:lnSpc>
                  <a:spcAft>
                    <a:spcPts val="30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Maximum B achievable in iron at room temperature ~1.8T, for high B need supra !</a:t>
                </a:r>
              </a:p>
              <a:p>
                <a:pPr marL="180000" lvl="1" algn="just">
                  <a:lnSpc>
                    <a:spcPct val="120000"/>
                  </a:lnSpc>
                  <a:spcAft>
                    <a:spcPts val="30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In bending magnet : Ampère-turn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/>
                      </a:rPr>
                      <m:t>𝑁𝐼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𝑔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𝐵</m:t>
                        </m:r>
                      </m:num>
                      <m:den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>
                    <a:latin typeface="Times New Roman" pitchFamily="18" charset="0"/>
                  </a:rPr>
                  <a:t>, in quadrupole 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/>
                      </a:rPr>
                      <m:t>𝑁𝐼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𝐺</m:t>
                        </m:r>
                      </m:num>
                      <m:den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sz="1600" dirty="0">
                  <a:latin typeface="Times New Roman" pitchFamily="18" charset="0"/>
                </a:endParaRPr>
              </a:p>
              <a:p>
                <a:pPr marL="180000" lvl="1" algn="just">
                  <a:lnSpc>
                    <a:spcPct val="120000"/>
                  </a:lnSpc>
                  <a:spcAft>
                    <a:spcPts val="30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Quadrupole focal length :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𝑓</m:t>
                    </m:r>
                    <m:r>
                      <a:rPr lang="en-US" sz="1600" i="1" dirty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dirty="0" smtClean="0">
                            <a:latin typeface="Cambria Math"/>
                          </a:rPr>
                          <m:t>𝐵</m:t>
                        </m:r>
                        <m:r>
                          <a:rPr lang="fr-FR" sz="1600" b="0" i="1" dirty="0" smtClean="0">
                            <a:latin typeface="Cambria Math"/>
                            <a:ea typeface="Cambria Math"/>
                          </a:rPr>
                          <m:t>𝜌</m:t>
                        </m:r>
                      </m:num>
                      <m:den>
                        <m:r>
                          <a:rPr lang="fr-FR" sz="1600" b="0" i="1" dirty="0" smtClean="0">
                            <a:latin typeface="Cambria Math"/>
                          </a:rPr>
                          <m:t>𝐺𝐿</m:t>
                        </m:r>
                      </m:den>
                    </m:f>
                  </m:oMath>
                </a14:m>
                <a:endParaRPr lang="en-US" sz="16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692696"/>
                <a:ext cx="8568952" cy="42151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 l="26146" t="10178" r="11800" b="19818"/>
          <a:stretch>
            <a:fillRect/>
          </a:stretch>
        </p:blipFill>
        <p:spPr>
          <a:xfrm>
            <a:off x="467544" y="4653136"/>
            <a:ext cx="2212366" cy="1872000"/>
          </a:xfrm>
          <a:noFill/>
        </p:spPr>
      </p:pic>
      <p:pic>
        <p:nvPicPr>
          <p:cNvPr id="18" name="Picture 8" descr="C:\Users\$perrot\Desktop\Enseignements\Documents\BeamDynamics\Superconducting\LHC\4_6_2_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653136"/>
            <a:ext cx="2563812" cy="1911350"/>
          </a:xfrm>
          <a:prstGeom prst="rect">
            <a:avLst/>
          </a:prstGeom>
          <a:noFill/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04270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85560" y="157748"/>
            <a:ext cx="4383050" cy="318924"/>
          </a:xfrm>
        </p:spPr>
        <p:txBody>
          <a:bodyPr wrap="none" lIns="36000" tIns="36000" rIns="36000" bIns="36000" anchor="t" anchorCtr="0">
            <a:spAutoFit/>
          </a:bodyPr>
          <a:lstStyle/>
          <a:p>
            <a:r>
              <a:rPr lang="en-GB" sz="1600" b="0" noProof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Transverse Beam Dynamics : SummarY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51520" y="692696"/>
            <a:ext cx="8568952" cy="791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spAutoFit/>
          </a:bodyPr>
          <a:lstStyle/>
          <a:p>
            <a:pPr marL="180000" lvl="1" algn="just">
              <a:spcAft>
                <a:spcPts val="12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>
                <a:latin typeface="Times New Roman" pitchFamily="18" charset="0"/>
              </a:rPr>
              <a:t>General development of magnetic field around the reference trajectory:</a:t>
            </a:r>
          </a:p>
          <a:p>
            <a:pPr marL="180000" lvl="1" algn="just">
              <a:spcAft>
                <a:spcPts val="12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600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251520" y="4797152"/>
                <a:ext cx="8568952" cy="16264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spAutoFit/>
              </a:bodyPr>
              <a:lstStyle/>
              <a:p>
                <a:pPr marL="0" lvl="1" algn="just">
                  <a:spcAft>
                    <a:spcPts val="12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Beam envelop and emittance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fr-FR" sz="16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fr-FR" sz="16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FR" sz="1600" b="0" i="1" smtClean="0">
                        <a:latin typeface="Cambria Math"/>
                      </a:rPr>
                      <m:t>+2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  <m:sub>
                        <m:r>
                          <a:rPr lang="fr-FR" sz="16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fr-FR" sz="1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fr-FR" sz="1600" b="0" i="1" smtClean="0">
                        <a:latin typeface="Cambria Math"/>
                      </a:rPr>
                      <m:t>𝑦</m:t>
                    </m:r>
                    <m:r>
                      <a:rPr lang="fr-FR" sz="16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fr-FR" sz="16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fr-FR" sz="1600" b="0" i="1" smtClean="0">
                            <a:latin typeface="Cambria Math"/>
                          </a:rPr>
                          <m:t>′2</m:t>
                        </m:r>
                      </m:sup>
                    </m:sSup>
                    <m:r>
                      <a:rPr lang="fr-FR" sz="1600" b="0" i="1" smtClean="0"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𝜖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den>
                    </m:f>
                  </m:oMath>
                </a14:m>
                <a:endParaRPr lang="en-US" sz="1600" dirty="0">
                  <a:latin typeface="Times New Roman" pitchFamily="18" charset="0"/>
                </a:endParaRPr>
              </a:p>
              <a:p>
                <a:pPr marL="0" lvl="2" algn="just"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 err="1">
                    <a:latin typeface="Times New Roman" pitchFamily="18" charset="0"/>
                  </a:rPr>
                  <a:t>Liouville</a:t>
                </a:r>
                <a:r>
                  <a:rPr lang="en-US" sz="1600" dirty="0">
                    <a:latin typeface="Times New Roman" pitchFamily="18" charset="0"/>
                  </a:rPr>
                  <a:t> theorem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</a:rPr>
                          <m:t>𝜖</m:t>
                        </m:r>
                      </m:e>
                      <m:sub>
                        <m:r>
                          <a:rPr lang="fr-FR" sz="1600" b="0" i="1" smtClean="0">
                            <a:latin typeface="Cambria Math"/>
                          </a:rPr>
                          <m:t>𝑦</m:t>
                        </m:r>
                        <m:r>
                          <a:rPr lang="fr-FR" sz="1600" b="0" i="1" smtClean="0">
                            <a:latin typeface="Cambria Math"/>
                          </a:rPr>
                          <m:t> </m:t>
                        </m:r>
                        <m:r>
                          <a:rPr lang="fr-FR" sz="1600" b="0" i="1" smtClean="0">
                            <a:latin typeface="Cambria Math"/>
                          </a:rPr>
                          <m:t>𝑛𝑜𝑟𝑚</m:t>
                        </m:r>
                      </m:sub>
                    </m:sSub>
                    <m:r>
                      <a:rPr lang="fr-FR" sz="1600" b="0" i="1" smtClean="0">
                        <a:latin typeface="Cambria Math"/>
                      </a:rPr>
                      <m:t>=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𝛽𝛾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𝜖</m:t>
                        </m:r>
                      </m:e>
                      <m:sub>
                        <m:r>
                          <a:rPr lang="fr-FR" sz="1600" b="0" i="1" smtClean="0">
                            <a:latin typeface="Cambria Math"/>
                          </a:rPr>
                          <m:t>𝑦</m:t>
                        </m:r>
                        <m:r>
                          <a:rPr lang="fr-FR" sz="1600" b="0" i="1" smtClean="0">
                            <a:latin typeface="Cambria Math"/>
                          </a:rPr>
                          <m:t> </m:t>
                        </m:r>
                        <m:r>
                          <a:rPr lang="fr-FR" sz="1600" b="0" i="1" smtClean="0">
                            <a:latin typeface="Cambria Math"/>
                          </a:rPr>
                          <m:t>𝑔𝑒𝑜𝑚</m:t>
                        </m:r>
                      </m:sub>
                    </m:sSub>
                    <m:r>
                      <a:rPr lang="fr-FR" sz="1600" b="0" i="1" smtClean="0">
                        <a:latin typeface="Cambria Math"/>
                      </a:rPr>
                      <m:t>=</m:t>
                    </m:r>
                    <m:r>
                      <a:rPr lang="fr-FR" sz="1600" b="0" i="1" smtClean="0">
                        <a:latin typeface="Cambria Math"/>
                      </a:rPr>
                      <m:t>𝑐𝑜𝑛𝑠𝑡𝑎𝑛𝑡𝑒</m:t>
                    </m:r>
                  </m:oMath>
                </a14:m>
                <a:endParaRPr lang="fr-FR" sz="1600" b="0" dirty="0">
                  <a:latin typeface="Times New Roman" pitchFamily="18" charset="0"/>
                </a:endParaRPr>
              </a:p>
              <a:p>
                <a:pPr marL="0" lvl="2" algn="just"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Beam Matrix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𝜎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𝜖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den>
                    </m:f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fr-FR" sz="1600" b="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fr-FR" sz="1600" b="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>
                    <a:latin typeface="Times New Roman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fr-FR" sz="16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fr-FR" sz="16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fr-FR" sz="1600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sub>
                        </m:sSub>
                      </m:e>
                      <m:sup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fr-FR" sz="1600" b="0" i="1" smtClean="0">
                        <a:latin typeface="Cambria Math"/>
                      </a:rPr>
                      <m:t>=1</m:t>
                    </m:r>
                  </m:oMath>
                </a14:m>
                <a:endParaRPr lang="fr-FR" sz="1600" b="0" dirty="0">
                  <a:latin typeface="Times New Roman" pitchFamily="18" charset="0"/>
                </a:endParaRPr>
              </a:p>
              <a:p>
                <a:pPr marL="0" lvl="2" algn="just"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Transformation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fr-FR" sz="16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fr-FR" sz="1600" b="0" i="1" smtClean="0">
                        <a:latin typeface="Cambria Math"/>
                      </a:rPr>
                      <m:t>=</m:t>
                    </m:r>
                    <m:r>
                      <a:rPr lang="fr-FR" sz="1600" b="0" i="1" smtClean="0">
                        <a:latin typeface="Cambria Math"/>
                      </a:rPr>
                      <m:t>𝑇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fr-FR" sz="16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fr-FR" sz="1600" b="0" i="1" smtClean="0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endParaRPr lang="en-US" sz="16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4797152"/>
                <a:ext cx="8568952" cy="1626453"/>
              </a:xfrm>
              <a:prstGeom prst="rect">
                <a:avLst/>
              </a:prstGeom>
              <a:blipFill rotWithShape="1">
                <a:blip r:embed="rId2"/>
                <a:stretch>
                  <a:fillRect l="-569" t="-19476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2" y="1029340"/>
            <a:ext cx="3893570" cy="124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7"/>
              <p:cNvSpPr txBox="1">
                <a:spLocks noChangeArrowheads="1"/>
              </p:cNvSpPr>
              <p:nvPr/>
            </p:nvSpPr>
            <p:spPr bwMode="auto">
              <a:xfrm>
                <a:off x="4932040" y="1110991"/>
                <a:ext cx="3096344" cy="102186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spAutoFit/>
              </a:bodyPr>
              <a:lstStyle/>
              <a:p>
                <a:pPr marL="0" lvl="1" algn="just">
                  <a:spcAft>
                    <a:spcPts val="12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400" dirty="0">
                    <a:latin typeface="Times New Roman" pitchFamily="18" charset="0"/>
                  </a:rPr>
                  <a:t>Field index :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𝑛</m:t>
                    </m:r>
                    <m:r>
                      <a:rPr lang="en-US" sz="1400" i="1" dirty="0" smtClean="0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1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 dirty="0" smtClean="0">
                            <a:latin typeface="Cambria Math"/>
                            <a:ea typeface="Cambria Math"/>
                          </a:rPr>
                          <m:t>𝜌</m:t>
                        </m:r>
                      </m:num>
                      <m:den>
                        <m:sSub>
                          <m:sSub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dirty="0" smtClean="0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400" b="0" i="1" dirty="0" smtClean="0">
                                <a:latin typeface="Cambria Math"/>
                              </a:rPr>
                              <m:t>𝑧</m:t>
                            </m:r>
                            <m:r>
                              <a:rPr lang="fr-FR" sz="1400" b="0" i="1" dirty="0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dirty="0" smtClean="0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fr-FR" sz="1400" b="0" i="1" dirty="0" smtClean="0"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fr-FR" sz="1400" b="0" i="1" dirty="0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1400" dirty="0">
                  <a:latin typeface="Times New Roman" pitchFamily="18" charset="0"/>
                </a:endParaRPr>
              </a:p>
              <a:p>
                <a:pPr marL="0" lvl="1" algn="just">
                  <a:spcAft>
                    <a:spcPts val="12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400" dirty="0" err="1">
                    <a:latin typeface="Times New Roman" pitchFamily="18" charset="0"/>
                  </a:rPr>
                  <a:t>Sextupolar</a:t>
                </a:r>
                <a:r>
                  <a:rPr lang="en-US" sz="1400" dirty="0">
                    <a:latin typeface="Times New Roman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fr-FR" sz="14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14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/>
                                <a:ea typeface="Cambria Math"/>
                              </a:rPr>
                              <m:t>𝑧</m:t>
                            </m:r>
                            <m:r>
                              <a:rPr lang="fr-FR" sz="14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 b="0" i="1" smtClean="0">
                                        <a:latin typeface="Cambria Math"/>
                                        <a:ea typeface="Cambria Math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fr-FR" sz="1400" b="0" i="1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latin typeface="Cambria Math"/>
                                        <a:ea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/>
                                        <a:ea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sz="1400" b="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sSup>
                                  <m:sSup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 b="0" i="1" smtClean="0">
                                        <a:latin typeface="Cambria Math"/>
                                        <a:ea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1400" b="0" i="1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b>
                        <m:r>
                          <a:rPr lang="fr-FR" sz="1400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14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2040" y="1110991"/>
                <a:ext cx="3096344" cy="1021865"/>
              </a:xfrm>
              <a:prstGeom prst="rect">
                <a:avLst/>
              </a:prstGeom>
              <a:blipFill rotWithShape="1">
                <a:blip r:embed="rId4"/>
                <a:stretch>
                  <a:fillRect l="-1181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7"/>
              <p:cNvSpPr txBox="1">
                <a:spLocks noChangeArrowheads="1"/>
              </p:cNvSpPr>
              <p:nvPr/>
            </p:nvSpPr>
            <p:spPr bwMode="auto">
              <a:xfrm>
                <a:off x="251520" y="2492896"/>
                <a:ext cx="8707830" cy="171192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spAutoFit/>
              </a:bodyPr>
              <a:lstStyle/>
              <a:p>
                <a:pPr marL="0" lvl="1" algn="just">
                  <a:spcAft>
                    <a:spcPts val="12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Particles motion : Hill’s equation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/>
                      </a:rPr>
                      <m:t>𝑦</m:t>
                    </m:r>
                    <m:r>
                      <a:rPr lang="fr-FR" sz="1600" b="0" i="1" smtClean="0">
                        <a:latin typeface="Cambria Math"/>
                      </a:rPr>
                      <m:t>"+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fr-FR" sz="16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/>
                          </a:rPr>
                          <m:t>𝑠</m:t>
                        </m:r>
                      </m:e>
                    </m:d>
                    <m:r>
                      <a:rPr lang="fr-FR" sz="1600" b="0" i="1" smtClean="0">
                        <a:latin typeface="Cambria Math"/>
                      </a:rPr>
                      <m:t>𝑦</m:t>
                    </m:r>
                    <m:r>
                      <a:rPr lang="fr-FR" sz="1600" b="0" i="1" smtClean="0">
                        <a:latin typeface="Cambria Math"/>
                      </a:rPr>
                      <m:t>=</m:t>
                    </m:r>
                    <m:r>
                      <a:rPr lang="fr-FR" sz="1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1600" dirty="0">
                    <a:latin typeface="Times New Roman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𝑦</m:t>
                    </m:r>
                    <m:r>
                      <a:rPr lang="en-US" sz="1600" i="1" dirty="0" smtClean="0">
                        <a:latin typeface="Cambria Math"/>
                      </a:rPr>
                      <m:t>=</m:t>
                    </m:r>
                    <m:r>
                      <a:rPr lang="en-US" sz="1600" i="1" dirty="0" smtClean="0">
                        <a:latin typeface="Cambria Math"/>
                      </a:rPr>
                      <m:t>𝑥</m:t>
                    </m:r>
                    <m:r>
                      <a:rPr lang="en-US" sz="1600" i="1" dirty="0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1600" i="0" dirty="0" smtClean="0">
                        <a:latin typeface="Cambria Math"/>
                      </a:rPr>
                      <m:t>or</m:t>
                    </m:r>
                    <m:r>
                      <a:rPr lang="en-US" sz="1600" i="1" dirty="0" smtClean="0">
                        <a:latin typeface="Cambria Math"/>
                      </a:rPr>
                      <m:t> </m:t>
                    </m:r>
                    <m:r>
                      <a:rPr lang="en-US" sz="1600" i="1" dirty="0" smtClean="0">
                        <a:latin typeface="Cambria Math"/>
                      </a:rPr>
                      <m:t>𝑧</m:t>
                    </m:r>
                  </m:oMath>
                </a14:m>
                <a:endParaRPr lang="en-US" sz="1600" dirty="0">
                  <a:latin typeface="Times New Roman" pitchFamily="18" charset="0"/>
                </a:endParaRPr>
              </a:p>
              <a:p>
                <a:pPr marL="0" lvl="1" algn="just">
                  <a:spcAft>
                    <a:spcPts val="12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300" dirty="0">
                    <a:latin typeface="Times New Roman" pitchFamily="18" charset="0"/>
                  </a:rPr>
                  <a:t>1</a:t>
                </a:r>
                <a:r>
                  <a:rPr lang="en-US" sz="1300" baseline="30000" dirty="0">
                    <a:latin typeface="Times New Roman" pitchFamily="18" charset="0"/>
                  </a:rPr>
                  <a:t>st</a:t>
                </a:r>
                <a:r>
                  <a:rPr lang="en-US" sz="1300" dirty="0">
                    <a:latin typeface="Times New Roman" pitchFamily="18" charset="0"/>
                  </a:rPr>
                  <a:t> order Bend Matrix (with </a:t>
                </a:r>
                <a14:m>
                  <m:oMath xmlns:m="http://schemas.openxmlformats.org/officeDocument/2006/math">
                    <m:r>
                      <a:rPr lang="fr-FR" sz="1300" b="0" i="1" smtClean="0">
                        <a:latin typeface="Cambria Math"/>
                      </a:rPr>
                      <m:t>𝐿</m:t>
                    </m:r>
                    <m:r>
                      <a:rPr lang="fr-FR" sz="1300" b="0" i="1" smtClean="0">
                        <a:latin typeface="Cambria Math"/>
                      </a:rPr>
                      <m:t>=</m:t>
                    </m:r>
                    <m:r>
                      <a:rPr lang="fr-FR" sz="1300" b="0" i="1" smtClean="0">
                        <a:latin typeface="Cambria Math"/>
                        <a:ea typeface="Cambria Math"/>
                      </a:rPr>
                      <m:t>𝜌𝜃</m:t>
                    </m:r>
                  </m:oMath>
                </a14:m>
                <a:r>
                  <a:rPr lang="en-US" sz="1300" dirty="0">
                    <a:latin typeface="Times New Roman" pitchFamily="18" charset="0"/>
                  </a:rPr>
                  <a:t>)  </a:t>
                </a:r>
                <a14:m>
                  <m:oMath xmlns:m="http://schemas.openxmlformats.org/officeDocument/2006/math">
                    <m:r>
                      <a:rPr lang="en-US" sz="1300" i="1" dirty="0" smtClean="0">
                        <a:latin typeface="Cambria Math"/>
                      </a:rPr>
                      <m:t>𝑇</m:t>
                    </m:r>
                    <m:r>
                      <a:rPr lang="en-US" sz="1300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13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130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sz="13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1300" i="0" dirty="0" smtClean="0">
                                      <a:latin typeface="Cambria Math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300" i="0" dirty="0" smtClean="0">
                                      <a:latin typeface="Cambria Math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fr-FR" sz="13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sz="13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l-GR" sz="1300" i="1" dirty="0" smtClean="0">
                                      <a:latin typeface="Cambria Math"/>
                                      <a:ea typeface="Cambria Math"/>
                                    </a:rPr>
                                    <m:t>ρ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300" i="0" dirty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fr-FR" sz="13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sz="1300" i="1" dirty="0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1300" i="1" dirty="0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1300" b="0" i="1" dirty="0" smtClean="0">
                                      <a:latin typeface="Cambria Math"/>
                                      <a:ea typeface="Cambria Math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fr-FR" sz="1300" b="0" i="1" dirty="0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fr-FR" sz="1300" b="0" i="0" dirty="0" smtClean="0">
                                          <a:latin typeface="Cambria Math"/>
                                          <a:ea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fr-FR" sz="1300" b="0" i="1" smtClean="0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fr-FR" sz="1300" b="0" i="1" dirty="0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fr-FR" sz="13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fr-FR" sz="13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fr-FR" sz="1300" b="0" i="0" dirty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fr-FR" sz="1300" b="0" i="1" smtClean="0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fr-FR" sz="1300" b="0" i="1" dirty="0" smtClean="0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  <m:e>
                              <m:func>
                                <m:funcPr>
                                  <m:ctrlPr>
                                    <a:rPr lang="en-US" sz="13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300" i="0" dirty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fr-FR" sz="13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sz="13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300" i="0" dirty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fr-FR" sz="13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fr-FR" sz="1300" b="0" i="1" dirty="0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1300" b="0" i="1" dirty="0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1300" b="0" i="1" dirty="0" smtClean="0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300" dirty="0">
                  <a:latin typeface="Times New Roman" pitchFamily="18" charset="0"/>
                </a:endParaRPr>
              </a:p>
              <a:p>
                <a:pPr marL="0" lvl="1" algn="just">
                  <a:spcAft>
                    <a:spcPts val="12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300" dirty="0">
                    <a:latin typeface="Times New Roman" pitchFamily="18" charset="0"/>
                  </a:rPr>
                  <a:t>1</a:t>
                </a:r>
                <a:r>
                  <a:rPr lang="en-US" sz="1300" baseline="30000" dirty="0">
                    <a:latin typeface="Times New Roman" pitchFamily="18" charset="0"/>
                  </a:rPr>
                  <a:t>st</a:t>
                </a:r>
                <a:r>
                  <a:rPr lang="en-US" sz="1300" dirty="0">
                    <a:latin typeface="Times New Roman" pitchFamily="18" charset="0"/>
                  </a:rPr>
                  <a:t> order Quadrupole matrix (with </a:t>
                </a:r>
                <a14:m>
                  <m:oMath xmlns:m="http://schemas.openxmlformats.org/officeDocument/2006/math">
                    <m:r>
                      <a:rPr lang="en-US" sz="1300" i="1" dirty="0" smtClean="0">
                        <a:latin typeface="Cambria Math"/>
                      </a:rPr>
                      <m:t>𝐾</m:t>
                    </m:r>
                    <m:r>
                      <a:rPr lang="en-US" sz="1300" i="1" dirty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3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300" b="0" i="1" dirty="0" smtClean="0">
                            <a:latin typeface="Cambria Math"/>
                          </a:rPr>
                          <m:t>𝐺</m:t>
                        </m:r>
                      </m:num>
                      <m:den>
                        <m:r>
                          <a:rPr lang="fr-FR" sz="1300" b="0" i="1" dirty="0" smtClean="0">
                            <a:latin typeface="Cambria Math"/>
                          </a:rPr>
                          <m:t>𝐵</m:t>
                        </m:r>
                        <m:r>
                          <a:rPr lang="fr-FR" sz="1300" b="0" i="1" dirty="0" smtClean="0">
                            <a:latin typeface="Cambria Math"/>
                            <a:ea typeface="Cambria Math"/>
                          </a:rPr>
                          <m:t>𝜌</m:t>
                        </m:r>
                      </m:den>
                    </m:f>
                    <m:r>
                      <a:rPr lang="fr-FR" sz="1300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300" dirty="0">
                    <a:latin typeface="Times New Roman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en-US" sz="1300" i="1" smtClean="0">
                        <a:latin typeface="Cambria Math"/>
                        <a:ea typeface="Cambria Math"/>
                      </a:rPr>
                      <m:t>𝜑</m:t>
                    </m:r>
                    <m:r>
                      <a:rPr lang="fr-FR" sz="1300" b="0" i="1" smtClean="0">
                        <a:latin typeface="Cambria Math"/>
                        <a:ea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sz="13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fr-FR" sz="1300" b="0" i="1" smtClean="0">
                            <a:latin typeface="Cambria Math"/>
                            <a:ea typeface="Cambria Math"/>
                          </a:rPr>
                          <m:t>𝐾</m:t>
                        </m:r>
                      </m:e>
                    </m:rad>
                    <m:r>
                      <a:rPr lang="fr-FR" sz="1300" b="0" i="1" smtClean="0">
                        <a:latin typeface="Cambria Math"/>
                        <a:ea typeface="Cambria Math"/>
                      </a:rPr>
                      <m:t>𝐿</m:t>
                    </m:r>
                  </m:oMath>
                </a14:m>
                <a:r>
                  <a:rPr lang="en-US" sz="1300" dirty="0">
                    <a:latin typeface="Times New Roman" pitchFamily="18" charset="0"/>
                  </a:rPr>
                  <a:t>)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300" b="0" i="1" dirty="0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fr-FR" sz="1300" b="0" i="1" dirty="0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300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13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30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sz="13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1300" i="0" dirty="0" smtClean="0">
                                      <a:latin typeface="Cambria Math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300" i="0" dirty="0" smtClean="0">
                                      <a:latin typeface="Cambria Math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US" sz="130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  <m:e>
                              <m:f>
                                <m:fPr>
                                  <m:type m:val="lin"/>
                                  <m:ctrlPr>
                                    <a:rPr lang="en-US" sz="13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13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300" i="0" dirty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sz="1300" i="1" smtClean="0">
                                          <a:latin typeface="Cambria Math"/>
                                          <a:ea typeface="Cambria Math"/>
                                        </a:rPr>
                                        <m:t>𝜑</m:t>
                                      </m:r>
                                    </m:e>
                                  </m:func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fr-FR" sz="13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fr-FR" sz="1300" b="0" i="1" smtClean="0">
                                          <a:latin typeface="Cambria Math"/>
                                          <a:ea typeface="Cambria Math"/>
                                        </a:rPr>
                                        <m:t>𝐾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fr-FR" sz="1300" b="0" i="1" dirty="0" smtClean="0">
                                  <a:latin typeface="Cambria Math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fr-FR" sz="13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sz="1300" b="0" i="1" smtClean="0">
                                      <a:latin typeface="Cambria Math"/>
                                      <a:ea typeface="Cambria Math"/>
                                    </a:rPr>
                                    <m:t>𝐾</m:t>
                                  </m:r>
                                </m:e>
                              </m:rad>
                              <m:func>
                                <m:funcPr>
                                  <m:ctrlPr>
                                    <a:rPr lang="fr-FR" sz="13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300" b="0" i="0" dirty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30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sz="13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300" i="0" dirty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30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r>
                  <a:rPr lang="en-US" sz="1300" dirty="0">
                    <a:latin typeface="Times New Roman" pitchFamily="18" charset="0"/>
                  </a:rPr>
                  <a:t> 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300" b="0" i="1" dirty="0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fr-FR" sz="1300" b="0" i="1" dirty="0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300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13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30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sz="13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1300" i="0" dirty="0" smtClean="0">
                                      <a:latin typeface="Cambria Math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300" i="0" dirty="0" smtClean="0">
                                      <a:latin typeface="Cambria Math"/>
                                    </a:rPr>
                                    <m:t>os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sz="1300" b="0" i="0" dirty="0" smtClean="0">
                                      <a:latin typeface="Cambria Math"/>
                                    </a:rPr>
                                    <m:t>h</m:t>
                                  </m:r>
                                </m:fName>
                                <m:e>
                                  <m:r>
                                    <a:rPr lang="en-US" sz="130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  <m:e>
                              <m:f>
                                <m:fPr>
                                  <m:type m:val="lin"/>
                                  <m:ctrlPr>
                                    <a:rPr lang="en-US" sz="13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13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300" i="0" dirty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 sz="1300" b="0" i="0" dirty="0" smtClean="0">
                                          <a:latin typeface="Cambria Math"/>
                                        </a:rPr>
                                        <m:t>h</m:t>
                                      </m:r>
                                    </m:fName>
                                    <m:e>
                                      <m:r>
                                        <a:rPr lang="en-US" sz="1300" i="1" smtClean="0">
                                          <a:latin typeface="Cambria Math"/>
                                          <a:ea typeface="Cambria Math"/>
                                        </a:rPr>
                                        <m:t>𝜑</m:t>
                                      </m:r>
                                    </m:e>
                                  </m:func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fr-FR" sz="13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fr-FR" sz="1300" b="0" i="1" smtClean="0">
                                          <a:latin typeface="Cambria Math"/>
                                          <a:ea typeface="Cambria Math"/>
                                        </a:rPr>
                                        <m:t>𝐾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mr>
                          <m:mr>
                            <m:e>
                              <m:rad>
                                <m:radPr>
                                  <m:degHide m:val="on"/>
                                  <m:ctrlPr>
                                    <a:rPr lang="fr-FR" sz="13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sz="1300" b="0" i="1" smtClean="0">
                                      <a:latin typeface="Cambria Math"/>
                                      <a:ea typeface="Cambria Math"/>
                                    </a:rPr>
                                    <m:t>𝐾</m:t>
                                  </m:r>
                                </m:e>
                              </m:rad>
                              <m:func>
                                <m:funcPr>
                                  <m:ctrlPr>
                                    <a:rPr lang="fr-FR" sz="13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300" b="0" i="0" dirty="0" smtClean="0">
                                      <a:latin typeface="Cambria Math"/>
                                    </a:rPr>
                                    <m:t>sinh</m:t>
                                  </m:r>
                                </m:fName>
                                <m:e>
                                  <m:r>
                                    <a:rPr lang="en-US" sz="130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sz="13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300" i="0" dirty="0" smtClean="0">
                                      <a:latin typeface="Cambria Math"/>
                                    </a:rPr>
                                    <m:t>cos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sz="1300" b="0" i="0" dirty="0" smtClean="0">
                                      <a:latin typeface="Cambria Math"/>
                                    </a:rPr>
                                    <m:t>h</m:t>
                                  </m:r>
                                </m:fName>
                                <m:e>
                                  <m:r>
                                    <a:rPr lang="en-US" sz="130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endParaRPr lang="en-US" sz="13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2492896"/>
                <a:ext cx="8707830" cy="1711925"/>
              </a:xfrm>
              <a:prstGeom prst="rect">
                <a:avLst/>
              </a:prstGeom>
              <a:blipFill rotWithShape="1">
                <a:blip r:embed="rId5"/>
                <a:stretch>
                  <a:fillRect l="-560" b="-10676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 17" descr="EmittanceEllip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4797152"/>
            <a:ext cx="1978391" cy="1790272"/>
          </a:xfrm>
          <a:prstGeom prst="rect">
            <a:avLst/>
          </a:prstGeom>
        </p:spPr>
      </p:pic>
      <p:pic>
        <p:nvPicPr>
          <p:cNvPr id="22" name="Image 21" descr="AimantSecteurDipolair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2523887"/>
            <a:ext cx="1656184" cy="1049129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23893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DEAC7B-6711-4584-B2CE-04C6F17CDFD2}" type="slidenum">
              <a:rPr lang="fr-FR"/>
              <a:pPr/>
              <a:t>69</a:t>
            </a:fld>
            <a:r>
              <a:rPr lang="fr-FR"/>
              <a:t> </a:t>
            </a:r>
          </a:p>
        </p:txBody>
      </p:sp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566738" y="117208"/>
            <a:ext cx="8081962" cy="113877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GB" sz="100" b="1" dirty="0"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fr-FR" sz="2200" b="1" dirty="0">
                <a:latin typeface="Comic Sans MS" pitchFamily="66" charset="0"/>
              </a:rPr>
              <a:t>Longitudinal </a:t>
            </a:r>
            <a:r>
              <a:rPr lang="fr-FR" sz="2200" b="1" dirty="0" err="1">
                <a:latin typeface="Comic Sans MS" pitchFamily="66" charset="0"/>
              </a:rPr>
              <a:t>dynamics</a:t>
            </a:r>
            <a:r>
              <a:rPr lang="fr-FR" sz="2200" b="1" dirty="0">
                <a:latin typeface="Comic Sans MS" pitchFamily="66" charset="0"/>
              </a:rPr>
              <a:t>:</a:t>
            </a:r>
            <a:br>
              <a:rPr lang="fr-FR" sz="2200" b="1" dirty="0">
                <a:latin typeface="Comic Sans MS" pitchFamily="66" charset="0"/>
              </a:rPr>
            </a:br>
            <a:r>
              <a:rPr lang="fr-FR" sz="2200" b="1" dirty="0" err="1">
                <a:latin typeface="Comic Sans MS" pitchFamily="66" charset="0"/>
              </a:rPr>
              <a:t>Trajectories</a:t>
            </a:r>
            <a:r>
              <a:rPr lang="fr-FR" sz="2200" b="1" dirty="0">
                <a:latin typeface="Comic Sans MS" pitchFamily="66" charset="0"/>
              </a:rPr>
              <a:t> in the longitudinal phase </a:t>
            </a:r>
            <a:r>
              <a:rPr lang="fr-FR" sz="2200" b="1" dirty="0" err="1">
                <a:latin typeface="Comic Sans MS" pitchFamily="66" charset="0"/>
              </a:rPr>
              <a:t>space</a:t>
            </a:r>
            <a:r>
              <a:rPr lang="fr-FR" sz="2200" b="1" dirty="0">
                <a:latin typeface="Comic Sans MS" pitchFamily="66" charset="0"/>
              </a:rPr>
              <a:t> (3) </a:t>
            </a:r>
            <a:endParaRPr lang="en-GB" sz="2200" b="1" dirty="0"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endParaRPr lang="en-GB" sz="800" b="1" dirty="0">
              <a:latin typeface="Comic Sans MS" pitchFamily="66" charset="0"/>
            </a:endParaRPr>
          </a:p>
        </p:txBody>
      </p:sp>
      <p:sp>
        <p:nvSpPr>
          <p:cNvPr id="337923" name="AutoShape 3"/>
          <p:cNvSpPr>
            <a:spLocks noChangeArrowheads="1"/>
          </p:cNvSpPr>
          <p:nvPr/>
        </p:nvSpPr>
        <p:spPr bwMode="auto">
          <a:xfrm>
            <a:off x="228600" y="1322388"/>
            <a:ext cx="8661400" cy="5078412"/>
          </a:xfrm>
          <a:prstGeom prst="roundRect">
            <a:avLst>
              <a:gd name="adj" fmla="val 6764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7937" name="Text Box 17"/>
          <p:cNvSpPr txBox="1">
            <a:spLocks noChangeArrowheads="1"/>
          </p:cNvSpPr>
          <p:nvPr/>
        </p:nvSpPr>
        <p:spPr bwMode="auto">
          <a:xfrm>
            <a:off x="363658" y="1370379"/>
            <a:ext cx="860449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525" indent="-9525" algn="ctr">
              <a:spcBef>
                <a:spcPct val="50000"/>
              </a:spcBef>
            </a:pPr>
            <a:r>
              <a:rPr lang="fr-FR" sz="1800" b="1" dirty="0" err="1">
                <a:latin typeface="Arial" pitchFamily="34" charset="0"/>
                <a:sym typeface="Symbol" pitchFamily="18" charset="2"/>
              </a:rPr>
              <a:t>Trajectories</a:t>
            </a:r>
            <a:r>
              <a:rPr lang="fr-FR" sz="1800" b="1" dirty="0">
                <a:latin typeface="Arial" pitchFamily="34" charset="0"/>
                <a:sym typeface="Symbol" pitchFamily="18" charset="2"/>
              </a:rPr>
              <a:t> for a 60° </a:t>
            </a:r>
            <a:r>
              <a:rPr lang="fr-FR" sz="1800" b="1" dirty="0" err="1">
                <a:latin typeface="Arial" pitchFamily="34" charset="0"/>
                <a:sym typeface="Symbol" pitchFamily="18" charset="2"/>
              </a:rPr>
              <a:t>synchronous</a:t>
            </a:r>
            <a:r>
              <a:rPr lang="fr-FR" sz="1800" b="1" dirty="0">
                <a:latin typeface="Arial" pitchFamily="34" charset="0"/>
                <a:sym typeface="Symbol" pitchFamily="18" charset="2"/>
              </a:rPr>
              <a:t> phase </a:t>
            </a:r>
            <a:r>
              <a:rPr lang="fr-FR" sz="1800" dirty="0">
                <a:latin typeface="Arial" pitchFamily="34" charset="0"/>
                <a:sym typeface="Symbol" pitchFamily="18" charset="2"/>
              </a:rPr>
              <a:t>(sinus « ring-convention ») </a:t>
            </a:r>
            <a:r>
              <a:rPr lang="fr-FR" sz="1800" b="1" dirty="0">
                <a:latin typeface="Arial" pitchFamily="34" charset="0"/>
                <a:sym typeface="Symbol" pitchFamily="18" charset="2"/>
              </a:rPr>
              <a:t>and </a:t>
            </a:r>
            <a:r>
              <a:rPr lang="fr-FR" sz="1800" b="1" dirty="0">
                <a:latin typeface="Arial" pitchFamily="34" charset="0"/>
                <a:sym typeface="Symbol"/>
              </a:rPr>
              <a:t>&gt;0</a:t>
            </a:r>
            <a:r>
              <a:rPr lang="fr-FR" sz="1800" dirty="0">
                <a:latin typeface="Arial" pitchFamily="34" charset="0"/>
                <a:sym typeface="Symbol" pitchFamily="18" charset="2"/>
              </a:rPr>
              <a:t> </a:t>
            </a:r>
          </a:p>
          <a:p>
            <a:pPr marL="9525" indent="-9525" algn="ctr">
              <a:spcBef>
                <a:spcPct val="50000"/>
              </a:spcBef>
            </a:pPr>
            <a:r>
              <a:rPr lang="fr-FR" sz="1800" dirty="0">
                <a:latin typeface="Arial" pitchFamily="34" charset="0"/>
                <a:sym typeface="Symbol" pitchFamily="18" charset="2"/>
              </a:rPr>
              <a:t>(-30° in cosinus « </a:t>
            </a:r>
            <a:r>
              <a:rPr lang="fr-FR" sz="1800" dirty="0" err="1">
                <a:latin typeface="Arial" pitchFamily="34" charset="0"/>
                <a:sym typeface="Symbol" pitchFamily="18" charset="2"/>
              </a:rPr>
              <a:t>linac</a:t>
            </a:r>
            <a:r>
              <a:rPr lang="fr-FR" sz="1800" dirty="0">
                <a:latin typeface="Arial" pitchFamily="34" charset="0"/>
                <a:sym typeface="Symbol" pitchFamily="18" charset="2"/>
              </a:rPr>
              <a:t>-convention ») </a:t>
            </a:r>
            <a:endParaRPr lang="en-GB" sz="14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Ellipse 1"/>
          <p:cNvSpPr>
            <a:spLocks noChangeArrowheads="1"/>
          </p:cNvSpPr>
          <p:nvPr/>
        </p:nvSpPr>
        <p:spPr bwMode="auto">
          <a:xfrm>
            <a:off x="733181" y="1837104"/>
            <a:ext cx="822325" cy="25304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1" name="Ellipse 1"/>
          <p:cNvSpPr>
            <a:spLocks noChangeArrowheads="1"/>
          </p:cNvSpPr>
          <p:nvPr/>
        </p:nvSpPr>
        <p:spPr bwMode="auto">
          <a:xfrm>
            <a:off x="689219" y="1837104"/>
            <a:ext cx="822325" cy="25304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710659" name="Picture 3"/>
          <p:cNvPicPr>
            <a:picLocks noChangeAspect="1" noChangeArrowheads="1"/>
          </p:cNvPicPr>
          <p:nvPr/>
        </p:nvPicPr>
        <p:blipFill>
          <a:blip r:embed="rId3" cstate="print"/>
          <a:srcRect t="7285" b="2971"/>
          <a:stretch>
            <a:fillRect/>
          </a:stretch>
        </p:blipFill>
        <p:spPr bwMode="auto">
          <a:xfrm>
            <a:off x="924170" y="2268414"/>
            <a:ext cx="7041661" cy="4132385"/>
          </a:xfrm>
          <a:prstGeom prst="rect">
            <a:avLst/>
          </a:prstGeom>
          <a:noFill/>
        </p:spPr>
      </p:pic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6145825" y="6055679"/>
            <a:ext cx="949567" cy="30995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sz="1400" b="1" dirty="0">
                <a:latin typeface="Arial" pitchFamily="34" charset="0"/>
                <a:cs typeface="Arial" pitchFamily="34" charset="0"/>
                <a:sym typeface="Symbol"/>
              </a:rPr>
              <a:t></a:t>
            </a:r>
            <a:r>
              <a:rPr lang="en-GB" sz="1400" b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en-GB" sz="1400" b="1" dirty="0">
                <a:latin typeface="Arial" pitchFamily="34" charset="0"/>
                <a:cs typeface="Arial" pitchFamily="34" charset="0"/>
                <a:sym typeface="Symbol"/>
              </a:rPr>
              <a:t> =60° 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Connecteur droit avec flèche 48"/>
          <p:cNvCxnSpPr>
            <a:stCxn id="48" idx="1"/>
          </p:cNvCxnSpPr>
          <p:nvPr/>
        </p:nvCxnSpPr>
        <p:spPr bwMode="auto">
          <a:xfrm flipH="1" flipV="1">
            <a:off x="5679833" y="5741380"/>
            <a:ext cx="465992" cy="46927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10665" name="Picture 9" descr="http://latex.codecogs.com/gif.latex?%5Cdpi%7B300%7D%20%5Cbg_white%20%7B%5Ccolor%7BRed%7D%20%5Cvarphi%20_%7Bmax%7D%3D%5Cpi%20-%5Cvarphi%20_%7Bs%7D%7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3257" y="2857405"/>
            <a:ext cx="1895859" cy="20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0667" name="Picture 11" descr="http://latex.codecogs.com/gif.latex?%5Cdpi%7B300%7D%20%5Cbg_white%20%7B%5Ccolor%7BRed%7D%20w%20_%7Bmax%7D%20%3D%20%5Csqrt%7B2qE_%7B0%7DT%5Ccdot%20%5Cleft%20%28%20cos%5Cvarphi%20_%7Bs%7D-%28%5Cfrac%7B%5Cpi%20%7D%7B2%7D-%5Cvarphi%20_%7Bs%7D%29%5Ccdot%20sin%5Cvarphi%20_%7Bs%7D%20%5Cright%20%29%5Ccdot%20%5Cfrac%7B%5Cbeta%20%7B_%7Bs%7D%7D%5E%7B3%7D%5Cgamma%20_%7Bs%7Dm_%7B0%7Dc%5E%7B3%7D%7D%7B%5Cpi%20%5Ceta%20f_%7BRF%7D%7D%20%7D%7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884" y="4805460"/>
            <a:ext cx="6278187" cy="760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4" name="Connecteur droit 53"/>
          <p:cNvCxnSpPr/>
          <p:nvPr/>
        </p:nvCxnSpPr>
        <p:spPr bwMode="auto">
          <a:xfrm>
            <a:off x="4707467" y="3725333"/>
            <a:ext cx="1394394" cy="26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Connecteur droit avec flèche 55"/>
          <p:cNvCxnSpPr>
            <a:stCxn id="710667" idx="0"/>
          </p:cNvCxnSpPr>
          <p:nvPr/>
        </p:nvCxnSpPr>
        <p:spPr bwMode="auto">
          <a:xfrm flipV="1">
            <a:off x="3646978" y="3727938"/>
            <a:ext cx="1206376" cy="107752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Connecteur droit avec flèche 58"/>
          <p:cNvCxnSpPr>
            <a:stCxn id="710665" idx="2"/>
          </p:cNvCxnSpPr>
          <p:nvPr/>
        </p:nvCxnSpPr>
        <p:spPr bwMode="auto">
          <a:xfrm flipH="1">
            <a:off x="6690946" y="3062531"/>
            <a:ext cx="230241" cy="9819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feld 1"/>
          <p:cNvSpPr txBox="1"/>
          <p:nvPr/>
        </p:nvSpPr>
        <p:spPr>
          <a:xfrm>
            <a:off x="1793781" y="2864606"/>
            <a:ext cx="221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Size </a:t>
            </a:r>
            <a:r>
              <a:rPr lang="de-DE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bucket</a:t>
            </a:r>
            <a:endParaRPr lang="de-DE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72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850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DEAC7B-6711-4584-B2CE-04C6F17CDFD2}" type="slidenum">
              <a:rPr lang="fr-FR"/>
              <a:pPr/>
              <a:t>70</a:t>
            </a:fld>
            <a:r>
              <a:rPr lang="fr-FR"/>
              <a:t> </a:t>
            </a:r>
          </a:p>
        </p:txBody>
      </p:sp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566738" y="117208"/>
            <a:ext cx="8081962" cy="113877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GB" sz="100" b="1" dirty="0"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fr-FR" sz="2200" b="1" dirty="0">
                <a:latin typeface="Comic Sans MS" pitchFamily="66" charset="0"/>
              </a:rPr>
              <a:t>Longitudinal </a:t>
            </a:r>
            <a:r>
              <a:rPr lang="fr-FR" sz="2200" b="1" dirty="0" err="1">
                <a:latin typeface="Comic Sans MS" pitchFamily="66" charset="0"/>
              </a:rPr>
              <a:t>dynamics</a:t>
            </a:r>
            <a:r>
              <a:rPr lang="fr-FR" sz="2200" b="1" dirty="0">
                <a:latin typeface="Comic Sans MS" pitchFamily="66" charset="0"/>
              </a:rPr>
              <a:t>:</a:t>
            </a:r>
            <a:br>
              <a:rPr lang="fr-FR" sz="2200" b="1" dirty="0">
                <a:latin typeface="Comic Sans MS" pitchFamily="66" charset="0"/>
              </a:rPr>
            </a:br>
            <a:r>
              <a:rPr lang="fr-FR" sz="2200" b="1" dirty="0" err="1">
                <a:latin typeface="Comic Sans MS" pitchFamily="66" charset="0"/>
              </a:rPr>
              <a:t>Filamentation</a:t>
            </a:r>
            <a:r>
              <a:rPr lang="fr-FR" sz="2200" b="1" dirty="0">
                <a:latin typeface="Comic Sans MS" pitchFamily="66" charset="0"/>
              </a:rPr>
              <a:t> in longitudinal phase </a:t>
            </a:r>
            <a:r>
              <a:rPr lang="fr-FR" sz="2200" b="1" dirty="0" err="1">
                <a:latin typeface="Comic Sans MS" pitchFamily="66" charset="0"/>
              </a:rPr>
              <a:t>space</a:t>
            </a:r>
            <a:endParaRPr lang="en-GB" sz="2200" b="1" dirty="0"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endParaRPr lang="en-GB" sz="800" b="1" dirty="0">
              <a:latin typeface="Comic Sans MS" pitchFamily="66" charset="0"/>
            </a:endParaRPr>
          </a:p>
        </p:txBody>
      </p:sp>
      <p:sp>
        <p:nvSpPr>
          <p:cNvPr id="337923" name="AutoShape 3"/>
          <p:cNvSpPr>
            <a:spLocks noChangeArrowheads="1"/>
          </p:cNvSpPr>
          <p:nvPr/>
        </p:nvSpPr>
        <p:spPr bwMode="auto">
          <a:xfrm>
            <a:off x="228600" y="1322388"/>
            <a:ext cx="8661400" cy="5078412"/>
          </a:xfrm>
          <a:prstGeom prst="roundRect">
            <a:avLst>
              <a:gd name="adj" fmla="val 6764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318231" y="1374044"/>
            <a:ext cx="8568594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525" indent="-9525">
              <a:spcBef>
                <a:spcPct val="50000"/>
              </a:spcBef>
            </a:pPr>
            <a:r>
              <a:rPr lang="en-US" sz="1800" dirty="0">
                <a:latin typeface="Arial" pitchFamily="34" charset="0"/>
                <a:sym typeface="Symbol" pitchFamily="18" charset="2"/>
              </a:rPr>
              <a:t>All the beam particles are thus traveling on the 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H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en-US" sz="1800" baseline="30000" dirty="0" err="1">
                <a:latin typeface="Arial" pitchFamily="34" charset="0"/>
                <a:cs typeface="Arial" pitchFamily="34" charset="0"/>
              </a:rPr>
              <a:t>st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curves in the (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/>
              </a:rPr>
              <a:t>,w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) space</a:t>
            </a:r>
          </a:p>
          <a:p>
            <a:pPr marL="9525" indent="-9525">
              <a:spcBef>
                <a:spcPct val="50000"/>
              </a:spcBef>
            </a:pPr>
            <a:r>
              <a:rPr lang="en-US" sz="1600" i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= trajectories at frequency k</a:t>
            </a:r>
            <a:r>
              <a:rPr lang="en-US" sz="1600" i="1" baseline="-25000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600" i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if the forces are linear (inner bucket)</a:t>
            </a:r>
          </a:p>
          <a:p>
            <a:pPr marL="9525" indent="-9525">
              <a:spcBef>
                <a:spcPct val="50000"/>
              </a:spcBef>
            </a:pPr>
            <a:r>
              <a:rPr lang="en-US" sz="1600" i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= trajectories at lower frequency when the forces become non-linear (outer bucket)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sym typeface="Symbol" pitchFamily="18" charset="2"/>
              </a:rPr>
              <a:t>   </a:t>
            </a:r>
            <a:endParaRPr lang="en-US" sz="1400" b="1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975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49" y="2390774"/>
            <a:ext cx="5095875" cy="399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299180" y="2764694"/>
            <a:ext cx="110099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525" indent="-9525">
              <a:spcBef>
                <a:spcPct val="50000"/>
              </a:spcBef>
            </a:pPr>
            <a:r>
              <a:rPr lang="fr-FR" sz="1400" dirty="0">
                <a:solidFill>
                  <a:srgbClr val="0033CC"/>
                </a:solidFill>
                <a:latin typeface="Arial" pitchFamily="34" charset="0"/>
                <a:sym typeface="Symbol" pitchFamily="18" charset="2"/>
              </a:rPr>
              <a:t>Iso-</a:t>
            </a:r>
            <a:r>
              <a:rPr lang="fr-FR" sz="1400" dirty="0" err="1">
                <a:solidFill>
                  <a:srgbClr val="0033CC"/>
                </a:solidFill>
                <a:latin typeface="Arial" pitchFamily="34" charset="0"/>
                <a:sym typeface="Symbol" pitchFamily="18" charset="2"/>
              </a:rPr>
              <a:t>hamiltonian</a:t>
            </a:r>
            <a:r>
              <a:rPr lang="fr-FR" sz="1400" dirty="0">
                <a:solidFill>
                  <a:srgbClr val="0033CC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fr-FR" sz="1400" dirty="0" err="1">
                <a:solidFill>
                  <a:srgbClr val="0033CC"/>
                </a:solidFill>
                <a:latin typeface="Arial" pitchFamily="34" charset="0"/>
                <a:sym typeface="Symbol" pitchFamily="18" charset="2"/>
              </a:rPr>
              <a:t>curves</a:t>
            </a:r>
            <a:endParaRPr lang="en-GB" sz="1100" i="1" dirty="0">
              <a:solidFill>
                <a:srgbClr val="0033CC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89656" y="4164869"/>
            <a:ext cx="10533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525" indent="-9525">
              <a:spcBef>
                <a:spcPct val="50000"/>
              </a:spcBef>
            </a:pPr>
            <a:r>
              <a:rPr lang="fr-FR" sz="1400" dirty="0" err="1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Beam</a:t>
            </a:r>
            <a:r>
              <a:rPr lang="fr-FR" sz="1400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fr-FR" sz="1400" dirty="0" err="1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particles</a:t>
            </a:r>
            <a:endParaRPr lang="en-GB" sz="1100" i="1" dirty="0">
              <a:solidFill>
                <a:srgbClr val="FF0000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338085" y="4822141"/>
            <a:ext cx="2272515" cy="74084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sz="1400" dirty="0">
                <a:latin typeface="Arial" pitchFamily="34" charset="0"/>
                <a:cs typeface="Arial" pitchFamily="34" charset="0"/>
                <a:sym typeface="Symbol"/>
              </a:rPr>
              <a:t>The beam</a:t>
            </a:r>
            <a:r>
              <a:rPr lang="en-GB" sz="1400" b="1" dirty="0">
                <a:latin typeface="Arial" pitchFamily="34" charset="0"/>
                <a:cs typeface="Arial" pitchFamily="34" charset="0"/>
                <a:sym typeface="Symbol"/>
              </a:rPr>
              <a:t> longitudinal </a:t>
            </a:r>
            <a:r>
              <a:rPr lang="en-GB" sz="1400" b="1" dirty="0" err="1">
                <a:latin typeface="Arial" pitchFamily="34" charset="0"/>
                <a:cs typeface="Arial" pitchFamily="34" charset="0"/>
                <a:sym typeface="Symbol"/>
              </a:rPr>
              <a:t>rms</a:t>
            </a:r>
            <a:r>
              <a:rPr lang="en-GB" sz="1400" b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sz="1400" b="1" dirty="0" err="1">
                <a:latin typeface="Arial" pitchFamily="34" charset="0"/>
                <a:cs typeface="Arial" pitchFamily="34" charset="0"/>
                <a:sym typeface="Symbol"/>
              </a:rPr>
              <a:t>emittance</a:t>
            </a:r>
            <a:r>
              <a:rPr lang="en-GB" sz="1400" b="1" dirty="0">
                <a:latin typeface="Arial" pitchFamily="34" charset="0"/>
                <a:cs typeface="Arial" pitchFamily="34" charset="0"/>
                <a:sym typeface="Symbol"/>
              </a:rPr>
              <a:t>  is then increasing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"/>
          <p:cNvSpPr txBox="1"/>
          <p:nvPr/>
        </p:nvSpPr>
        <p:spPr>
          <a:xfrm>
            <a:off x="6305550" y="2850959"/>
            <a:ext cx="23334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=&gt; </a:t>
            </a:r>
            <a:r>
              <a:rPr lang="de-DE" sz="1800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If</a:t>
            </a:r>
            <a:r>
              <a:rPr lang="de-DE" sz="1800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1800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beam </a:t>
            </a:r>
            <a:r>
              <a:rPr lang="de-DE" sz="1800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de-DE" sz="1800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not </a:t>
            </a:r>
            <a:r>
              <a:rPr lang="de-DE" sz="1800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correctly</a:t>
            </a:r>
            <a:r>
              <a:rPr lang="de-DE" sz="1800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matched</a:t>
            </a:r>
            <a:r>
              <a:rPr lang="de-DE" sz="1800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800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H=</a:t>
            </a:r>
            <a:r>
              <a:rPr lang="de-DE" sz="1800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cte</a:t>
            </a:r>
            <a:r>
              <a:rPr lang="de-DE" sz="1800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curves</a:t>
            </a:r>
            <a:r>
              <a:rPr lang="de-DE" sz="1800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8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filamentation</a:t>
            </a:r>
            <a:r>
              <a:rPr lang="de-DE" sz="1800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de-DE" sz="1800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quickly</a:t>
            </a:r>
            <a:r>
              <a:rPr lang="de-DE" sz="1800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observed</a:t>
            </a:r>
            <a:endParaRPr lang="de-DE" sz="1800" i="1" dirty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 bwMode="auto">
          <a:xfrm flipV="1">
            <a:off x="942975" y="3437469"/>
            <a:ext cx="881592" cy="93450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Connecteur droit avec flèche 21"/>
          <p:cNvCxnSpPr/>
          <p:nvPr/>
        </p:nvCxnSpPr>
        <p:spPr bwMode="auto">
          <a:xfrm>
            <a:off x="1009650" y="3429000"/>
            <a:ext cx="514350" cy="6667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58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2"/>
          </a:xfrm>
        </p:spPr>
        <p:txBody>
          <a:bodyPr>
            <a:normAutofit/>
          </a:bodyPr>
          <a:lstStyle/>
          <a:p>
            <a:r>
              <a:rPr lang="en-GB" sz="4000" noProof="0"/>
              <a:t>peak performance through the years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613221"/>
              </p:ext>
            </p:extLst>
          </p:nvPr>
        </p:nvGraphicFramePr>
        <p:xfrm>
          <a:off x="304800" y="1295400"/>
          <a:ext cx="8458198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625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2010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2011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2012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Nominal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/>
                        <a:t>bunch spacing [ns]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FF0000"/>
                          </a:solidFill>
                        </a:rPr>
                        <a:t>no. of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bunches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368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1380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/>
                        <a:t>1380</a:t>
                      </a:r>
                      <a:endParaRPr lang="en-US" sz="24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2808</a:t>
                      </a:r>
                      <a:endParaRPr lang="en-US" sz="20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beta*</a:t>
                      </a:r>
                      <a:r>
                        <a:rPr lang="en-US" sz="2000" dirty="0"/>
                        <a:t> [m] </a:t>
                      </a:r>
                    </a:p>
                    <a:p>
                      <a:r>
                        <a:rPr lang="en-US" sz="2000" dirty="0"/>
                        <a:t>ATLAS</a:t>
                      </a:r>
                      <a:r>
                        <a:rPr lang="en-US" sz="2000" baseline="0" dirty="0"/>
                        <a:t> and CMS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3.5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0.6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/>
                        <a:t>max.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unch intensity</a:t>
                      </a:r>
                      <a:br>
                        <a:rPr lang="en-US" sz="2000" dirty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000" dirty="0"/>
                        <a:t>[protons</a:t>
                      </a:r>
                      <a:r>
                        <a:rPr lang="en-US" sz="2000" baseline="0" dirty="0"/>
                        <a:t>/bunch]</a:t>
                      </a:r>
                      <a:endParaRPr lang="en-US" sz="20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/>
                        <a:t>1.2 </a:t>
                      </a:r>
                      <a:r>
                        <a:rPr lang="en-US" sz="2400" dirty="0"/>
                        <a:t>x 10</a:t>
                      </a:r>
                      <a:r>
                        <a:rPr lang="en-US" sz="2400" baseline="30000" dirty="0"/>
                        <a:t>11</a:t>
                      </a:r>
                      <a:endParaRPr lang="en-US" sz="24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/>
                        <a:t>1.45 </a:t>
                      </a:r>
                      <a:r>
                        <a:rPr lang="en-US" sz="2400" dirty="0"/>
                        <a:t>x 10</a:t>
                      </a:r>
                      <a:r>
                        <a:rPr lang="en-US" sz="2400" baseline="30000" dirty="0"/>
                        <a:t>11</a:t>
                      </a:r>
                      <a:endParaRPr lang="en-US" sz="24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1.7 x 10</a:t>
                      </a:r>
                      <a:r>
                        <a:rPr lang="en-US" sz="2400" baseline="30000" dirty="0"/>
                        <a:t>11</a:t>
                      </a:r>
                      <a:endParaRPr lang="en-US" sz="2400" b="0" baseline="300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1.15 </a:t>
                      </a:r>
                      <a:r>
                        <a:rPr lang="en-US" sz="2000" dirty="0"/>
                        <a:t>x 10</a:t>
                      </a:r>
                      <a:r>
                        <a:rPr lang="en-US" sz="2000" baseline="30000" dirty="0"/>
                        <a:t>11</a:t>
                      </a:r>
                      <a:r>
                        <a:rPr lang="en-US" sz="2000" baseline="0" dirty="0"/>
                        <a:t> </a:t>
                      </a:r>
                      <a:endParaRPr lang="en-US" sz="20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/>
                        <a:t>normalized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mittance </a:t>
                      </a:r>
                      <a:r>
                        <a:rPr lang="en-US" sz="2000" dirty="0"/>
                        <a:t>[mm-</a:t>
                      </a:r>
                      <a:r>
                        <a:rPr lang="en-US" sz="2000" dirty="0" err="1"/>
                        <a:t>mrad</a:t>
                      </a:r>
                      <a:r>
                        <a:rPr lang="en-US" sz="2000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/>
                        <a:t>~2.0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~2.4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/>
                        <a:t>~2.5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3.75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707">
                <a:tc>
                  <a:txBody>
                    <a:bodyPr/>
                    <a:lstStyle/>
                    <a:p>
                      <a:r>
                        <a:rPr lang="en-US" sz="2000" dirty="0"/>
                        <a:t>peak luminosity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[cm</a:t>
                      </a:r>
                      <a:r>
                        <a:rPr lang="en-US" sz="2000" baseline="30000" dirty="0"/>
                        <a:t>-2</a:t>
                      </a:r>
                      <a:r>
                        <a:rPr lang="en-US" sz="2000" dirty="0"/>
                        <a:t>s</a:t>
                      </a:r>
                      <a:r>
                        <a:rPr lang="en-US" sz="2000" baseline="30000" dirty="0"/>
                        <a:t>-1</a:t>
                      </a:r>
                      <a:r>
                        <a:rPr lang="en-US" sz="2000" dirty="0"/>
                        <a:t>]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/>
                        <a:t>2.1 x 10</a:t>
                      </a:r>
                      <a:r>
                        <a:rPr lang="en-US" sz="2400" baseline="30000" dirty="0"/>
                        <a:t>32</a:t>
                      </a:r>
                      <a:endParaRPr lang="en-US" sz="2400" b="0" baseline="300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/>
                        <a:t>3.7 x 10</a:t>
                      </a:r>
                      <a:r>
                        <a:rPr lang="en-US" sz="2400" baseline="30000" dirty="0"/>
                        <a:t>33</a:t>
                      </a:r>
                      <a:endParaRPr lang="en-US" sz="2400" b="0" baseline="300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7.7</a:t>
                      </a:r>
                      <a:r>
                        <a:rPr lang="en-US" sz="2400" baseline="0" dirty="0"/>
                        <a:t> x 10</a:t>
                      </a:r>
                      <a:r>
                        <a:rPr lang="en-US" sz="2400" baseline="30000" dirty="0"/>
                        <a:t>33</a:t>
                      </a:r>
                      <a:endParaRPr lang="en-US" sz="2400" b="0" baseline="300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1.0 x 10</a:t>
                      </a:r>
                      <a:r>
                        <a:rPr lang="en-US" sz="2000" baseline="30000" dirty="0"/>
                        <a:t>34</a:t>
                      </a:r>
                      <a:endParaRPr lang="en-US" sz="2000" b="0" baseline="300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08304" y="6412813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3466" y="6228147"/>
            <a:ext cx="3415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&gt;2x design when scaled to 7 </a:t>
            </a:r>
            <a:r>
              <a:rPr lang="en-US" b="1" dirty="0" err="1">
                <a:solidFill>
                  <a:srgbClr val="FF0000"/>
                </a:solidFill>
              </a:rPr>
              <a:t>TeV</a:t>
            </a:r>
            <a:r>
              <a:rPr lang="en-US" b="1" dirty="0">
                <a:solidFill>
                  <a:srgbClr val="FF0000"/>
                </a:solidFill>
              </a:rPr>
              <a:t>! </a:t>
            </a:r>
          </a:p>
        </p:txBody>
      </p:sp>
      <p:sp>
        <p:nvSpPr>
          <p:cNvPr id="12" name="Oval 11"/>
          <p:cNvSpPr/>
          <p:nvPr/>
        </p:nvSpPr>
        <p:spPr>
          <a:xfrm>
            <a:off x="5796136" y="5445224"/>
            <a:ext cx="1512168" cy="57606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440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35194"/>
            <a:ext cx="8229600" cy="683139"/>
          </a:xfrm>
        </p:spPr>
        <p:txBody>
          <a:bodyPr>
            <a:normAutofit fontScale="90000"/>
          </a:bodyPr>
          <a:lstStyle/>
          <a:p>
            <a:r>
              <a:rPr lang="en-GB" noProof="0"/>
              <a:t>And wednesday…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72</a:t>
            </a:fld>
            <a:endParaRPr lang="en-GB"/>
          </a:p>
        </p:txBody>
      </p:sp>
      <p:pic>
        <p:nvPicPr>
          <p:cNvPr id="7" name="Image 6" descr="ATLAS-live_2015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42" y="794793"/>
            <a:ext cx="7599397" cy="506626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64042" y="5976607"/>
            <a:ext cx="500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first physics events of run 2 were recorded!</a:t>
            </a:r>
          </a:p>
        </p:txBody>
      </p:sp>
    </p:spTree>
    <p:extLst>
      <p:ext uri="{BB962C8B-B14F-4D97-AF65-F5344CB8AC3E}">
        <p14:creationId xmlns:p14="http://schemas.microsoft.com/office/powerpoint/2010/main" val="35418665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6028" y="0"/>
            <a:ext cx="5391150" cy="685800"/>
          </a:xfrm>
        </p:spPr>
        <p:txBody>
          <a:bodyPr/>
          <a:lstStyle/>
          <a:p>
            <a:pPr algn="ctr"/>
            <a:r>
              <a:rPr lang="en-GB" sz="2400" noProof="0"/>
              <a:t>L’installation SPIRAL2 @GANIL</a:t>
            </a:r>
            <a:endParaRPr lang="en-GB" sz="1400" noProof="0"/>
          </a:p>
        </p:txBody>
      </p:sp>
      <p:sp>
        <p:nvSpPr>
          <p:cNvPr id="19" name="Rectangle 55"/>
          <p:cNvSpPr txBox="1">
            <a:spLocks noChangeArrowheads="1"/>
          </p:cNvSpPr>
          <p:nvPr/>
        </p:nvSpPr>
        <p:spPr bwMode="auto">
          <a:xfrm>
            <a:off x="114300" y="702951"/>
            <a:ext cx="9029700" cy="209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algn="ctr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defRPr/>
            </a:pPr>
            <a:endParaRPr kumimoji="0" lang="fr-FR" b="0" i="0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</a:endParaRPr>
          </a:p>
        </p:txBody>
      </p:sp>
      <p:pic>
        <p:nvPicPr>
          <p:cNvPr id="172034" name="Picture 2" descr="http://www.ganil-spiral2.eu/images-presentation/shema/rendu-niveaux-17-12-08-legend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3961"/>
            <a:ext cx="7010400" cy="4667298"/>
          </a:xfrm>
          <a:prstGeom prst="rect">
            <a:avLst/>
          </a:prstGeom>
          <a:noFill/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4" cstate="print"/>
          <a:srcRect l="9997"/>
          <a:stretch>
            <a:fillRect/>
          </a:stretch>
        </p:blipFill>
        <p:spPr bwMode="auto">
          <a:xfrm>
            <a:off x="5524499" y="2895601"/>
            <a:ext cx="3501905" cy="1323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6838950" y="4324350"/>
            <a:ext cx="219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/>
              <a:t>The ISOL </a:t>
            </a:r>
            <a:r>
              <a:rPr lang="fr-FR" sz="1400" i="1" dirty="0" err="1"/>
              <a:t>method</a:t>
            </a:r>
            <a:r>
              <a:rPr lang="fr-FR" sz="1400" i="1" dirty="0"/>
              <a:t> (Isotope </a:t>
            </a:r>
            <a:r>
              <a:rPr lang="fr-FR" sz="1400" i="1" dirty="0" err="1"/>
              <a:t>On-Line</a:t>
            </a:r>
            <a:r>
              <a:rPr lang="fr-FR" sz="1400" i="1" dirty="0"/>
              <a:t>) to </a:t>
            </a:r>
            <a:r>
              <a:rPr lang="fr-FR" sz="1400" i="1" dirty="0" err="1"/>
              <a:t>produce</a:t>
            </a:r>
            <a:r>
              <a:rPr lang="fr-FR" sz="1400" i="1" dirty="0"/>
              <a:t> Rare Isotope </a:t>
            </a:r>
            <a:r>
              <a:rPr lang="fr-FR" sz="1400" i="1" dirty="0" err="1"/>
              <a:t>Beams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54836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309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755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25768" y="128588"/>
            <a:ext cx="8328184" cy="757238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GB" noProof="0">
                <a:solidFill>
                  <a:srgbClr val="000000"/>
                </a:solidFill>
                <a:latin typeface="Arial" charset="0"/>
              </a:rPr>
              <a:t>Applications of accelerators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6298" y="885826"/>
            <a:ext cx="4020503" cy="2760345"/>
          </a:xfrm>
          <a:prstGeom prst="rect">
            <a:avLst/>
          </a:prstGeom>
          <a:noFill/>
        </p:spPr>
      </p:pic>
      <p:pic>
        <p:nvPicPr>
          <p:cNvPr id="5" name="Image 4" descr="dead_sea_discipline-scroll-1.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583" y="3809201"/>
            <a:ext cx="4026218" cy="269446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5527" y="4159155"/>
            <a:ext cx="1962178" cy="2573754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54121" y="1028805"/>
            <a:ext cx="2278123" cy="3062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80467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Outlook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210050" cy="4061883"/>
          </a:xfrm>
        </p:spPr>
        <p:txBody>
          <a:bodyPr>
            <a:normAutofit fontScale="77500" lnSpcReduction="20000"/>
          </a:bodyPr>
          <a:lstStyle/>
          <a:p>
            <a:r>
              <a:rPr lang="en-GB" noProof="0" dirty="0"/>
              <a:t>Accelerators have a very wide range of applications both for research but also for the industry and medical treatment.</a:t>
            </a:r>
          </a:p>
          <a:p>
            <a:r>
              <a:rPr lang="en-GB" noProof="0" dirty="0"/>
              <a:t>They range in size from a few meters to several </a:t>
            </a:r>
            <a:r>
              <a:rPr lang="en-GB" noProof="0" dirty="0" err="1"/>
              <a:t>kilometers</a:t>
            </a:r>
            <a:r>
              <a:rPr lang="en-GB" noProof="0" dirty="0"/>
              <a:t>.</a:t>
            </a:r>
          </a:p>
          <a:p>
            <a:r>
              <a:rPr lang="en-GB" noProof="0" dirty="0"/>
              <a:t>Their operation and development requires skills from several different fields.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77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3" y="1799167"/>
            <a:ext cx="4159660" cy="37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57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MDI &amp; applications of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33942"/>
      </p:ext>
    </p:extLst>
  </p:cSld>
  <p:clrMapOvr>
    <a:masterClrMapping/>
  </p:clrMapOvr>
</p:sld>
</file>

<file path=ppt/theme/theme1.xml><?xml version="1.0" encoding="utf-8"?>
<a:theme xmlns:a="http://schemas.openxmlformats.org/drawingml/2006/main" name="Model_Nicolas_Delerue_CNRS_english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Model_Nicolas_Delerue_CNRS_english.potx</Template>
  <TotalTime>15259</TotalTime>
  <Words>3418</Words>
  <Application>Microsoft Macintosh PowerPoint</Application>
  <PresentationFormat>On-screen Show (4:3)</PresentationFormat>
  <Paragraphs>518</Paragraphs>
  <Slides>77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8" baseType="lpstr">
      <vt:lpstr>Arial</vt:lpstr>
      <vt:lpstr>Arial Bold</vt:lpstr>
      <vt:lpstr>Bookman Old Style</vt:lpstr>
      <vt:lpstr>Calibri</vt:lpstr>
      <vt:lpstr>Cambria Math</vt:lpstr>
      <vt:lpstr>Comic Sans MS</vt:lpstr>
      <vt:lpstr>msmincho</vt:lpstr>
      <vt:lpstr>Symbol</vt:lpstr>
      <vt:lpstr>Times New Roman</vt:lpstr>
      <vt:lpstr>Wingdings</vt:lpstr>
      <vt:lpstr>Model_Nicolas_Delerue_CNRS_english</vt:lpstr>
      <vt:lpstr>Machine-detectors interface and  Applications of particle accelerators</vt:lpstr>
      <vt:lpstr>Machine detector interface</vt:lpstr>
      <vt:lpstr>How easy is it to add an experiment on an accelerator?</vt:lpstr>
      <vt:lpstr>Adding a detector in an accelerator</vt:lpstr>
      <vt:lpstr>Interaction point at the ILC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Beam beam effects (1)</vt:lpstr>
      <vt:lpstr>Beam beam effect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</vt:lpstr>
      <vt:lpstr>Quizz</vt:lpstr>
      <vt:lpstr>Answer (d)</vt:lpstr>
      <vt:lpstr>HEP applications of accelerators</vt:lpstr>
      <vt:lpstr>Accelerators around Orsay</vt:lpstr>
      <vt:lpstr>Accelerators in England &amp; Scotland</vt:lpstr>
      <vt:lpstr>Non HEP applications Dating old artefacts</vt:lpstr>
      <vt:lpstr>Accelerator Mass Spectroscopy (1)</vt:lpstr>
      <vt:lpstr>Accelerator Mass Spectroscopy (2)</vt:lpstr>
      <vt:lpstr>Example of AMS application Vinland map</vt:lpstr>
      <vt:lpstr>Dating old artefacts...</vt:lpstr>
      <vt:lpstr>Treating Cancer</vt:lpstr>
      <vt:lpstr>Medical linac</vt:lpstr>
      <vt:lpstr>Radiotherapy</vt:lpstr>
      <vt:lpstr>Proton and ion therapy</vt:lpstr>
      <vt:lpstr>A possible solution...</vt:lpstr>
      <vt:lpstr>Fast protons rings</vt:lpstr>
      <vt:lpstr>Medical cyclotron</vt:lpstr>
      <vt:lpstr>Pharmaceutical drugs</vt:lpstr>
      <vt:lpstr>A source of intense X-rays</vt:lpstr>
      <vt:lpstr>Applications of synchrotrons</vt:lpstr>
      <vt:lpstr>The next generation of light sources</vt:lpstr>
      <vt:lpstr>Next generation: Linac based Free electron lasers</vt:lpstr>
      <vt:lpstr>How to make short bunches?</vt:lpstr>
      <vt:lpstr>Neutron crystallography</vt:lpstr>
      <vt:lpstr>Neutrons sources</vt:lpstr>
      <vt:lpstr>A neutron source: ISIS</vt:lpstr>
      <vt:lpstr>Spallation</vt:lpstr>
      <vt:lpstr>Spallation target</vt:lpstr>
      <vt:lpstr>Accelerator Driven  sub-critical reactor (ADSR)‏</vt:lpstr>
      <vt:lpstr>Need for high redundancy</vt:lpstr>
      <vt:lpstr>... and much more</vt:lpstr>
      <vt:lpstr>Ultra compact sources: Laser-driven plasma acceleration (1)</vt:lpstr>
      <vt:lpstr>Ultra compact sources: Laser-driven plasma acceleration (2)</vt:lpstr>
      <vt:lpstr>ThomX</vt:lpstr>
      <vt:lpstr>Costs</vt:lpstr>
      <vt:lpstr>Progress of accelerators</vt:lpstr>
      <vt:lpstr>Summary</vt:lpstr>
      <vt:lpstr>Overall summary of the lectures</vt:lpstr>
      <vt:lpstr>Particle sources &amp; acceleration</vt:lpstr>
      <vt:lpstr>Basic concept (RF)</vt:lpstr>
      <vt:lpstr>PowerPoint Presentation</vt:lpstr>
      <vt:lpstr>PowerPoint Presentation</vt:lpstr>
      <vt:lpstr>PowerPoint Presentation</vt:lpstr>
      <vt:lpstr>Dynamics &amp; diagnostics</vt:lpstr>
      <vt:lpstr>Transverse Beam Dynamics : SummarY</vt:lpstr>
      <vt:lpstr>Transverse Beam Dynamics : SummarY</vt:lpstr>
      <vt:lpstr>PowerPoint Presentation</vt:lpstr>
      <vt:lpstr>PowerPoint Presentation</vt:lpstr>
      <vt:lpstr>peak performance through the years</vt:lpstr>
      <vt:lpstr>And wednesday…</vt:lpstr>
      <vt:lpstr>L’installation SPIRAL2 @GANIL</vt:lpstr>
      <vt:lpstr>PowerPoint Presentation</vt:lpstr>
      <vt:lpstr>PowerPoint Presentation</vt:lpstr>
      <vt:lpstr>Applications of accelerators</vt:lpstr>
      <vt:lpstr>Outlook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Nicolas Delerue</dc:creator>
  <cp:lastModifiedBy>Microsoft Office User</cp:lastModifiedBy>
  <cp:revision>19</cp:revision>
  <dcterms:created xsi:type="dcterms:W3CDTF">2012-02-10T12:56:58Z</dcterms:created>
  <dcterms:modified xsi:type="dcterms:W3CDTF">2019-06-30T22:06:44Z</dcterms:modified>
</cp:coreProperties>
</file>