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32"/>
  </p:notesMasterIdLst>
  <p:handoutMasterIdLst>
    <p:handoutMasterId r:id="rId133"/>
  </p:handoutMasterIdLst>
  <p:sldIdLst>
    <p:sldId id="256" r:id="rId2"/>
    <p:sldId id="425" r:id="rId3"/>
    <p:sldId id="426" r:id="rId4"/>
    <p:sldId id="427" r:id="rId5"/>
    <p:sldId id="428" r:id="rId6"/>
    <p:sldId id="430" r:id="rId7"/>
    <p:sldId id="431" r:id="rId8"/>
    <p:sldId id="432" r:id="rId9"/>
    <p:sldId id="435" r:id="rId10"/>
    <p:sldId id="429" r:id="rId11"/>
    <p:sldId id="433" r:id="rId12"/>
    <p:sldId id="434" r:id="rId13"/>
    <p:sldId id="436" r:id="rId14"/>
    <p:sldId id="437" r:id="rId15"/>
    <p:sldId id="439" r:id="rId16"/>
    <p:sldId id="440" r:id="rId17"/>
    <p:sldId id="441" r:id="rId18"/>
    <p:sldId id="438" r:id="rId19"/>
    <p:sldId id="444" r:id="rId20"/>
    <p:sldId id="453" r:id="rId21"/>
    <p:sldId id="454" r:id="rId22"/>
    <p:sldId id="442" r:id="rId23"/>
    <p:sldId id="445" r:id="rId24"/>
    <p:sldId id="443" r:id="rId25"/>
    <p:sldId id="456" r:id="rId26"/>
    <p:sldId id="457" r:id="rId27"/>
    <p:sldId id="458" r:id="rId28"/>
    <p:sldId id="446" r:id="rId29"/>
    <p:sldId id="447" r:id="rId30"/>
    <p:sldId id="449" r:id="rId31"/>
    <p:sldId id="616" r:id="rId32"/>
    <p:sldId id="617" r:id="rId33"/>
    <p:sldId id="450" r:id="rId34"/>
    <p:sldId id="451" r:id="rId35"/>
    <p:sldId id="452" r:id="rId36"/>
    <p:sldId id="455" r:id="rId37"/>
    <p:sldId id="448" r:id="rId38"/>
    <p:sldId id="459" r:id="rId39"/>
    <p:sldId id="618" r:id="rId40"/>
    <p:sldId id="619" r:id="rId41"/>
    <p:sldId id="460" r:id="rId42"/>
    <p:sldId id="461" r:id="rId43"/>
    <p:sldId id="462" r:id="rId44"/>
    <p:sldId id="463" r:id="rId45"/>
    <p:sldId id="464" r:id="rId46"/>
    <p:sldId id="465" r:id="rId47"/>
    <p:sldId id="466" r:id="rId48"/>
    <p:sldId id="467" r:id="rId49"/>
    <p:sldId id="468" r:id="rId50"/>
    <p:sldId id="469" r:id="rId51"/>
    <p:sldId id="470" r:id="rId52"/>
    <p:sldId id="471" r:id="rId53"/>
    <p:sldId id="472" r:id="rId54"/>
    <p:sldId id="621" r:id="rId55"/>
    <p:sldId id="622" r:id="rId56"/>
    <p:sldId id="476" r:id="rId57"/>
    <p:sldId id="475" r:id="rId58"/>
    <p:sldId id="481" r:id="rId59"/>
    <p:sldId id="482" r:id="rId60"/>
    <p:sldId id="484" r:id="rId61"/>
    <p:sldId id="485" r:id="rId62"/>
    <p:sldId id="486" r:id="rId63"/>
    <p:sldId id="487" r:id="rId64"/>
    <p:sldId id="488" r:id="rId65"/>
    <p:sldId id="489" r:id="rId66"/>
    <p:sldId id="491" r:id="rId67"/>
    <p:sldId id="492" r:id="rId68"/>
    <p:sldId id="493" r:id="rId69"/>
    <p:sldId id="620" r:id="rId70"/>
    <p:sldId id="623" r:id="rId71"/>
    <p:sldId id="539" r:id="rId72"/>
    <p:sldId id="540" r:id="rId73"/>
    <p:sldId id="541" r:id="rId74"/>
    <p:sldId id="543" r:id="rId75"/>
    <p:sldId id="545" r:id="rId76"/>
    <p:sldId id="546" r:id="rId77"/>
    <p:sldId id="549" r:id="rId78"/>
    <p:sldId id="547" r:id="rId79"/>
    <p:sldId id="548" r:id="rId80"/>
    <p:sldId id="614" r:id="rId81"/>
    <p:sldId id="550" r:id="rId82"/>
    <p:sldId id="551" r:id="rId83"/>
    <p:sldId id="552" r:id="rId84"/>
    <p:sldId id="553" r:id="rId85"/>
    <p:sldId id="554" r:id="rId86"/>
    <p:sldId id="555" r:id="rId87"/>
    <p:sldId id="556" r:id="rId88"/>
    <p:sldId id="557" r:id="rId89"/>
    <p:sldId id="589" r:id="rId90"/>
    <p:sldId id="590" r:id="rId91"/>
    <p:sldId id="591" r:id="rId92"/>
    <p:sldId id="592" r:id="rId93"/>
    <p:sldId id="593" r:id="rId94"/>
    <p:sldId id="594" r:id="rId95"/>
    <p:sldId id="596" r:id="rId96"/>
    <p:sldId id="595" r:id="rId97"/>
    <p:sldId id="597" r:id="rId98"/>
    <p:sldId id="598" r:id="rId99"/>
    <p:sldId id="599" r:id="rId100"/>
    <p:sldId id="558" r:id="rId101"/>
    <p:sldId id="560" r:id="rId102"/>
    <p:sldId id="559" r:id="rId103"/>
    <p:sldId id="609" r:id="rId104"/>
    <p:sldId id="610" r:id="rId105"/>
    <p:sldId id="562" r:id="rId106"/>
    <p:sldId id="563" r:id="rId107"/>
    <p:sldId id="564" r:id="rId108"/>
    <p:sldId id="565" r:id="rId109"/>
    <p:sldId id="567" r:id="rId110"/>
    <p:sldId id="568" r:id="rId111"/>
    <p:sldId id="606" r:id="rId112"/>
    <p:sldId id="607" r:id="rId113"/>
    <p:sldId id="608" r:id="rId114"/>
    <p:sldId id="624" r:id="rId115"/>
    <p:sldId id="625" r:id="rId116"/>
    <p:sldId id="601" r:id="rId117"/>
    <p:sldId id="602" r:id="rId118"/>
    <p:sldId id="600" r:id="rId119"/>
    <p:sldId id="603" r:id="rId120"/>
    <p:sldId id="604" r:id="rId121"/>
    <p:sldId id="569" r:id="rId122"/>
    <p:sldId id="570" r:id="rId123"/>
    <p:sldId id="571" r:id="rId124"/>
    <p:sldId id="573" r:id="rId125"/>
    <p:sldId id="576" r:id="rId126"/>
    <p:sldId id="611" r:id="rId127"/>
    <p:sldId id="612" r:id="rId128"/>
    <p:sldId id="613" r:id="rId129"/>
    <p:sldId id="395" r:id="rId130"/>
    <p:sldId id="312" r:id="rId131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74" autoAdjust="0"/>
    <p:restoredTop sz="86558" autoAdjust="0"/>
  </p:normalViewPr>
  <p:slideViewPr>
    <p:cSldViewPr snapToGrid="0" snapToObjects="1">
      <p:cViewPr varScale="1">
        <p:scale>
          <a:sx n="101" d="100"/>
          <a:sy n="101" d="100"/>
        </p:scale>
        <p:origin x="2144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presProps" Target="pres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viewProps" Target="view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notesMaster" Target="notesMasters/notesMaster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05D74-D993-4F49-9099-CB643E385F61}" type="datetimeFigureOut">
              <a:rPr lang="fr-FR" smtClean="0"/>
              <a:pPr/>
              <a:t>25/11/2021</a:t>
            </a:fld>
            <a:endParaRPr lang="en-GB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4B390B-BD49-0D4B-897F-519AA40FFFF8}" type="slidenum">
              <a:rPr lang="en-GB" smtClean="0"/>
              <a:pPr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030045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B5FDB4-48EF-FA4B-A40E-4F32BFF31063}" type="datetimeFigureOut">
              <a:rPr lang="fr-FR" smtClean="0"/>
              <a:pPr/>
              <a:t>25/11/2021</a:t>
            </a:fld>
            <a:endParaRPr lang="en-GB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8DF7E3-C6AD-3442-990B-1344F6026AA1}" type="slidenum">
              <a:rPr lang="en-GB" smtClean="0"/>
              <a:pPr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919134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8DF7E3-C6AD-3442-990B-1344F6026AA1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20777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/>
              <a:t>Cliquez et modifiez le titre</a:t>
            </a:r>
            <a:endParaRPr lang="en-GB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/>
              <a:t>Cliquez pour modifier le style des sous-titres du masque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Cliquez et modifiez le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/>
              <a:t>Cliquez pour modifier les styles du texte du masque</a:t>
            </a:r>
          </a:p>
          <a:p>
            <a:pPr lvl="1"/>
            <a:r>
              <a:rPr lang="x-none"/>
              <a:t>Deuxième niveau</a:t>
            </a:r>
          </a:p>
          <a:p>
            <a:pPr lvl="2"/>
            <a:r>
              <a:rPr lang="x-none"/>
              <a:t>Troisième niveau</a:t>
            </a:r>
          </a:p>
          <a:p>
            <a:pPr lvl="3"/>
            <a:r>
              <a:rPr lang="x-none"/>
              <a:t>Quatrième niveau</a:t>
            </a:r>
          </a:p>
          <a:p>
            <a:pPr lvl="4"/>
            <a:r>
              <a:rPr lang="x-none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/>
              <a:t>Cliquez et modifiez le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/>
              <a:t>Cliquez pour modifier les styles du texte du masque</a:t>
            </a:r>
          </a:p>
          <a:p>
            <a:pPr lvl="1"/>
            <a:r>
              <a:rPr lang="x-none"/>
              <a:t>Deuxième niveau</a:t>
            </a:r>
          </a:p>
          <a:p>
            <a:pPr lvl="2"/>
            <a:r>
              <a:rPr lang="x-none"/>
              <a:t>Troisième niveau</a:t>
            </a:r>
          </a:p>
          <a:p>
            <a:pPr lvl="3"/>
            <a:r>
              <a:rPr lang="x-none"/>
              <a:t>Quatrième niveau</a:t>
            </a:r>
          </a:p>
          <a:p>
            <a:pPr lvl="4"/>
            <a:r>
              <a:rPr lang="x-none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Cliquez et modifiez le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/>
              <a:t>Cliquez pour modifier les styles du texte du masque</a:t>
            </a:r>
          </a:p>
          <a:p>
            <a:pPr lvl="1"/>
            <a:r>
              <a:rPr lang="x-none"/>
              <a:t>Deuxième niveau</a:t>
            </a:r>
          </a:p>
          <a:p>
            <a:pPr lvl="2"/>
            <a:r>
              <a:rPr lang="x-none"/>
              <a:t>Troisième niveau</a:t>
            </a:r>
          </a:p>
          <a:p>
            <a:pPr lvl="3"/>
            <a:r>
              <a:rPr lang="x-none"/>
              <a:t>Quatrième niveau</a:t>
            </a:r>
          </a:p>
          <a:p>
            <a:pPr lvl="4"/>
            <a:r>
              <a:rPr lang="x-none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/>
              <a:t>Cliquez et modifiez le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Cliquez et modifiez le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Cliquez pour modifier les styles du texte du masque</a:t>
            </a:r>
          </a:p>
          <a:p>
            <a:pPr lvl="1"/>
            <a:r>
              <a:rPr lang="x-none"/>
              <a:t>Deuxième niveau</a:t>
            </a:r>
          </a:p>
          <a:p>
            <a:pPr lvl="2"/>
            <a:r>
              <a:rPr lang="x-none"/>
              <a:t>Troisième niveau</a:t>
            </a:r>
          </a:p>
          <a:p>
            <a:pPr lvl="3"/>
            <a:r>
              <a:rPr lang="x-none"/>
              <a:t>Quatrième niveau</a:t>
            </a:r>
          </a:p>
          <a:p>
            <a:pPr lvl="4"/>
            <a:r>
              <a:rPr lang="x-none"/>
              <a:t>Cinquième niveau</a:t>
            </a:r>
            <a:endParaRPr lang="en-GB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Cliquez pour modifier les styles du texte du masque</a:t>
            </a:r>
          </a:p>
          <a:p>
            <a:pPr lvl="1"/>
            <a:r>
              <a:rPr lang="x-none"/>
              <a:t>Deuxième niveau</a:t>
            </a:r>
          </a:p>
          <a:p>
            <a:pPr lvl="2"/>
            <a:r>
              <a:rPr lang="x-none"/>
              <a:t>Troisième niveau</a:t>
            </a:r>
          </a:p>
          <a:p>
            <a:pPr lvl="3"/>
            <a:r>
              <a:rPr lang="x-none"/>
              <a:t>Quatrième niveau</a:t>
            </a:r>
          </a:p>
          <a:p>
            <a:pPr lvl="4"/>
            <a:r>
              <a:rPr lang="x-none"/>
              <a:t>Cinquième niveau</a:t>
            </a:r>
            <a:endParaRPr lang="en-GB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/>
              <a:t>Cliquez et modifiez le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Cliquez pour modifier les styles du texte du masque</a:t>
            </a:r>
          </a:p>
          <a:p>
            <a:pPr lvl="1"/>
            <a:r>
              <a:rPr lang="x-none"/>
              <a:t>Deuxième niveau</a:t>
            </a:r>
          </a:p>
          <a:p>
            <a:pPr lvl="2"/>
            <a:r>
              <a:rPr lang="x-none"/>
              <a:t>Troisième niveau</a:t>
            </a:r>
          </a:p>
          <a:p>
            <a:pPr lvl="3"/>
            <a:r>
              <a:rPr lang="x-none"/>
              <a:t>Quatrième niveau</a:t>
            </a:r>
          </a:p>
          <a:p>
            <a:pPr lvl="4"/>
            <a:r>
              <a:rPr lang="x-none"/>
              <a:t>Cinquième niveau</a:t>
            </a:r>
            <a:endParaRPr lang="en-GB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Cliquez pour modifier les styles du texte du masque</a:t>
            </a:r>
          </a:p>
          <a:p>
            <a:pPr lvl="1"/>
            <a:r>
              <a:rPr lang="x-none"/>
              <a:t>Deuxième niveau</a:t>
            </a:r>
          </a:p>
          <a:p>
            <a:pPr lvl="2"/>
            <a:r>
              <a:rPr lang="x-none"/>
              <a:t>Troisième niveau</a:t>
            </a:r>
          </a:p>
          <a:p>
            <a:pPr lvl="3"/>
            <a:r>
              <a:rPr lang="x-none"/>
              <a:t>Quatrième niveau</a:t>
            </a:r>
          </a:p>
          <a:p>
            <a:pPr lvl="4"/>
            <a:r>
              <a:rPr lang="x-none"/>
              <a:t>Cinquième niveau</a:t>
            </a:r>
            <a:endParaRPr lang="en-GB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Cliquez et modifiez le titre</a:t>
            </a:r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/>
              <a:t>Cliquez et modifiez le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/>
              <a:t>Cliquez pour modifier les styles du texte du masque</a:t>
            </a:r>
          </a:p>
          <a:p>
            <a:pPr lvl="1"/>
            <a:r>
              <a:rPr lang="x-none"/>
              <a:t>Deuxième niveau</a:t>
            </a:r>
          </a:p>
          <a:p>
            <a:pPr lvl="2"/>
            <a:r>
              <a:rPr lang="x-none"/>
              <a:t>Troisième niveau</a:t>
            </a:r>
          </a:p>
          <a:p>
            <a:pPr lvl="3"/>
            <a:r>
              <a:rPr lang="x-none"/>
              <a:t>Quatrième niveau</a:t>
            </a:r>
          </a:p>
          <a:p>
            <a:pPr lvl="4"/>
            <a:r>
              <a:rPr lang="x-none"/>
              <a:t>Cinquième niveau</a:t>
            </a:r>
            <a:endParaRPr lang="en-GB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/>
              <a:t>Cliquez et modifiez le titre</a:t>
            </a:r>
            <a:endParaRPr lang="en-GB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x-none"/>
              <a:t>Faire glisser l'image vers l'espace réservé ou cliquer sur l'icône pour l'ajouter</a:t>
            </a:r>
            <a:endParaRPr lang="en-GB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Ion sources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0433CB-3D87-1948-A5B6-54D4680A5C16}" type="slidenum">
              <a:rPr lang="en-GB" smtClean="0"/>
              <a:pPr/>
              <a:t>‹N°›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hyperlink" Target="http://cas.web.cern.ch/cas/Slovakia-2012/Senec-advert.html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g"/><Relationship Id="rId4" Type="http://schemas.openxmlformats.org/officeDocument/2006/relationships/image" Target="../media/image38.e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777546"/>
            <a:ext cx="7772400" cy="1470025"/>
          </a:xfrm>
        </p:spPr>
        <p:txBody>
          <a:bodyPr/>
          <a:lstStyle/>
          <a:p>
            <a:r>
              <a:rPr lang="en-GB" noProof="0" dirty="0"/>
              <a:t>Particle sources:</a:t>
            </a:r>
            <a:br>
              <a:rPr lang="en-GB" noProof="0" dirty="0"/>
            </a:br>
            <a:r>
              <a:rPr lang="en-GB" noProof="0" dirty="0"/>
              <a:t>Ion sources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0247" y="3537857"/>
            <a:ext cx="7091785" cy="1335314"/>
          </a:xfrm>
        </p:spPr>
        <p:txBody>
          <a:bodyPr/>
          <a:lstStyle/>
          <a:p>
            <a:r>
              <a:rPr lang="en-GB" noProof="0" dirty="0"/>
              <a:t>Nicolas </a:t>
            </a:r>
            <a:r>
              <a:rPr lang="en-GB" noProof="0" dirty="0" err="1"/>
              <a:t>Delerue</a:t>
            </a:r>
            <a:br>
              <a:rPr lang="en-GB" noProof="0" dirty="0"/>
            </a:br>
            <a:r>
              <a:rPr lang="en-GB" noProof="0" dirty="0" err="1"/>
              <a:t>IJCLab</a:t>
            </a:r>
            <a:r>
              <a:rPr lang="en-GB" noProof="0" dirty="0"/>
              <a:t> (CNRS and </a:t>
            </a:r>
            <a:r>
              <a:rPr lang="en-GB" noProof="0" dirty="0" err="1"/>
              <a:t>Université</a:t>
            </a:r>
            <a:r>
              <a:rPr lang="en-GB" noProof="0" dirty="0"/>
              <a:t> de Paris-Sud)</a:t>
            </a:r>
          </a:p>
        </p:txBody>
      </p:sp>
      <p:pic>
        <p:nvPicPr>
          <p:cNvPr id="6" name="Image 5" descr="IN2P3-Q_SignV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9525" y="5261238"/>
            <a:ext cx="2197100" cy="12319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Electron quantum numbers:</a:t>
            </a:r>
            <a:br>
              <a:rPr lang="en-GB" dirty="0"/>
            </a:br>
            <a:r>
              <a:rPr lang="en-GB" dirty="0"/>
              <a:t>spin projection (</a:t>
            </a:r>
            <a:r>
              <a:rPr lang="en-GB" dirty="0" err="1"/>
              <a:t>ms</a:t>
            </a:r>
            <a:r>
              <a:rPr lang="en-GB" dirty="0"/>
              <a:t>)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380997"/>
            <a:ext cx="4862378" cy="2819399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Electrons can have two different spins: </a:t>
            </a:r>
            <a:br>
              <a:rPr lang="en-GB" dirty="0"/>
            </a:br>
            <a:r>
              <a:rPr lang="en-GB" dirty="0" err="1"/>
              <a:t>ms</a:t>
            </a:r>
            <a:r>
              <a:rPr lang="en-GB" dirty="0"/>
              <a:t>=+1/2 or </a:t>
            </a:r>
            <a:r>
              <a:rPr lang="en-GB" dirty="0" err="1"/>
              <a:t>ms</a:t>
            </a:r>
            <a:r>
              <a:rPr lang="en-GB" dirty="0"/>
              <a:t>=-1/2</a:t>
            </a:r>
          </a:p>
          <a:p>
            <a:r>
              <a:rPr lang="en-GB" dirty="0"/>
              <a:t>For each energy levels there will therefore be at least space for two electrons.</a:t>
            </a:r>
          </a:p>
          <a:p>
            <a:endParaRPr lang="en-GB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10</a:t>
            </a:fld>
            <a:endParaRPr lang="en-GB"/>
          </a:p>
        </p:txBody>
      </p:sp>
      <p:pic>
        <p:nvPicPr>
          <p:cNvPr id="7" name="Image 6" descr="ElectronSpin-TN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450" y="1417638"/>
            <a:ext cx="3503660" cy="2632808"/>
          </a:xfrm>
          <a:prstGeom prst="rect">
            <a:avLst/>
          </a:prstGeom>
        </p:spPr>
      </p:pic>
      <p:pic>
        <p:nvPicPr>
          <p:cNvPr id="8" name="Image 7" descr="b0002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558" y="4419599"/>
            <a:ext cx="2095500" cy="208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26714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100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29557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101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95020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102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59194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103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57430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104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34864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105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04526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106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21316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107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98078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108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89858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109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5983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Electron quantum numbers:</a:t>
            </a:r>
            <a:br>
              <a:rPr lang="en-GB" dirty="0"/>
            </a:br>
            <a:r>
              <a:rPr lang="en-GB" dirty="0"/>
              <a:t>Spin-orbit coupling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895600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The combination of the spin and energy level of the electron in an electromagnetic interaction is called “spin-orbit coupling”.</a:t>
            </a:r>
          </a:p>
          <a:p>
            <a:r>
              <a:rPr lang="en-GB" dirty="0"/>
              <a:t>It leads to a splitting of the spectral lines.</a:t>
            </a:r>
          </a:p>
          <a:p>
            <a:r>
              <a:rPr lang="en-GB" dirty="0"/>
              <a:t>The L and S operators no longer commute with the Hamiltonian </a:t>
            </a:r>
            <a:br>
              <a:rPr lang="en-GB" dirty="0"/>
            </a:br>
            <a:r>
              <a:rPr lang="en-GB" dirty="0"/>
              <a:t>=&gt; other set of quantum numbers.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11</a:t>
            </a:fld>
            <a:endParaRPr lang="en-GB"/>
          </a:p>
        </p:txBody>
      </p:sp>
      <p:pic>
        <p:nvPicPr>
          <p:cNvPr id="7" name="Image 6" descr="spin-orbit-coupling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09" y="4495800"/>
            <a:ext cx="76200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119332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110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15370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111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575207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112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895858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113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63745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114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541973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115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235404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116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155722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117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220770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118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755025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119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0805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Electron quantum numbers:</a:t>
            </a:r>
            <a:br>
              <a:rPr lang="en-GB" dirty="0"/>
            </a:br>
            <a:r>
              <a:rPr lang="en-GB" dirty="0"/>
              <a:t>Angular momenta numbers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Total angular momentum (j):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 Angular momentum projection (</a:t>
            </a:r>
            <a:r>
              <a:rPr lang="en-GB" dirty="0" err="1"/>
              <a:t>mj</a:t>
            </a:r>
            <a:r>
              <a:rPr lang="en-GB" dirty="0"/>
              <a:t>):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Parity (P):  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12</a:t>
            </a:fld>
            <a:endParaRPr lang="en-GB"/>
          </a:p>
        </p:txBody>
      </p:sp>
      <p:pic>
        <p:nvPicPr>
          <p:cNvPr id="7" name="Image 6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757" y="2256130"/>
            <a:ext cx="1955800" cy="469900"/>
          </a:xfrm>
          <a:prstGeom prst="rect">
            <a:avLst/>
          </a:prstGeom>
        </p:spPr>
      </p:pic>
      <p:pic>
        <p:nvPicPr>
          <p:cNvPr id="8" name="Image 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3386430"/>
            <a:ext cx="2895600" cy="1130300"/>
          </a:xfrm>
          <a:prstGeom prst="rect">
            <a:avLst/>
          </a:prstGeom>
        </p:spPr>
      </p:pic>
      <p:pic>
        <p:nvPicPr>
          <p:cNvPr id="9" name="Image 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385" y="5011486"/>
            <a:ext cx="19812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99967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120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425832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121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887242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122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719280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123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61756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124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421749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Ion source conclusion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Accelerators require many different types of ion sources.</a:t>
            </a:r>
          </a:p>
          <a:p>
            <a:r>
              <a:rPr lang="en-GB" dirty="0"/>
              <a:t>This can be achieved by relying on different physical processes.</a:t>
            </a:r>
          </a:p>
          <a:p>
            <a:r>
              <a:rPr lang="en-GB" dirty="0"/>
              <a:t>There are different technical implementation to achieve these processes.</a:t>
            </a:r>
            <a:br>
              <a:rPr lang="en-GB" dirty="0"/>
            </a:br>
            <a:r>
              <a:rPr lang="en-GB" dirty="0"/>
              <a:t>=&gt; Ion sources are a very complex topic and there is still a lot of R&amp;D happening.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9411988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Other Applications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0063380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127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667769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128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550343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Ions for accelerators can be produced through 3 different phenomenon:</a:t>
            </a:r>
            <a:br>
              <a:rPr lang="en-GB" dirty="0"/>
            </a:br>
            <a:r>
              <a:rPr lang="en-GB" dirty="0"/>
              <a:t>- impact ionization</a:t>
            </a:r>
            <a:br>
              <a:rPr lang="en-GB" dirty="0"/>
            </a:br>
            <a:r>
              <a:rPr lang="en-GB" dirty="0"/>
              <a:t>- photo-ionization</a:t>
            </a:r>
            <a:br>
              <a:rPr lang="en-GB" dirty="0"/>
            </a:br>
            <a:r>
              <a:rPr lang="en-GB" dirty="0"/>
              <a:t>- charge exchange</a:t>
            </a:r>
          </a:p>
          <a:p>
            <a:r>
              <a:rPr lang="en-GB" dirty="0"/>
              <a:t>There is a large variety of ion sources design, suited to different ion requirements.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45014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Electron terms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The following notation can be used:</a:t>
            </a:r>
          </a:p>
          <a:p>
            <a:endParaRPr lang="en-GB" dirty="0"/>
          </a:p>
          <a:p>
            <a:r>
              <a:rPr lang="en-GB" dirty="0"/>
              <a:t>S: total spin quantum number</a:t>
            </a:r>
          </a:p>
          <a:p>
            <a:r>
              <a:rPr lang="en-GB" dirty="0"/>
              <a:t>J: total angular momentum quantum number</a:t>
            </a:r>
          </a:p>
          <a:p>
            <a:r>
              <a:rPr lang="en-GB" dirty="0"/>
              <a:t>L: orbital quantum number (often replaced by a letter: </a:t>
            </a:r>
            <a:br>
              <a:rPr lang="en-GB" dirty="0"/>
            </a:br>
            <a:r>
              <a:rPr lang="en-GB" dirty="0"/>
              <a:t>L=0 =&gt; S</a:t>
            </a:r>
            <a:br>
              <a:rPr lang="en-GB" dirty="0"/>
            </a:br>
            <a:r>
              <a:rPr lang="en-GB" dirty="0"/>
              <a:t>L=1 =&gt; P</a:t>
            </a:r>
            <a:br>
              <a:rPr lang="en-GB" dirty="0"/>
            </a:br>
            <a:r>
              <a:rPr lang="en-GB" dirty="0"/>
              <a:t>L=2 =&gt; D</a:t>
            </a:r>
            <a:br>
              <a:rPr lang="en-GB" dirty="0"/>
            </a:br>
            <a:r>
              <a:rPr lang="en-GB" dirty="0"/>
              <a:t>L=3 =&gt; F</a:t>
            </a:r>
            <a:br>
              <a:rPr lang="en-GB" dirty="0"/>
            </a:br>
            <a:r>
              <a:rPr lang="en-GB" dirty="0"/>
              <a:t>…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13</a:t>
            </a:fld>
            <a:endParaRPr lang="en-GB"/>
          </a:p>
        </p:txBody>
      </p:sp>
      <p:pic>
        <p:nvPicPr>
          <p:cNvPr id="7" name="Image 6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00" y="1957198"/>
            <a:ext cx="1422400" cy="495300"/>
          </a:xfrm>
          <a:prstGeom prst="rect">
            <a:avLst/>
          </a:prstGeom>
        </p:spPr>
      </p:pic>
      <p:pic>
        <p:nvPicPr>
          <p:cNvPr id="8" name="Image 7" descr="Fine_hyperfine_level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075" y="3789882"/>
            <a:ext cx="3886883" cy="3068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554593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9333" y="274638"/>
            <a:ext cx="8732762" cy="1143000"/>
          </a:xfrm>
        </p:spPr>
        <p:txBody>
          <a:bodyPr>
            <a:normAutofit fontScale="90000"/>
          </a:bodyPr>
          <a:lstStyle/>
          <a:p>
            <a:r>
              <a:rPr lang="en-GB" dirty="0"/>
              <a:t>Recommended readings</a:t>
            </a:r>
            <a:br>
              <a:rPr lang="en-GB" dirty="0"/>
            </a:br>
            <a:r>
              <a:rPr lang="en-GB" sz="3100" dirty="0"/>
              <a:t>(and credits for some of the material used in this lecture)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CERN Accelerator School (CAS) on Ion source, June 2012: </a:t>
            </a:r>
            <a:br>
              <a:rPr lang="en-GB" dirty="0"/>
            </a:br>
            <a:r>
              <a:rPr lang="en-GB" sz="2000" dirty="0">
                <a:hlinkClick r:id="rId2"/>
              </a:rPr>
              <a:t>http://</a:t>
            </a:r>
            <a:r>
              <a:rPr lang="en-GB" sz="2000" dirty="0" err="1">
                <a:hlinkClick r:id="rId2"/>
              </a:rPr>
              <a:t>cas.web.cern.ch</a:t>
            </a:r>
            <a:r>
              <a:rPr lang="en-GB" sz="2000" dirty="0">
                <a:hlinkClick r:id="rId2"/>
              </a:rPr>
              <a:t>/</a:t>
            </a:r>
            <a:r>
              <a:rPr lang="en-GB" sz="2000" dirty="0" err="1">
                <a:hlinkClick r:id="rId2"/>
              </a:rPr>
              <a:t>cas</a:t>
            </a:r>
            <a:r>
              <a:rPr lang="en-GB" sz="2000" dirty="0">
                <a:hlinkClick r:id="rId2"/>
              </a:rPr>
              <a:t>/Slovakia-2012/</a:t>
            </a:r>
            <a:r>
              <a:rPr lang="en-GB" sz="2000" dirty="0" err="1">
                <a:hlinkClick r:id="rId2"/>
              </a:rPr>
              <a:t>Senec-advert.html</a:t>
            </a:r>
            <a:endParaRPr lang="fr-FR" sz="2000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Lectures slides are at </a:t>
            </a:r>
          </a:p>
          <a:p>
            <a:pPr marL="0" indent="0">
              <a:buNone/>
            </a:pPr>
            <a:r>
              <a:rPr lang="en-GB" dirty="0"/>
              <a:t>http://</a:t>
            </a:r>
            <a:r>
              <a:rPr lang="fr-FR" dirty="0" err="1"/>
              <a:t>lal.delerue.org</a:t>
            </a:r>
            <a:r>
              <a:rPr lang="fr-FR" dirty="0"/>
              <a:t>/</a:t>
            </a:r>
            <a:r>
              <a:rPr lang="fr-FR" dirty="0" err="1"/>
              <a:t>teaching</a:t>
            </a:r>
            <a:r>
              <a:rPr lang="fr-FR" dirty="0"/>
              <a:t>/2021_GI/</a:t>
            </a:r>
            <a:endParaRPr lang="en-GB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76671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Energy levels:</a:t>
            </a:r>
            <a:br>
              <a:rPr lang="en-GB" dirty="0"/>
            </a:br>
            <a:r>
              <a:rPr lang="en-GB" dirty="0"/>
              <a:t>detailed structure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14</a:t>
            </a:fld>
            <a:endParaRPr lang="en-GB"/>
          </a:p>
        </p:txBody>
      </p:sp>
      <p:pic>
        <p:nvPicPr>
          <p:cNvPr id="8" name="Image 7" descr="lithlev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000" y="1417637"/>
            <a:ext cx="5878014" cy="4927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8468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First ionization energy</a:t>
            </a:r>
          </a:p>
        </p:txBody>
      </p:sp>
      <p:sp>
        <p:nvSpPr>
          <p:cNvPr id="8" name="Espace réservé du contenu 7"/>
          <p:cNvSpPr>
            <a:spLocks noGrp="1"/>
          </p:cNvSpPr>
          <p:nvPr>
            <p:ph idx="1"/>
          </p:nvPr>
        </p:nvSpPr>
        <p:spPr>
          <a:xfrm>
            <a:off x="457200" y="5230615"/>
            <a:ext cx="8229600" cy="895548"/>
          </a:xfrm>
        </p:spPr>
        <p:txBody>
          <a:bodyPr>
            <a:normAutofit/>
          </a:bodyPr>
          <a:lstStyle/>
          <a:p>
            <a:r>
              <a:rPr lang="en-GB" dirty="0"/>
              <a:t>The first ionization energy is about 5-25 </a:t>
            </a:r>
            <a:r>
              <a:rPr lang="en-GB" dirty="0" err="1"/>
              <a:t>eV</a:t>
            </a:r>
            <a:r>
              <a:rPr lang="en-GB" dirty="0"/>
              <a:t>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15</a:t>
            </a:fld>
            <a:endParaRPr lang="en-GB"/>
          </a:p>
        </p:txBody>
      </p:sp>
      <p:pic>
        <p:nvPicPr>
          <p:cNvPr id="7" name="Image 6" descr="First_Ionization_Energy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9144000" cy="3812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6287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Quizz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589788"/>
            <a:ext cx="4689061" cy="1668737"/>
          </a:xfrm>
        </p:spPr>
        <p:txBody>
          <a:bodyPr>
            <a:normAutofit fontScale="85000" lnSpcReduction="10000"/>
          </a:bodyPr>
          <a:lstStyle/>
          <a:p>
            <a:r>
              <a:rPr lang="en-GB" dirty="0"/>
              <a:t>What is the difference between the “First ionization energy” and the work function seen earlier today?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16</a:t>
            </a:fld>
            <a:endParaRPr lang="en-GB"/>
          </a:p>
        </p:txBody>
      </p:sp>
      <p:pic>
        <p:nvPicPr>
          <p:cNvPr id="7" name="Image 6" descr="First_Ionization_Energy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77929"/>
            <a:ext cx="5825952" cy="2429377"/>
          </a:xfrm>
          <a:prstGeom prst="rect">
            <a:avLst/>
          </a:prstGeom>
        </p:spPr>
      </p:pic>
      <p:pic>
        <p:nvPicPr>
          <p:cNvPr id="8" name="Image 7" descr="Capture d’écran 2015-09-24 à 16.28.4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952" y="664340"/>
            <a:ext cx="3318048" cy="569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253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217985" cy="1143000"/>
          </a:xfrm>
        </p:spPr>
        <p:txBody>
          <a:bodyPr/>
          <a:lstStyle/>
          <a:p>
            <a:r>
              <a:rPr lang="en-GB" dirty="0"/>
              <a:t>Answer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4487613" cy="4525963"/>
          </a:xfrm>
        </p:spPr>
        <p:txBody>
          <a:bodyPr/>
          <a:lstStyle/>
          <a:p>
            <a:r>
              <a:rPr lang="en-GB" dirty="0"/>
              <a:t>Work function is a solid state property whereas ionization is a property of gas.</a:t>
            </a:r>
          </a:p>
          <a:p>
            <a:r>
              <a:rPr lang="en-GB" dirty="0"/>
              <a:t>However the values of both are close (about 5eV).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17</a:t>
            </a:fld>
            <a:endParaRPr lang="en-GB"/>
          </a:p>
        </p:txBody>
      </p:sp>
      <p:pic>
        <p:nvPicPr>
          <p:cNvPr id="7" name="Image 6" descr="300px-Work_function_mismatch_gold_aluminum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511" y="3905250"/>
            <a:ext cx="3810000" cy="2451100"/>
          </a:xfrm>
          <a:prstGeom prst="rect">
            <a:avLst/>
          </a:prstGeom>
        </p:spPr>
      </p:pic>
      <p:pic>
        <p:nvPicPr>
          <p:cNvPr id="8" name="Image 7" descr="lithlev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185" y="978599"/>
            <a:ext cx="3011615" cy="2524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0593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06447"/>
            <a:ext cx="8229600" cy="1143000"/>
          </a:xfrm>
        </p:spPr>
        <p:txBody>
          <a:bodyPr/>
          <a:lstStyle/>
          <a:p>
            <a:r>
              <a:rPr lang="en-GB" dirty="0"/>
              <a:t>Electron binding energy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18</a:t>
            </a:fld>
            <a:endParaRPr lang="en-GB"/>
          </a:p>
        </p:txBody>
      </p:sp>
      <p:pic>
        <p:nvPicPr>
          <p:cNvPr id="8" name="Image 7" descr="Electron_binding_energy_vs_Z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521" y="1235075"/>
            <a:ext cx="7200900" cy="548640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5257117" y="6183912"/>
            <a:ext cx="2925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Note the difference 2p-2s</a:t>
            </a:r>
          </a:p>
        </p:txBody>
      </p:sp>
    </p:spTree>
    <p:extLst>
      <p:ext uri="{BB962C8B-B14F-4D97-AF65-F5344CB8AC3E}">
        <p14:creationId xmlns:p14="http://schemas.microsoft.com/office/powerpoint/2010/main" val="14533659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GB" dirty="0"/>
              <a:t>Multiply charged ions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19</a:t>
            </a:fld>
            <a:endParaRPr lang="en-GB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9017"/>
            <a:ext cx="9144000" cy="5618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9796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This lecture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Ions can be extracted rather easily from gas.</a:t>
            </a:r>
          </a:p>
          <a:p>
            <a:r>
              <a:rPr lang="en-GB" dirty="0"/>
              <a:t>We will see how to create the necessary conditions for this and how to actually do it.</a:t>
            </a:r>
          </a:p>
          <a:p>
            <a:r>
              <a:rPr lang="en-GB" dirty="0"/>
              <a:t>We will see that depending on the type of ions different strategies have to be used.</a:t>
            </a:r>
          </a:p>
          <a:p>
            <a:r>
              <a:rPr lang="en-GB" dirty="0"/>
              <a:t>We will then look at the diversity of ion sources that exists.</a:t>
            </a:r>
          </a:p>
          <a:p>
            <a:endParaRPr lang="en-GB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992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433618" cy="1143000"/>
          </a:xfrm>
        </p:spPr>
        <p:txBody>
          <a:bodyPr>
            <a:normAutofit/>
          </a:bodyPr>
          <a:lstStyle/>
          <a:p>
            <a:r>
              <a:rPr lang="en-GB" dirty="0" err="1"/>
              <a:t>Quizz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1"/>
            <a:ext cx="3237345" cy="1413163"/>
          </a:xfrm>
        </p:spPr>
        <p:txBody>
          <a:bodyPr>
            <a:normAutofit fontScale="62500" lnSpcReduction="20000"/>
          </a:bodyPr>
          <a:lstStyle/>
          <a:p>
            <a:r>
              <a:rPr lang="en-GB" dirty="0"/>
              <a:t>In which column of the periodic table is it easier to ionize?</a:t>
            </a:r>
          </a:p>
          <a:p>
            <a:r>
              <a:rPr lang="en-GB" dirty="0"/>
              <a:t>In which one is it harder?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20</a:t>
            </a:fld>
            <a:endParaRPr lang="en-GB"/>
          </a:p>
        </p:txBody>
      </p:sp>
      <p:pic>
        <p:nvPicPr>
          <p:cNvPr id="7" name="Image 6" descr="Periodic_table_(polyatomic)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545" y="274638"/>
            <a:ext cx="5264728" cy="288534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9209" y="3128273"/>
            <a:ext cx="6009409" cy="3692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3825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433618" cy="1143000"/>
          </a:xfrm>
        </p:spPr>
        <p:txBody>
          <a:bodyPr>
            <a:normAutofit/>
          </a:bodyPr>
          <a:lstStyle/>
          <a:p>
            <a:r>
              <a:rPr lang="en-GB" dirty="0"/>
              <a:t>Answer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31455"/>
            <a:ext cx="3237345" cy="1881909"/>
          </a:xfrm>
        </p:spPr>
        <p:txBody>
          <a:bodyPr>
            <a:normAutofit fontScale="62500" lnSpcReduction="20000"/>
          </a:bodyPr>
          <a:lstStyle/>
          <a:p>
            <a:r>
              <a:rPr lang="en-GB" dirty="0"/>
              <a:t>In which column of the periodic table is it easier to ionize?</a:t>
            </a:r>
            <a:br>
              <a:rPr lang="en-GB" dirty="0"/>
            </a:br>
            <a:r>
              <a:rPr lang="en-GB" dirty="0"/>
              <a:t>=&gt; the first one.</a:t>
            </a:r>
          </a:p>
          <a:p>
            <a:r>
              <a:rPr lang="en-GB" dirty="0"/>
              <a:t>In which one is it harder?</a:t>
            </a:r>
            <a:br>
              <a:rPr lang="en-GB" dirty="0"/>
            </a:br>
            <a:r>
              <a:rPr lang="en-GB" dirty="0"/>
              <a:t>=&gt; The last one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21</a:t>
            </a:fld>
            <a:endParaRPr lang="en-GB"/>
          </a:p>
        </p:txBody>
      </p:sp>
      <p:pic>
        <p:nvPicPr>
          <p:cNvPr id="7" name="Image 6" descr="Periodic_table_(polyatomic)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545" y="274638"/>
            <a:ext cx="5264728" cy="288534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9209" y="3128273"/>
            <a:ext cx="6009409" cy="3692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5788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Valence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4321051" cy="4525963"/>
          </a:xfrm>
        </p:spPr>
        <p:txBody>
          <a:bodyPr>
            <a:normAutofit fontScale="85000" lnSpcReduction="10000"/>
          </a:bodyPr>
          <a:lstStyle/>
          <a:p>
            <a:r>
              <a:rPr lang="en-GB" dirty="0"/>
              <a:t>Only the electrons on the outer shell contribute to the chemical properties of the elements.</a:t>
            </a:r>
          </a:p>
          <a:p>
            <a:r>
              <a:rPr lang="en-GB" dirty="0"/>
              <a:t>This is called valence.</a:t>
            </a:r>
          </a:p>
          <a:p>
            <a:r>
              <a:rPr lang="en-GB" dirty="0"/>
              <a:t>The valence is the lower of the number of electron on the outer shell and the number of electrons needed to complete the shell.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22</a:t>
            </a:fld>
            <a:endParaRPr lang="en-GB"/>
          </a:p>
        </p:txBody>
      </p:sp>
      <p:pic>
        <p:nvPicPr>
          <p:cNvPr id="7" name="Image 6" descr="electron_shells_c_la_78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062" y="1417639"/>
            <a:ext cx="3495247" cy="4339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1314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46727"/>
          </a:xfrm>
        </p:spPr>
        <p:txBody>
          <a:bodyPr/>
          <a:lstStyle/>
          <a:p>
            <a:r>
              <a:rPr lang="en-GB" dirty="0"/>
              <a:t>Vapour pressure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80110" y="942109"/>
            <a:ext cx="8506690" cy="1424709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A small fraction of all elements is always in the gaseous (vapour) state.</a:t>
            </a:r>
          </a:p>
          <a:p>
            <a:r>
              <a:rPr lang="en-GB" dirty="0"/>
              <a:t>There must be an equilibrium between the vapour state and the condensed states.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23</a:t>
            </a:fld>
            <a:endParaRPr lang="en-GB"/>
          </a:p>
        </p:txBody>
      </p:sp>
      <p:pic>
        <p:nvPicPr>
          <p:cNvPr id="7" name="Image 6" descr="Vapor_pressure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584" y="2366818"/>
            <a:ext cx="3074052" cy="4347832"/>
          </a:xfrm>
          <a:prstGeom prst="rect">
            <a:avLst/>
          </a:prstGeom>
        </p:spPr>
      </p:pic>
      <p:pic>
        <p:nvPicPr>
          <p:cNvPr id="8" name="Image 7" descr="Vapor_Pressure_Cha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715" y="2366818"/>
            <a:ext cx="3254376" cy="4292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2530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Atomic processes in ions sources:</a:t>
            </a:r>
            <a:br>
              <a:rPr lang="en-GB" dirty="0"/>
            </a:br>
            <a:r>
              <a:rPr lang="en-GB" dirty="0"/>
              <a:t>collision with electrons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/>
          <a:lstStyle/>
          <a:p>
            <a:r>
              <a:rPr lang="en-GB" dirty="0"/>
              <a:t>Impact ionization/capture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Impact excitation</a:t>
            </a:r>
            <a:br>
              <a:rPr lang="en-GB" dirty="0"/>
            </a:br>
            <a:br>
              <a:rPr lang="en-GB" dirty="0"/>
            </a:br>
            <a:br>
              <a:rPr lang="en-GB" dirty="0"/>
            </a:br>
            <a:r>
              <a:rPr lang="en-GB" dirty="0"/>
              <a:t>(continuous spectrum)</a:t>
            </a:r>
          </a:p>
          <a:p>
            <a:r>
              <a:rPr lang="en-GB" dirty="0"/>
              <a:t>Note: high cross section!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24</a:t>
            </a:fld>
            <a:endParaRPr lang="en-GB"/>
          </a:p>
        </p:txBody>
      </p:sp>
      <p:pic>
        <p:nvPicPr>
          <p:cNvPr id="9" name="Image 8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767118"/>
            <a:ext cx="5105400" cy="533400"/>
          </a:xfrm>
          <a:prstGeom prst="rect">
            <a:avLst/>
          </a:prstGeom>
        </p:spPr>
      </p:pic>
      <p:pic>
        <p:nvPicPr>
          <p:cNvPr id="10" name="Image 9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292350"/>
            <a:ext cx="6299200" cy="1257300"/>
          </a:xfrm>
          <a:prstGeom prst="rect">
            <a:avLst/>
          </a:prstGeom>
        </p:spPr>
      </p:pic>
      <p:pic>
        <p:nvPicPr>
          <p:cNvPr id="11" name="Image 10" descr="ImpactIonizati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578" y="1600200"/>
            <a:ext cx="2309422" cy="3388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2190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Collision with electrons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29627" y="1346546"/>
            <a:ext cx="4748646" cy="2039339"/>
          </a:xfrm>
        </p:spPr>
        <p:txBody>
          <a:bodyPr/>
          <a:lstStyle/>
          <a:p>
            <a:r>
              <a:rPr lang="en-GB" dirty="0"/>
              <a:t>The energy threshold for ionization increase for higher ionization states. 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25</a:t>
            </a:fld>
            <a:endParaRPr lang="en-GB"/>
          </a:p>
        </p:txBody>
      </p:sp>
      <p:sp>
        <p:nvSpPr>
          <p:cNvPr id="7" name="ZoneTexte 6"/>
          <p:cNvSpPr txBox="1"/>
          <p:nvPr/>
        </p:nvSpPr>
        <p:spPr>
          <a:xfrm>
            <a:off x="3629891" y="3385885"/>
            <a:ext cx="531783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Cross sections for (e, 2e) (a) and (e, 3e) (b) and (e, 4e) impact ionization (c) for </a:t>
            </a:r>
            <a:r>
              <a:rPr lang="en-GB" dirty="0" err="1"/>
              <a:t>Xe</a:t>
            </a:r>
            <a:r>
              <a:rPr lang="en-GB" dirty="0"/>
              <a:t> +  (black), </a:t>
            </a:r>
            <a:r>
              <a:rPr lang="en-GB" dirty="0" err="1"/>
              <a:t>Xe</a:t>
            </a:r>
            <a:r>
              <a:rPr lang="en-GB" dirty="0"/>
              <a:t> + 2, (blue), </a:t>
            </a:r>
            <a:r>
              <a:rPr lang="en-GB" dirty="0" err="1"/>
              <a:t>Xe</a:t>
            </a:r>
            <a:r>
              <a:rPr lang="en-GB" dirty="0"/>
              <a:t> + 3 (light blue), </a:t>
            </a:r>
            <a:r>
              <a:rPr lang="en-GB" dirty="0" err="1"/>
              <a:t>Xe</a:t>
            </a:r>
            <a:r>
              <a:rPr lang="en-GB" dirty="0"/>
              <a:t> + 4 (yellow), </a:t>
            </a:r>
            <a:r>
              <a:rPr lang="en-GB" dirty="0" err="1"/>
              <a:t>Xe</a:t>
            </a:r>
            <a:r>
              <a:rPr lang="en-GB" dirty="0"/>
              <a:t> + 5 (orange), </a:t>
            </a:r>
            <a:r>
              <a:rPr lang="en-GB" dirty="0" err="1"/>
              <a:t>Xe</a:t>
            </a:r>
            <a:r>
              <a:rPr lang="en-GB" dirty="0"/>
              <a:t> + 6 (light brown), </a:t>
            </a:r>
            <a:r>
              <a:rPr lang="en-GB" dirty="0" err="1"/>
              <a:t>Xe</a:t>
            </a:r>
            <a:r>
              <a:rPr lang="en-GB" dirty="0"/>
              <a:t> + 7 (dark brown), </a:t>
            </a:r>
            <a:r>
              <a:rPr lang="en-GB" dirty="0" err="1"/>
              <a:t>Xe</a:t>
            </a:r>
            <a:r>
              <a:rPr lang="en-GB" dirty="0"/>
              <a:t> + 8 (light grey) and </a:t>
            </a:r>
            <a:r>
              <a:rPr lang="en-GB" dirty="0" err="1"/>
              <a:t>Xe</a:t>
            </a:r>
            <a:r>
              <a:rPr lang="en-GB" dirty="0"/>
              <a:t> + 9 (dark grey). Error bars for cross sections yielding </a:t>
            </a:r>
            <a:r>
              <a:rPr lang="en-GB" dirty="0" err="1"/>
              <a:t>Xe</a:t>
            </a:r>
            <a:r>
              <a:rPr lang="en-GB" dirty="0"/>
              <a:t> + 4, </a:t>
            </a:r>
            <a:r>
              <a:rPr lang="en-GB" dirty="0" err="1"/>
              <a:t>Xe</a:t>
            </a:r>
            <a:r>
              <a:rPr lang="en-GB" dirty="0"/>
              <a:t> + 7 and </a:t>
            </a:r>
            <a:r>
              <a:rPr lang="en-GB" dirty="0" err="1"/>
              <a:t>Xe</a:t>
            </a:r>
            <a:r>
              <a:rPr lang="en-GB" dirty="0"/>
              <a:t> + 9 are shown.	</a:t>
            </a:r>
          </a:p>
          <a:p>
            <a:endParaRPr lang="en-GB" dirty="0"/>
          </a:p>
          <a:p>
            <a:r>
              <a:rPr lang="en-GB" dirty="0"/>
              <a:t>Source:</a:t>
            </a:r>
            <a:br>
              <a:rPr lang="en-GB" dirty="0"/>
            </a:br>
            <a:r>
              <a:rPr lang="en-GB" dirty="0"/>
              <a:t> </a:t>
            </a:r>
            <a:r>
              <a:rPr lang="en-US" dirty="0"/>
              <a:t>J. Phys. B: At. Mol. Opt. Phys. </a:t>
            </a:r>
            <a:r>
              <a:rPr lang="en-US" b="1" dirty="0"/>
              <a:t>38</a:t>
            </a:r>
            <a:r>
              <a:rPr lang="en-US" dirty="0"/>
              <a:t> No 10 (28 May 2005) L183-L190</a:t>
            </a:r>
            <a:endParaRPr lang="en-GB" dirty="0"/>
          </a:p>
          <a:p>
            <a:endParaRPr lang="en-GB" dirty="0"/>
          </a:p>
        </p:txBody>
      </p:sp>
      <p:pic>
        <p:nvPicPr>
          <p:cNvPr id="8" name="Image 7" descr="impact_ionization_jpb196684fig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75" y="1346546"/>
            <a:ext cx="3228570" cy="5174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052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43729"/>
            <a:ext cx="8229600" cy="949180"/>
          </a:xfrm>
        </p:spPr>
        <p:txBody>
          <a:bodyPr/>
          <a:lstStyle/>
          <a:p>
            <a:r>
              <a:rPr lang="en-GB" dirty="0" err="1"/>
              <a:t>Lotz</a:t>
            </a:r>
            <a:r>
              <a:rPr lang="en-GB" dirty="0"/>
              <a:t> formula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26</a:t>
            </a:fld>
            <a:endParaRPr lang="en-GB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00" y="812800"/>
            <a:ext cx="8661400" cy="604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9791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27</a:t>
            </a:fld>
            <a:endParaRPr lang="en-GB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0913"/>
            <a:ext cx="9144000" cy="5900562"/>
          </a:xfrm>
          <a:prstGeom prst="rect">
            <a:avLst/>
          </a:prstGeom>
        </p:spPr>
      </p:pic>
      <p:sp>
        <p:nvSpPr>
          <p:cNvPr id="8" name="Titre 1"/>
          <p:cNvSpPr txBox="1">
            <a:spLocks/>
          </p:cNvSpPr>
          <p:nvPr/>
        </p:nvSpPr>
        <p:spPr>
          <a:xfrm>
            <a:off x="457200" y="43729"/>
            <a:ext cx="8229600" cy="94918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err="1"/>
              <a:t>Lotz</a:t>
            </a:r>
            <a:r>
              <a:rPr lang="en-GB" dirty="0"/>
              <a:t> formula (2)</a:t>
            </a:r>
          </a:p>
        </p:txBody>
      </p:sp>
    </p:spTree>
    <p:extLst>
      <p:ext uri="{BB962C8B-B14F-4D97-AF65-F5344CB8AC3E}">
        <p14:creationId xmlns:p14="http://schemas.microsoft.com/office/powerpoint/2010/main" val="35980170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Atomic processes in ions sources:</a:t>
            </a:r>
            <a:br>
              <a:rPr lang="en-GB" dirty="0"/>
            </a:br>
            <a:r>
              <a:rPr lang="en-GB" dirty="0"/>
              <a:t>collision with photons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34527"/>
          </a:xfrm>
        </p:spPr>
        <p:txBody>
          <a:bodyPr>
            <a:normAutofit/>
          </a:bodyPr>
          <a:lstStyle/>
          <a:p>
            <a:r>
              <a:rPr lang="en-GB" dirty="0"/>
              <a:t>Photo-ionization/</a:t>
            </a:r>
            <a:r>
              <a:rPr lang="en-GB" dirty="0" err="1"/>
              <a:t>Radiative</a:t>
            </a:r>
            <a:r>
              <a:rPr lang="en-GB" dirty="0"/>
              <a:t> recombination</a:t>
            </a:r>
            <a:br>
              <a:rPr lang="en-GB" dirty="0"/>
            </a:br>
            <a:endParaRPr lang="en-GB" dirty="0"/>
          </a:p>
          <a:p>
            <a:r>
              <a:rPr lang="en-GB" dirty="0"/>
              <a:t>Excitation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Photo absorption/</a:t>
            </a:r>
            <a:r>
              <a:rPr lang="en-GB" dirty="0" err="1"/>
              <a:t>Bremstrahlung</a:t>
            </a:r>
            <a:br>
              <a:rPr lang="en-GB" dirty="0"/>
            </a:br>
            <a:br>
              <a:rPr lang="en-GB" dirty="0"/>
            </a:br>
            <a:endParaRPr lang="en-GB" dirty="0"/>
          </a:p>
          <a:p>
            <a:r>
              <a:rPr lang="en-GB" dirty="0"/>
              <a:t>Note: cross section lower by several orders of magnitude </a:t>
            </a:r>
            <a:r>
              <a:rPr lang="en-GB" dirty="0" err="1"/>
              <a:t>wrt</a:t>
            </a:r>
            <a:r>
              <a:rPr lang="en-GB" dirty="0"/>
              <a:t> ionization by collision.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28</a:t>
            </a:fld>
            <a:endParaRPr lang="en-GB"/>
          </a:p>
        </p:txBody>
      </p:sp>
      <p:pic>
        <p:nvPicPr>
          <p:cNvPr id="7" name="Image 6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255" y="2217882"/>
            <a:ext cx="5486400" cy="482600"/>
          </a:xfrm>
          <a:prstGeom prst="rect">
            <a:avLst/>
          </a:prstGeom>
        </p:spPr>
      </p:pic>
      <p:pic>
        <p:nvPicPr>
          <p:cNvPr id="8" name="Image 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437" y="3367521"/>
            <a:ext cx="4495800" cy="533400"/>
          </a:xfrm>
          <a:prstGeom prst="rect">
            <a:avLst/>
          </a:prstGeom>
        </p:spPr>
      </p:pic>
      <p:pic>
        <p:nvPicPr>
          <p:cNvPr id="9" name="Image 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4534911"/>
            <a:ext cx="5613400" cy="457200"/>
          </a:xfrm>
          <a:prstGeom prst="rect">
            <a:avLst/>
          </a:prstGeom>
        </p:spPr>
      </p:pic>
      <p:pic>
        <p:nvPicPr>
          <p:cNvPr id="11" name="Image 10" descr="exciteemitjavafigure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758" y="2752869"/>
            <a:ext cx="2415241" cy="229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1577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Atomic processes in ions sources:</a:t>
            </a:r>
            <a:br>
              <a:rPr lang="en-GB" dirty="0"/>
            </a:br>
            <a:r>
              <a:rPr lang="en-GB" dirty="0"/>
              <a:t>charge exchange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In the charge exchange process two ions exchange an electrons: </a:t>
            </a:r>
            <a:br>
              <a:rPr lang="en-GB" dirty="0"/>
            </a:br>
            <a:br>
              <a:rPr lang="en-GB" dirty="0"/>
            </a:br>
            <a:br>
              <a:rPr lang="en-GB" dirty="0"/>
            </a:br>
            <a:endParaRPr lang="en-GB" dirty="0"/>
          </a:p>
          <a:p>
            <a:r>
              <a:rPr lang="en-GB" dirty="0"/>
              <a:t>For this process to take place the right conditions need to be meet.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29</a:t>
            </a:fld>
            <a:endParaRPr lang="en-GB"/>
          </a:p>
        </p:txBody>
      </p:sp>
      <p:pic>
        <p:nvPicPr>
          <p:cNvPr id="7" name="Image 6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77" y="2828636"/>
            <a:ext cx="7607300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8543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Content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Reminder on atomic physics</a:t>
            </a:r>
          </a:p>
          <a:p>
            <a:r>
              <a:rPr lang="en-GB" dirty="0"/>
              <a:t>Reminder on plasma physics</a:t>
            </a:r>
          </a:p>
          <a:p>
            <a:r>
              <a:rPr lang="en-GB" dirty="0"/>
              <a:t>Types of ions sources</a:t>
            </a:r>
          </a:p>
          <a:p>
            <a:r>
              <a:rPr lang="en-GB" dirty="0"/>
              <a:t>Applications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2871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Ion states equilibrium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All processes enter in competition!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To get the desired ions one needs to find the parameters that will favour that specie.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30</a:t>
            </a:fld>
            <a:endParaRPr lang="en-GB"/>
          </a:p>
        </p:txBody>
      </p:sp>
      <p:pic>
        <p:nvPicPr>
          <p:cNvPr id="7" name="Image 6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255" y="3786909"/>
            <a:ext cx="5486400" cy="482600"/>
          </a:xfrm>
          <a:prstGeom prst="rect">
            <a:avLst/>
          </a:prstGeom>
        </p:spPr>
      </p:pic>
      <p:pic>
        <p:nvPicPr>
          <p:cNvPr id="8" name="Image 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773" y="2317750"/>
            <a:ext cx="39370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6276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Quizz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73904"/>
            <a:ext cx="8229600" cy="2806697"/>
          </a:xfrm>
        </p:spPr>
        <p:txBody>
          <a:bodyPr/>
          <a:lstStyle/>
          <a:p>
            <a:r>
              <a:rPr lang="en-GB" dirty="0"/>
              <a:t>In which of these cases will photo-ionization be selected over impact ionization?</a:t>
            </a:r>
            <a:br>
              <a:rPr lang="en-GB" dirty="0"/>
            </a:br>
            <a:r>
              <a:rPr lang="en-GB" dirty="0"/>
              <a:t>(a) A very high current is needed</a:t>
            </a:r>
            <a:br>
              <a:rPr lang="en-GB" dirty="0"/>
            </a:br>
            <a:r>
              <a:rPr lang="en-GB" dirty="0"/>
              <a:t>(b) To ionize rare gas elements</a:t>
            </a:r>
            <a:br>
              <a:rPr lang="en-GB" dirty="0"/>
            </a:br>
            <a:r>
              <a:rPr lang="en-GB" dirty="0"/>
              <a:t>(c) A specific charge state has to be selected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31</a:t>
            </a:fld>
            <a:endParaRPr lang="en-GB"/>
          </a:p>
        </p:txBody>
      </p:sp>
      <p:pic>
        <p:nvPicPr>
          <p:cNvPr id="7" name="Image 6" descr="ImpactIoniza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684" y="3844076"/>
            <a:ext cx="1961031" cy="2877399"/>
          </a:xfrm>
          <a:prstGeom prst="rect">
            <a:avLst/>
          </a:prstGeom>
        </p:spPr>
      </p:pic>
      <p:pic>
        <p:nvPicPr>
          <p:cNvPr id="8" name="Image 7" descr="exciteemitjavafigure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4314463"/>
            <a:ext cx="2415241" cy="229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7525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Answer (c)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73904"/>
            <a:ext cx="8229600" cy="2924088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In which of these cases will photo-ionization be selected over collision ionization?</a:t>
            </a:r>
            <a:br>
              <a:rPr lang="en-GB" dirty="0"/>
            </a:br>
            <a:r>
              <a:rPr lang="en-GB" dirty="0"/>
              <a:t>(a) A very high current is needed</a:t>
            </a:r>
            <a:br>
              <a:rPr lang="en-GB" dirty="0"/>
            </a:br>
            <a:r>
              <a:rPr lang="en-GB" dirty="0"/>
              <a:t>=&gt; Photo-ionization has a lower yield.</a:t>
            </a:r>
            <a:br>
              <a:rPr lang="en-GB" dirty="0"/>
            </a:br>
            <a:r>
              <a:rPr lang="en-GB" dirty="0"/>
              <a:t>(b) To ionize rare gas elements</a:t>
            </a:r>
            <a:br>
              <a:rPr lang="en-GB" dirty="0"/>
            </a:br>
            <a:r>
              <a:rPr lang="en-GB" dirty="0"/>
              <a:t>=&gt; It will be more difficult to ionize such atoms with both methods.</a:t>
            </a:r>
            <a:br>
              <a:rPr lang="en-GB" dirty="0"/>
            </a:br>
            <a:r>
              <a:rPr lang="en-GB" dirty="0"/>
              <a:t>(c) A specific charge state has to be selected</a:t>
            </a:r>
            <a:br>
              <a:rPr lang="en-GB" dirty="0"/>
            </a:br>
            <a:r>
              <a:rPr lang="en-GB" dirty="0"/>
              <a:t>=&gt; By choosing the wavelength one can be more selective.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32</a:t>
            </a:fld>
            <a:endParaRPr lang="en-GB"/>
          </a:p>
        </p:txBody>
      </p:sp>
      <p:pic>
        <p:nvPicPr>
          <p:cNvPr id="7" name="Image 6" descr="ImpactIoniza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992" y="3980601"/>
            <a:ext cx="1961031" cy="2877399"/>
          </a:xfrm>
          <a:prstGeom prst="rect">
            <a:avLst/>
          </a:prstGeom>
        </p:spPr>
      </p:pic>
      <p:pic>
        <p:nvPicPr>
          <p:cNvPr id="8" name="Image 7" descr="exciteemitjavafigure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4314463"/>
            <a:ext cx="2415241" cy="229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8292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Surface ionization and desorption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260436"/>
          </a:xfrm>
        </p:spPr>
        <p:txBody>
          <a:bodyPr/>
          <a:lstStyle/>
          <a:p>
            <a:r>
              <a:rPr lang="en-GB" dirty="0"/>
              <a:t>If the </a:t>
            </a:r>
            <a:r>
              <a:rPr lang="en-GB" dirty="0" err="1"/>
              <a:t>vapor</a:t>
            </a:r>
            <a:r>
              <a:rPr lang="en-GB" dirty="0"/>
              <a:t> pressure is sufficiently low some atoms will escape from a solid =&gt; desorption.</a:t>
            </a:r>
          </a:p>
          <a:p>
            <a:r>
              <a:rPr lang="en-GB" dirty="0"/>
              <a:t>In some cases the atoms escaping the metal will be charged ions (positively or negatively).</a:t>
            </a:r>
          </a:p>
          <a:p>
            <a:r>
              <a:rPr lang="en-GB" dirty="0"/>
              <a:t>This process can also take place when ions are first adsorbed by the metal.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33</a:t>
            </a:fld>
            <a:endParaRPr lang="en-GB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3746" y="4799574"/>
            <a:ext cx="4946073" cy="205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082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Saha</a:t>
            </a:r>
            <a:r>
              <a:rPr lang="en-GB" dirty="0"/>
              <a:t>-Langmuir equation (1)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34</a:t>
            </a:fld>
            <a:endParaRPr lang="en-GB"/>
          </a:p>
        </p:txBody>
      </p:sp>
      <p:pic>
        <p:nvPicPr>
          <p:cNvPr id="12" name="Image 11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35" y="1689741"/>
            <a:ext cx="8578273" cy="4193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6308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Saha</a:t>
            </a:r>
            <a:r>
              <a:rPr lang="en-GB" dirty="0"/>
              <a:t>-Langmuir equation (2)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828636"/>
            <a:ext cx="8229600" cy="3297527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Notes:</a:t>
            </a:r>
            <a:br>
              <a:rPr lang="en-GB" dirty="0"/>
            </a:br>
            <a:r>
              <a:rPr lang="en-GB" dirty="0"/>
              <a:t>- final charge state depends on equilibrium values.</a:t>
            </a:r>
            <a:br>
              <a:rPr lang="en-GB" dirty="0"/>
            </a:br>
            <a:r>
              <a:rPr lang="en-GB" dirty="0"/>
              <a:t>- several ionisation states possible.</a:t>
            </a:r>
            <a:br>
              <a:rPr lang="en-GB" dirty="0"/>
            </a:br>
            <a:r>
              <a:rPr lang="en-GB" dirty="0"/>
              <a:t>- importance of ionization energy.</a:t>
            </a:r>
            <a:br>
              <a:rPr lang="en-GB" dirty="0"/>
            </a:br>
            <a:r>
              <a:rPr lang="en-GB" dirty="0"/>
              <a:t>- Favours group 1 elements (lower ionisation energy)</a:t>
            </a:r>
            <a:br>
              <a:rPr lang="en-GB" dirty="0"/>
            </a:br>
            <a:r>
              <a:rPr lang="en-GB" dirty="0"/>
              <a:t>- Exists also in a form involving the work function.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35</a:t>
            </a:fld>
            <a:endParaRPr lang="en-GB"/>
          </a:p>
        </p:txBody>
      </p:sp>
      <p:pic>
        <p:nvPicPr>
          <p:cNvPr id="7" name="Image 6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654" y="1537277"/>
            <a:ext cx="695960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8452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Surface ionisation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3251200"/>
            <a:ext cx="8229600" cy="2874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GB" dirty="0"/>
          </a:p>
          <a:p>
            <a:r>
              <a:rPr lang="en-GB" dirty="0"/>
              <a:t>Lower ionisation energy leads to more ionised emission.</a:t>
            </a:r>
          </a:p>
          <a:p>
            <a:r>
              <a:rPr lang="en-GB" dirty="0"/>
              <a:t>Higher temperature may reduce ratio of charged ions to neutral atoms (but increase in total emission).</a:t>
            </a:r>
          </a:p>
          <a:p>
            <a:endParaRPr lang="en-GB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36</a:t>
            </a:fld>
            <a:endParaRPr lang="en-GB"/>
          </a:p>
        </p:txBody>
      </p:sp>
      <p:graphicFrame>
        <p:nvGraphicFramePr>
          <p:cNvPr id="7" name="Tableau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5692402"/>
              </p:ext>
            </p:extLst>
          </p:nvPr>
        </p:nvGraphicFramePr>
        <p:xfrm>
          <a:off x="1524000" y="1397000"/>
          <a:ext cx="6881090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62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62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62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62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621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Element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E_1 (</a:t>
                      </a:r>
                      <a:r>
                        <a:rPr lang="en-GB" dirty="0" err="1"/>
                        <a:t>eV</a:t>
                      </a:r>
                      <a:r>
                        <a:rPr lang="en-GB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n1/n0 (T=1000K)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n1/n0 (T=1500K)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n1/n0 (T=2000K)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3.88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790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4.32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6.3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5.12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5e-4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5e-3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1.6e-2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Li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5.40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2e-5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6e-4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3e-3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81162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Surface negative ionization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83182" y="1600200"/>
            <a:ext cx="4703618" cy="4525963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Principle: deposit a layer of atoms with a high electron affinity.</a:t>
            </a:r>
          </a:p>
          <a:p>
            <a:r>
              <a:rPr lang="en-GB" dirty="0"/>
              <a:t>The electrons will be transferred to the atom layer.</a:t>
            </a:r>
          </a:p>
          <a:p>
            <a:r>
              <a:rPr lang="en-GB" dirty="0"/>
              <a:t>Force the emission of the atom layer which takes away part extra electrons at the same time.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37</a:t>
            </a:fld>
            <a:endParaRPr lang="en-GB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691" y="1498600"/>
            <a:ext cx="3594100" cy="435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6776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Atomic physics summary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GB" dirty="0"/>
              <a:t>Atomic physics is a key element of understanding ion sources.</a:t>
            </a:r>
          </a:p>
          <a:p>
            <a:r>
              <a:rPr lang="en-GB" dirty="0"/>
              <a:t>The atomic shell structure determines the energy required to remove (or add) electrons from (to) an atom.</a:t>
            </a:r>
          </a:p>
          <a:p>
            <a:r>
              <a:rPr lang="en-GB" dirty="0"/>
              <a:t>Several methods of ionization exist (impact ionization, photo ionization, surface ionization…).</a:t>
            </a:r>
          </a:p>
          <a:p>
            <a:r>
              <a:rPr lang="en-GB" dirty="0"/>
              <a:t>The choice depends on the specie to be ionised and the charge state expected.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48666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Quizz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421063"/>
          </a:xfrm>
        </p:spPr>
        <p:txBody>
          <a:bodyPr/>
          <a:lstStyle/>
          <a:p>
            <a:r>
              <a:rPr lang="en-GB" dirty="0"/>
              <a:t>For an ion collider one has the choice between colliding ions A</a:t>
            </a:r>
            <a:r>
              <a:rPr lang="en-GB" baseline="30000" dirty="0"/>
              <a:t>+</a:t>
            </a:r>
            <a:r>
              <a:rPr lang="en-GB" dirty="0"/>
              <a:t> or A</a:t>
            </a:r>
            <a:r>
              <a:rPr lang="en-GB" baseline="30000" dirty="0"/>
              <a:t>-</a:t>
            </a:r>
            <a:r>
              <a:rPr lang="en-GB" dirty="0"/>
              <a:t> (A being an unspecified atom).</a:t>
            </a:r>
          </a:p>
          <a:p>
            <a:r>
              <a:rPr lang="en-GB" dirty="0"/>
              <a:t>Based on the </a:t>
            </a:r>
            <a:r>
              <a:rPr lang="en-GB" dirty="0" err="1"/>
              <a:t>Saha</a:t>
            </a:r>
            <a:r>
              <a:rPr lang="en-GB" dirty="0"/>
              <a:t>-Langmuir equation which charge state (+1 or -1) would you recommend to use?</a:t>
            </a:r>
          </a:p>
          <a:p>
            <a:endParaRPr lang="en-GB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39</a:t>
            </a:fld>
            <a:endParaRPr lang="en-GB"/>
          </a:p>
        </p:txBody>
      </p:sp>
      <p:pic>
        <p:nvPicPr>
          <p:cNvPr id="7" name="Image 6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813" y="5021263"/>
            <a:ext cx="695960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7478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Reminder: atomic physics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5385590" cy="4525963"/>
          </a:xfrm>
        </p:spPr>
        <p:txBody>
          <a:bodyPr>
            <a:normAutofit fontScale="85000" lnSpcReduction="10000"/>
          </a:bodyPr>
          <a:lstStyle/>
          <a:p>
            <a:r>
              <a:rPr lang="en-GB" dirty="0"/>
              <a:t>An atom is made of a nucleus with a cloud of electrons around.</a:t>
            </a:r>
          </a:p>
          <a:p>
            <a:r>
              <a:rPr lang="en-GB" dirty="0"/>
              <a:t>Atomic physics studies the dynamic of the electrons in this cloud.</a:t>
            </a:r>
          </a:p>
          <a:p>
            <a:r>
              <a:rPr lang="en-GB" dirty="0"/>
              <a:t>For us, one of the most important question will be: how to remove (or add) the right numbers of electrons to an atom as efficiently as possible.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4</a:t>
            </a:fld>
            <a:endParaRPr lang="en-GB"/>
          </a:p>
        </p:txBody>
      </p:sp>
      <p:pic>
        <p:nvPicPr>
          <p:cNvPr id="7" name="Image 6" descr="b0082_lead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790" y="2311160"/>
            <a:ext cx="3301210" cy="328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0113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GB" dirty="0"/>
              <a:t>Answer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913416"/>
            <a:ext cx="3630518" cy="3212747"/>
          </a:xfrm>
        </p:spPr>
        <p:txBody>
          <a:bodyPr>
            <a:normAutofit fontScale="70000" lnSpcReduction="20000"/>
          </a:bodyPr>
          <a:lstStyle/>
          <a:p>
            <a:r>
              <a:rPr lang="en-GB" dirty="0"/>
              <a:t>Electrons further away from the nucleus are always more loosely bound.</a:t>
            </a:r>
          </a:p>
          <a:p>
            <a:r>
              <a:rPr lang="en-GB" dirty="0"/>
              <a:t>The A</a:t>
            </a:r>
            <a:r>
              <a:rPr lang="en-GB" baseline="30000" dirty="0"/>
              <a:t>-</a:t>
            </a:r>
            <a:r>
              <a:rPr lang="en-GB" dirty="0"/>
              <a:t> state will therefore be more difficult to produce and more difficult to transport.</a:t>
            </a:r>
          </a:p>
          <a:p>
            <a:r>
              <a:rPr lang="en-GB" dirty="0"/>
              <a:t>It is better to use the A</a:t>
            </a:r>
            <a:r>
              <a:rPr lang="en-GB" baseline="30000" dirty="0"/>
              <a:t>+</a:t>
            </a:r>
            <a:r>
              <a:rPr lang="en-GB" dirty="0"/>
              <a:t> state (all other parameters being equal).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40</a:t>
            </a:fld>
            <a:endParaRPr lang="en-GB"/>
          </a:p>
        </p:txBody>
      </p:sp>
      <p:pic>
        <p:nvPicPr>
          <p:cNvPr id="7" name="Image 6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673" y="968445"/>
            <a:ext cx="6959600" cy="1104900"/>
          </a:xfrm>
          <a:prstGeom prst="rect">
            <a:avLst/>
          </a:prstGeom>
        </p:spPr>
      </p:pic>
      <p:pic>
        <p:nvPicPr>
          <p:cNvPr id="8" name="Image 7" descr="b0082_lead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472" y="2249943"/>
            <a:ext cx="1676068" cy="1666626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9909" y="3916569"/>
            <a:ext cx="4726581" cy="2904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9078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Reminder: plasma physics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5039254" cy="4525963"/>
          </a:xfrm>
        </p:spPr>
        <p:txBody>
          <a:bodyPr/>
          <a:lstStyle/>
          <a:p>
            <a:r>
              <a:rPr lang="en-GB" dirty="0"/>
              <a:t>In most cases ion sources will involve a “cold” plasma.</a:t>
            </a:r>
          </a:p>
          <a:p>
            <a:r>
              <a:rPr lang="en-GB" dirty="0"/>
              <a:t>Understanding what happens in the plasma is therefore important.</a:t>
            </a:r>
          </a:p>
          <a:p>
            <a:r>
              <a:rPr lang="en-GB" dirty="0"/>
              <a:t>A plasma is ionized matter. </a:t>
            </a:r>
            <a:r>
              <a:rPr lang="en-GB" dirty="0" err="1"/>
              <a:t>Eg</a:t>
            </a:r>
            <a:r>
              <a:rPr lang="en-GB" dirty="0"/>
              <a:t>: The SUN.</a:t>
            </a:r>
          </a:p>
          <a:p>
            <a:endParaRPr lang="en-GB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41</a:t>
            </a:fld>
            <a:endParaRPr lang="en-GB"/>
          </a:p>
        </p:txBody>
      </p:sp>
      <p:pic>
        <p:nvPicPr>
          <p:cNvPr id="7" name="Image 6" descr="The_Sun_in_extreme_ultraviole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454" y="1835727"/>
            <a:ext cx="3647546" cy="3532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3398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Cold </a:t>
            </a:r>
            <a:r>
              <a:rPr lang="en-GB" dirty="0" err="1"/>
              <a:t>vs</a:t>
            </a:r>
            <a:r>
              <a:rPr lang="en-GB" dirty="0"/>
              <a:t> hot plasma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 “hot” plasma is a plasma where almost all atoms are ionised.</a:t>
            </a:r>
          </a:p>
          <a:p>
            <a:r>
              <a:rPr lang="en-GB" dirty="0"/>
              <a:t>In a “cold” plasma only a small fraction (~ 1%) of the atoms are ionised. The temperature of the electrons in a cold plasma can still be several thousand K.  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26431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elements of a plasma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3 constituents:</a:t>
            </a:r>
            <a:br>
              <a:rPr lang="en-GB" dirty="0"/>
            </a:br>
            <a:r>
              <a:rPr lang="en-GB" dirty="0"/>
              <a:t>- charged ions (positively and negatively)</a:t>
            </a:r>
            <a:br>
              <a:rPr lang="en-GB" dirty="0"/>
            </a:br>
            <a:r>
              <a:rPr lang="en-GB" dirty="0"/>
              <a:t>- electrons</a:t>
            </a:r>
            <a:br>
              <a:rPr lang="en-GB" dirty="0"/>
            </a:br>
            <a:r>
              <a:rPr lang="en-GB" dirty="0"/>
              <a:t>- neutrals</a:t>
            </a:r>
          </a:p>
          <a:p>
            <a:r>
              <a:rPr lang="en-GB" dirty="0"/>
              <a:t>Electric conductivity</a:t>
            </a:r>
          </a:p>
          <a:p>
            <a:r>
              <a:rPr lang="en-GB" dirty="0" err="1"/>
              <a:t>Quasineutrality</a:t>
            </a:r>
            <a:r>
              <a:rPr lang="en-GB" dirty="0"/>
              <a:t> within bulk</a:t>
            </a:r>
          </a:p>
          <a:p>
            <a:r>
              <a:rPr lang="en-GB" dirty="0"/>
              <a:t>Sensitivity to electromagnetic fields</a:t>
            </a:r>
          </a:p>
          <a:p>
            <a:r>
              <a:rPr lang="en-GB" dirty="0"/>
              <a:t>Screening of electric field (sheath formation)</a:t>
            </a:r>
          </a:p>
          <a:p>
            <a:r>
              <a:rPr lang="en-GB" dirty="0"/>
              <a:t>Collective phenomena (plasma waves,…) 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718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44</a:t>
            </a:fld>
            <a:endParaRPr lang="en-GB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200"/>
            <a:ext cx="9144000" cy="643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96024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45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7759"/>
            <a:ext cx="9144000" cy="6473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3978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46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200"/>
            <a:ext cx="9144000" cy="6443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405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47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52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10662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48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9144000" cy="6532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43990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49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800"/>
            <a:ext cx="9144000" cy="6491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7366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Electrons in atoms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079109" cy="2416917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Electrons around a nucleus occupy different energy levels.</a:t>
            </a:r>
          </a:p>
          <a:p>
            <a:r>
              <a:rPr lang="en-GB" dirty="0"/>
              <a:t>The occupancy of each level is limited Pauli’s exclusion principle combined with the degrees of freedom for each level (spin, spin-orbit,…).</a:t>
            </a:r>
          </a:p>
          <a:p>
            <a:endParaRPr lang="en-GB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5</a:t>
            </a:fld>
            <a:endParaRPr lang="en-GB"/>
          </a:p>
        </p:txBody>
      </p:sp>
      <p:pic>
        <p:nvPicPr>
          <p:cNvPr id="8" name="Image 7" descr="copper_bi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52" y="3892189"/>
            <a:ext cx="3605810" cy="2704358"/>
          </a:xfrm>
          <a:prstGeom prst="rect">
            <a:avLst/>
          </a:prstGeom>
        </p:spPr>
      </p:pic>
      <p:pic>
        <p:nvPicPr>
          <p:cNvPr id="9" name="Image 8" descr="atom-diagram-shell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205" y="4200526"/>
            <a:ext cx="4823795" cy="2657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36096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50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5900"/>
            <a:ext cx="9144000" cy="6417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92265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51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5100"/>
            <a:ext cx="9144000" cy="6504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20190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52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600"/>
            <a:ext cx="9144000" cy="6636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99515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53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845"/>
            <a:ext cx="9144000" cy="661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50003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Quizz</a:t>
            </a:r>
            <a:endParaRPr lang="en-GB" dirty="0"/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457200" y="1317982"/>
            <a:ext cx="4802172" cy="4808181"/>
          </a:xfrm>
        </p:spPr>
        <p:txBody>
          <a:bodyPr>
            <a:normAutofit fontScale="70000" lnSpcReduction="20000"/>
          </a:bodyPr>
          <a:lstStyle/>
          <a:p>
            <a:r>
              <a:rPr lang="en-GB" dirty="0"/>
              <a:t>Typical value of </a:t>
            </a:r>
            <a:r>
              <a:rPr lang="en-GB" dirty="0" err="1"/>
              <a:t>w_pe</a:t>
            </a:r>
            <a:r>
              <a:rPr lang="en-GB" dirty="0"/>
              <a:t> are in the GHz whereas </a:t>
            </a:r>
            <a:r>
              <a:rPr lang="en-GB" dirty="0" err="1"/>
              <a:t>w_pi</a:t>
            </a:r>
            <a:r>
              <a:rPr lang="en-GB" dirty="0"/>
              <a:t> is in the 10s of </a:t>
            </a:r>
            <a:r>
              <a:rPr lang="en-GB" dirty="0" err="1"/>
              <a:t>MHz.</a:t>
            </a:r>
            <a:endParaRPr lang="en-GB" dirty="0"/>
          </a:p>
          <a:p>
            <a:r>
              <a:rPr lang="en-GB" dirty="0"/>
              <a:t>What happens if I excite a plasma with an RF wave of 100 MHz?</a:t>
            </a:r>
          </a:p>
          <a:p>
            <a:pPr marL="514350" indent="-514350">
              <a:buAutoNum type="alphaLcParenBoth"/>
            </a:pPr>
            <a:r>
              <a:rPr lang="en-GB" dirty="0"/>
              <a:t>The ions will be excited and not the electrons</a:t>
            </a:r>
          </a:p>
          <a:p>
            <a:pPr marL="514350" indent="-514350">
              <a:buAutoNum type="alphaLcParenBoth"/>
            </a:pPr>
            <a:r>
              <a:rPr lang="en-GB" dirty="0"/>
              <a:t>The electrons will be excited and not the ions</a:t>
            </a:r>
          </a:p>
          <a:p>
            <a:pPr marL="0" indent="0">
              <a:buNone/>
            </a:pPr>
            <a:r>
              <a:rPr lang="en-GB" dirty="0"/>
              <a:t>(c) Both the ions and the electrons will be excited</a:t>
            </a:r>
          </a:p>
          <a:p>
            <a:pPr marL="0" indent="0">
              <a:buNone/>
            </a:pPr>
            <a:r>
              <a:rPr lang="en-GB" dirty="0"/>
              <a:t>(d) Neither the ions nor the electrons will be excited.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Do you see an application for this (based on what we discussed earlier today)?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54</a:t>
            </a:fld>
            <a:endParaRPr lang="en-GB"/>
          </a:p>
        </p:txBody>
      </p:sp>
      <p:pic>
        <p:nvPicPr>
          <p:cNvPr id="7" name="Image 6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327" y="2168595"/>
            <a:ext cx="3263473" cy="2564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86331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Answer (b)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At 100 MHz the frequency is above </a:t>
            </a:r>
            <a:r>
              <a:rPr lang="en-GB" dirty="0" err="1"/>
              <a:t>w_pi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/>
              <a:t>=&gt; ions are not excited.</a:t>
            </a:r>
          </a:p>
          <a:p>
            <a:r>
              <a:rPr lang="en-GB" dirty="0"/>
              <a:t>The frequency is below </a:t>
            </a:r>
            <a:r>
              <a:rPr lang="en-GB" dirty="0" err="1"/>
              <a:t>w_pe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/>
              <a:t>=&gt; electrons are excited.</a:t>
            </a:r>
          </a:p>
          <a:p>
            <a:r>
              <a:rPr lang="en-GB" dirty="0"/>
              <a:t>The electrons will gain kinetic energy and not the ions.</a:t>
            </a:r>
            <a:br>
              <a:rPr lang="en-GB" dirty="0"/>
            </a:br>
            <a:r>
              <a:rPr lang="en-GB" dirty="0"/>
              <a:t>=&gt; There will be collisions and this will trigger impact ionization.</a:t>
            </a:r>
            <a:br>
              <a:rPr lang="en-GB" dirty="0"/>
            </a:br>
            <a:r>
              <a:rPr lang="en-GB" dirty="0"/>
              <a:t>=&gt; This phenomena is used in Electron Cyclotron Resonance (ECR) sources.</a:t>
            </a:r>
          </a:p>
          <a:p>
            <a:endParaRPr lang="en-GB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561220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Electron distribution:</a:t>
            </a:r>
            <a:br>
              <a:rPr lang="en-GB" dirty="0"/>
            </a:br>
            <a:r>
              <a:rPr lang="en-GB" dirty="0" err="1"/>
              <a:t>Druyvesteyn</a:t>
            </a:r>
            <a:r>
              <a:rPr lang="en-GB" dirty="0"/>
              <a:t> distribution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 electron distribution in a plasma does not follow Maxwell’s distribution.</a:t>
            </a:r>
          </a:p>
          <a:p>
            <a:r>
              <a:rPr lang="en-GB" dirty="0"/>
              <a:t>It is better described by </a:t>
            </a:r>
            <a:r>
              <a:rPr lang="en-GB" dirty="0" err="1"/>
              <a:t>Druyvesteyn</a:t>
            </a:r>
            <a:r>
              <a:rPr lang="en-GB" dirty="0"/>
              <a:t> distribution.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56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944003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57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3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9676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58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3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0988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59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3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575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Electron quantum numbers:</a:t>
            </a:r>
            <a:br>
              <a:rPr lang="en-GB" dirty="0"/>
            </a:br>
            <a:r>
              <a:rPr lang="en-GB" dirty="0"/>
              <a:t>energy level (n)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1" y="1600200"/>
            <a:ext cx="4985818" cy="4843978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To satisfy Pauli’s exclusion principle, there can not be two electrons around the atom with the same quantum numbers.</a:t>
            </a:r>
          </a:p>
          <a:p>
            <a:r>
              <a:rPr lang="en-GB" dirty="0"/>
              <a:t>The first of these quantum number is the energy level of the electron. It is written “n”.</a:t>
            </a:r>
          </a:p>
          <a:p>
            <a:r>
              <a:rPr lang="en-GB" dirty="0"/>
              <a:t>It is this quantum level that will normally define the energy of the electrons.</a:t>
            </a:r>
          </a:p>
          <a:p>
            <a:r>
              <a:rPr lang="en-GB" dirty="0"/>
              <a:t>The energy difference between two levels will define the absorption (or emission) lines of an atom.</a:t>
            </a:r>
          </a:p>
          <a:p>
            <a:endParaRPr lang="en-GB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6</a:t>
            </a:fld>
            <a:endParaRPr lang="en-GB" dirty="0"/>
          </a:p>
        </p:txBody>
      </p:sp>
      <p:pic>
        <p:nvPicPr>
          <p:cNvPr id="7" name="Image 6" descr="500px-Hydrogen_transition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147" y="2167064"/>
            <a:ext cx="3773853" cy="283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65765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60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3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69852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61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3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17295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62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3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69938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63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3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99294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64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3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46022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65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3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25984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66</a:t>
            </a:fld>
            <a:endParaRPr lang="en-GB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3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47711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67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3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36120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68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3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27853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EM Waves propagation in plasma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 propagation of an EM wave in plasma will depend on its frequency.</a:t>
            </a:r>
          </a:p>
          <a:p>
            <a:r>
              <a:rPr lang="en-GB" dirty="0"/>
              <a:t>Some wave will be cut-off by the plasma and will not propagate.</a:t>
            </a:r>
          </a:p>
          <a:p>
            <a:r>
              <a:rPr lang="en-GB" dirty="0"/>
              <a:t>Some will be transmitted.</a:t>
            </a:r>
          </a:p>
          <a:p>
            <a:r>
              <a:rPr lang="en-GB" dirty="0"/>
              <a:t>Some wave with the right frequency may even resonate in the plasma.</a:t>
            </a:r>
            <a:br>
              <a:rPr lang="en-GB" dirty="0"/>
            </a:br>
            <a:r>
              <a:rPr lang="en-GB" dirty="0"/>
              <a:t>=&gt; </a:t>
            </a:r>
            <a:r>
              <a:rPr lang="en-GB" dirty="0" err="1"/>
              <a:t>Cf</a:t>
            </a:r>
            <a:r>
              <a:rPr lang="en-GB" dirty="0"/>
              <a:t> plasma physics lecture,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69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05609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Electron quantum numbers:</a:t>
            </a:r>
            <a:br>
              <a:rPr lang="en-GB" dirty="0"/>
            </a:br>
            <a:r>
              <a:rPr lang="en-GB" dirty="0"/>
              <a:t>Azimuthal quantum number (l)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5445345" cy="4525963"/>
          </a:xfrm>
        </p:spPr>
        <p:txBody>
          <a:bodyPr/>
          <a:lstStyle/>
          <a:p>
            <a:r>
              <a:rPr lang="en-GB" dirty="0"/>
              <a:t>The azimuthal quantum number describes the shape of the orbital.</a:t>
            </a:r>
          </a:p>
          <a:p>
            <a:r>
              <a:rPr lang="en-GB" dirty="0"/>
              <a:t>l=0, 1,…,n-1</a:t>
            </a:r>
          </a:p>
          <a:p>
            <a:endParaRPr lang="en-GB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7</a:t>
            </a:fld>
            <a:endParaRPr lang="en-GB"/>
          </a:p>
        </p:txBody>
      </p:sp>
      <p:pic>
        <p:nvPicPr>
          <p:cNvPr id="7" name="Image 6" descr="487px-Vector_model_of_orbital_angular_momentum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740368"/>
            <a:ext cx="3124200" cy="3560432"/>
          </a:xfrm>
          <a:prstGeom prst="rect">
            <a:avLst/>
          </a:prstGeom>
        </p:spPr>
      </p:pic>
      <p:pic>
        <p:nvPicPr>
          <p:cNvPr id="8" name="Image 7" descr="LdefinesShap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934140"/>
            <a:ext cx="5252689" cy="2923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16966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Types of IONS SOURCES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70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122116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Types of ions sources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Now that we have seen the basic physics used in ion sources we will se the different types of ion sources.</a:t>
            </a:r>
          </a:p>
          <a:p>
            <a:r>
              <a:rPr lang="en-GB" i="1" dirty="0"/>
              <a:t>Most of the following slides come from Richard </a:t>
            </a:r>
            <a:r>
              <a:rPr lang="en-GB" i="1" dirty="0" err="1"/>
              <a:t>Scrivens</a:t>
            </a:r>
            <a:r>
              <a:rPr lang="en-GB" i="1" dirty="0"/>
              <a:t>’ lecture at the CAS in 2012 but some are taken from </a:t>
            </a:r>
            <a:br>
              <a:rPr lang="en-GB" i="1" dirty="0"/>
            </a:br>
            <a:r>
              <a:rPr lang="en-GB" i="1" dirty="0"/>
              <a:t>other lectures at CAS.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71</a:t>
            </a:fld>
            <a:endParaRPr lang="en-GB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8804" y="4202545"/>
            <a:ext cx="3755832" cy="2655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10586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72</a:t>
            </a:fld>
            <a:endParaRPr lang="en-GB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70533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73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63772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74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52458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75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89044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76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69913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77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94440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78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98171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79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2494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Electron quantum numbers:</a:t>
            </a:r>
            <a:br>
              <a:rPr lang="en-GB" dirty="0"/>
            </a:br>
            <a:r>
              <a:rPr lang="en-GB" dirty="0"/>
              <a:t>Magnetic quantum number (ml)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 magnetic quantum number define on which orbital the electron is (one could say on the “direction” of the orbital).</a:t>
            </a:r>
          </a:p>
          <a:p>
            <a:r>
              <a:rPr lang="en-GB" dirty="0"/>
              <a:t> 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8</a:t>
            </a:fld>
            <a:endParaRPr lang="en-GB"/>
          </a:p>
        </p:txBody>
      </p:sp>
      <p:pic>
        <p:nvPicPr>
          <p:cNvPr id="7" name="Image 6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30" y="3232307"/>
            <a:ext cx="2349500" cy="406400"/>
          </a:xfrm>
          <a:prstGeom prst="rect">
            <a:avLst/>
          </a:prstGeom>
        </p:spPr>
      </p:pic>
      <p:pic>
        <p:nvPicPr>
          <p:cNvPr id="8" name="Image 7" descr="orbital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740" y="3779204"/>
            <a:ext cx="4809481" cy="307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58714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80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6700"/>
            <a:ext cx="9144000" cy="632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36440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81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78094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82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94175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83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85538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84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74510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85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24767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86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23438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87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13778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88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81146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89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8058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78599"/>
          </a:xfrm>
        </p:spPr>
        <p:txBody>
          <a:bodyPr>
            <a:normAutofit/>
          </a:bodyPr>
          <a:lstStyle/>
          <a:p>
            <a:r>
              <a:rPr lang="en-GB" dirty="0"/>
              <a:t>Electron orbitals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9</a:t>
            </a:fld>
            <a:endParaRPr lang="en-GB"/>
          </a:p>
        </p:txBody>
      </p:sp>
      <p:pic>
        <p:nvPicPr>
          <p:cNvPr id="8" name="Image 7" descr="orbitals_table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750" y="867215"/>
            <a:ext cx="6946900" cy="574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67641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90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39178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91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34837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92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31672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93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91102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94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52966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95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90351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96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81783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97</a:t>
            </a:fld>
            <a:endParaRPr lang="en-GB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66168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98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96754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99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039485"/>
      </p:ext>
    </p:extLst>
  </p:cSld>
  <p:clrMapOvr>
    <a:masterClrMapping/>
  </p:clrMapOvr>
</p:sld>
</file>

<file path=ppt/theme/theme1.xml><?xml version="1.0" encoding="utf-8"?>
<a:theme xmlns:a="http://schemas.openxmlformats.org/drawingml/2006/main" name="Model_Nicolas_Delerue_CNRS_english_logos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Model_Nicolas_Delerue_CNRS_english_logos.potx</Template>
  <TotalTime>42202</TotalTime>
  <Words>3177</Words>
  <Application>Microsoft Macintosh PowerPoint</Application>
  <PresentationFormat>Affichage à l'écran (4:3)</PresentationFormat>
  <Paragraphs>601</Paragraphs>
  <Slides>130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130</vt:i4>
      </vt:variant>
    </vt:vector>
  </HeadingPairs>
  <TitlesOfParts>
    <vt:vector size="133" baseType="lpstr">
      <vt:lpstr>Arial</vt:lpstr>
      <vt:lpstr>Calibri</vt:lpstr>
      <vt:lpstr>Model_Nicolas_Delerue_CNRS_english_logos</vt:lpstr>
      <vt:lpstr>Particle sources: Ion sources</vt:lpstr>
      <vt:lpstr>This lecture</vt:lpstr>
      <vt:lpstr>Content</vt:lpstr>
      <vt:lpstr>Reminder: atomic physics</vt:lpstr>
      <vt:lpstr>Electrons in atoms</vt:lpstr>
      <vt:lpstr>Electron quantum numbers: energy level (n)</vt:lpstr>
      <vt:lpstr>Electron quantum numbers: Azimuthal quantum number (l)</vt:lpstr>
      <vt:lpstr>Electron quantum numbers: Magnetic quantum number (ml)</vt:lpstr>
      <vt:lpstr>Electron orbitals</vt:lpstr>
      <vt:lpstr>Electron quantum numbers: spin projection (ms)</vt:lpstr>
      <vt:lpstr>Electron quantum numbers: Spin-orbit coupling</vt:lpstr>
      <vt:lpstr>Electron quantum numbers: Angular momenta numbers</vt:lpstr>
      <vt:lpstr>Electron terms</vt:lpstr>
      <vt:lpstr>Energy levels: detailed structure</vt:lpstr>
      <vt:lpstr>First ionization energy</vt:lpstr>
      <vt:lpstr>Quizz</vt:lpstr>
      <vt:lpstr>Answer</vt:lpstr>
      <vt:lpstr>Electron binding energy</vt:lpstr>
      <vt:lpstr>Multiply charged ions</vt:lpstr>
      <vt:lpstr>Quizz</vt:lpstr>
      <vt:lpstr>Answer</vt:lpstr>
      <vt:lpstr>Valence</vt:lpstr>
      <vt:lpstr>Vapour pressure</vt:lpstr>
      <vt:lpstr>Atomic processes in ions sources: collision with electrons</vt:lpstr>
      <vt:lpstr>Collision with electrons</vt:lpstr>
      <vt:lpstr>Lotz formula</vt:lpstr>
      <vt:lpstr>Présentation PowerPoint</vt:lpstr>
      <vt:lpstr>Atomic processes in ions sources: collision with photons</vt:lpstr>
      <vt:lpstr>Atomic processes in ions sources: charge exchange</vt:lpstr>
      <vt:lpstr>Ion states equilibrium</vt:lpstr>
      <vt:lpstr>Quizz</vt:lpstr>
      <vt:lpstr>Answer (c)</vt:lpstr>
      <vt:lpstr>Surface ionization and desorption</vt:lpstr>
      <vt:lpstr>Saha-Langmuir equation (1)</vt:lpstr>
      <vt:lpstr>Saha-Langmuir equation (2)</vt:lpstr>
      <vt:lpstr>Surface ionisation</vt:lpstr>
      <vt:lpstr>Surface negative ionization</vt:lpstr>
      <vt:lpstr>Atomic physics summary</vt:lpstr>
      <vt:lpstr>Quizz</vt:lpstr>
      <vt:lpstr>Answer</vt:lpstr>
      <vt:lpstr>Reminder: plasma physics</vt:lpstr>
      <vt:lpstr>Cold vs hot plasma</vt:lpstr>
      <vt:lpstr>Key elements of a plasma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Quizz</vt:lpstr>
      <vt:lpstr>Answer (b)</vt:lpstr>
      <vt:lpstr>Electron distribution: Druyvesteyn distribution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EM Waves propagation in plasma</vt:lpstr>
      <vt:lpstr>Types of IONS SOURCES</vt:lpstr>
      <vt:lpstr>Types of ions sources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Ion source conclusion</vt:lpstr>
      <vt:lpstr>Other Applications</vt:lpstr>
      <vt:lpstr>Présentation PowerPoint</vt:lpstr>
      <vt:lpstr>Présentation PowerPoint</vt:lpstr>
      <vt:lpstr>Summary</vt:lpstr>
      <vt:lpstr>Recommended readings (and credits for some of the material used in this lecture)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Nicolas Delerue</dc:creator>
  <cp:lastModifiedBy>Nicolas Delerue</cp:lastModifiedBy>
  <cp:revision>208</cp:revision>
  <dcterms:created xsi:type="dcterms:W3CDTF">2012-11-11T00:42:34Z</dcterms:created>
  <dcterms:modified xsi:type="dcterms:W3CDTF">2021-11-25T17:18:09Z</dcterms:modified>
</cp:coreProperties>
</file>