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475" r:id="rId3"/>
    <p:sldId id="258" r:id="rId4"/>
    <p:sldId id="332" r:id="rId5"/>
    <p:sldId id="350" r:id="rId6"/>
    <p:sldId id="551" r:id="rId7"/>
    <p:sldId id="552" r:id="rId8"/>
    <p:sldId id="479" r:id="rId9"/>
    <p:sldId id="481" r:id="rId10"/>
    <p:sldId id="480" r:id="rId11"/>
    <p:sldId id="553" r:id="rId12"/>
    <p:sldId id="554" r:id="rId13"/>
    <p:sldId id="333" r:id="rId14"/>
    <p:sldId id="334" r:id="rId15"/>
    <p:sldId id="348" r:id="rId16"/>
    <p:sldId id="482" r:id="rId17"/>
    <p:sldId id="483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3" r:id="rId26"/>
    <p:sldId id="495" r:id="rId27"/>
    <p:sldId id="555" r:id="rId28"/>
    <p:sldId id="496" r:id="rId29"/>
    <p:sldId id="497" r:id="rId30"/>
    <p:sldId id="498" r:id="rId31"/>
    <p:sldId id="511" r:id="rId32"/>
    <p:sldId id="512" r:id="rId33"/>
    <p:sldId id="476" r:id="rId34"/>
    <p:sldId id="499" r:id="rId35"/>
    <p:sldId id="500" r:id="rId36"/>
    <p:sldId id="501" r:id="rId37"/>
    <p:sldId id="502" r:id="rId38"/>
    <p:sldId id="503" r:id="rId39"/>
    <p:sldId id="504" r:id="rId40"/>
    <p:sldId id="509" r:id="rId41"/>
    <p:sldId id="505" r:id="rId42"/>
    <p:sldId id="506" r:id="rId43"/>
    <p:sldId id="507" r:id="rId44"/>
    <p:sldId id="508" r:id="rId45"/>
    <p:sldId id="544" r:id="rId46"/>
    <p:sldId id="524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2" r:id="rId55"/>
    <p:sldId id="533" r:id="rId56"/>
    <p:sldId id="534" r:id="rId57"/>
    <p:sldId id="545" r:id="rId58"/>
    <p:sldId id="535" r:id="rId59"/>
    <p:sldId id="546" r:id="rId60"/>
    <p:sldId id="556" r:id="rId61"/>
    <p:sldId id="510" r:id="rId62"/>
    <p:sldId id="513" r:id="rId63"/>
    <p:sldId id="514" r:id="rId64"/>
    <p:sldId id="515" r:id="rId65"/>
    <p:sldId id="516" r:id="rId66"/>
    <p:sldId id="557" r:id="rId67"/>
    <p:sldId id="517" r:id="rId68"/>
    <p:sldId id="518" r:id="rId69"/>
    <p:sldId id="519" r:id="rId70"/>
    <p:sldId id="558" r:id="rId71"/>
    <p:sldId id="520" r:id="rId72"/>
    <p:sldId id="521" r:id="rId73"/>
    <p:sldId id="522" r:id="rId74"/>
    <p:sldId id="523" r:id="rId75"/>
    <p:sldId id="559" r:id="rId76"/>
    <p:sldId id="335" r:id="rId77"/>
    <p:sldId id="560" r:id="rId78"/>
    <p:sldId id="537" r:id="rId79"/>
    <p:sldId id="548" r:id="rId80"/>
    <p:sldId id="547" r:id="rId81"/>
    <p:sldId id="538" r:id="rId82"/>
    <p:sldId id="540" r:id="rId83"/>
    <p:sldId id="549" r:id="rId84"/>
    <p:sldId id="541" r:id="rId85"/>
    <p:sldId id="539" r:id="rId86"/>
    <p:sldId id="542" r:id="rId87"/>
    <p:sldId id="478" r:id="rId88"/>
    <p:sldId id="561" r:id="rId8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1" autoAdjust="0"/>
    <p:restoredTop sz="86706" autoAdjust="0"/>
  </p:normalViewPr>
  <p:slideViewPr>
    <p:cSldViewPr snapToGrid="0" snapToObjects="1">
      <p:cViewPr varScale="1">
        <p:scale>
          <a:sx n="101" d="100"/>
          <a:sy n="101" d="100"/>
        </p:scale>
        <p:origin x="10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22/11/2021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300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22/11/2021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191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7546"/>
            <a:ext cx="7772400" cy="1470025"/>
          </a:xfrm>
        </p:spPr>
        <p:txBody>
          <a:bodyPr/>
          <a:lstStyle/>
          <a:p>
            <a:r>
              <a:rPr lang="en-GB" noProof="0" dirty="0"/>
              <a:t>Acceleration of particles </a:t>
            </a:r>
            <a:br>
              <a:rPr lang="en-GB" noProof="0" dirty="0"/>
            </a:br>
            <a:r>
              <a:rPr lang="en-GB" noProof="0" dirty="0"/>
              <a:t>in a plasma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0247" y="3537857"/>
            <a:ext cx="7091785" cy="1335314"/>
          </a:xfrm>
        </p:spPr>
        <p:txBody>
          <a:bodyPr/>
          <a:lstStyle/>
          <a:p>
            <a:r>
              <a:rPr lang="en-GB" dirty="0"/>
              <a:t>Nicolas </a:t>
            </a:r>
            <a:r>
              <a:rPr lang="en-GB" dirty="0" err="1"/>
              <a:t>Delerue</a:t>
            </a:r>
            <a:br>
              <a:rPr lang="en-GB" dirty="0"/>
            </a:br>
            <a:r>
              <a:rPr lang="en-GB" dirty="0" err="1"/>
              <a:t>IJCLab</a:t>
            </a:r>
            <a:r>
              <a:rPr lang="en-GB" dirty="0"/>
              <a:t> (CNRS and </a:t>
            </a:r>
            <a:r>
              <a:rPr lang="en-GB" dirty="0" err="1"/>
              <a:t>Université</a:t>
            </a:r>
            <a:r>
              <a:rPr lang="en-GB" dirty="0"/>
              <a:t> de Paris-Sud)</a:t>
            </a:r>
          </a:p>
        </p:txBody>
      </p:sp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89" y="5163457"/>
            <a:ext cx="2197100" cy="1231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Frequency in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Remember the characteristic oscillation frequency in a plasma: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 10</a:t>
            </a:r>
            <a:r>
              <a:rPr lang="en-GB" baseline="30000" dirty="0"/>
              <a:t>17</a:t>
            </a:r>
            <a:r>
              <a:rPr lang="en-GB" dirty="0"/>
              <a:t> e-/cm</a:t>
            </a:r>
            <a:r>
              <a:rPr lang="en-GB" baseline="30000" dirty="0"/>
              <a:t>3</a:t>
            </a:r>
            <a:r>
              <a:rPr lang="en-GB" dirty="0"/>
              <a:t> this gives ~ 3THz </a:t>
            </a:r>
          </a:p>
          <a:p>
            <a:r>
              <a:rPr lang="en-GB" dirty="0"/>
              <a:t>Wavelength ~100um </a:t>
            </a:r>
          </a:p>
          <a:p>
            <a:r>
              <a:rPr lang="en-GB" dirty="0"/>
              <a:t>In an under dense plasma higher frequencies can be reached </a:t>
            </a:r>
            <a:br>
              <a:rPr lang="en-GB" dirty="0"/>
            </a:br>
            <a:r>
              <a:rPr lang="en-GB" dirty="0"/>
              <a:t>=&gt; higher accelerating gradients.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EF981D-3E5C-B942-9BD3-26CD72EF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475193"/>
            <a:ext cx="264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3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Quizz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Frequency in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45758"/>
            <a:ext cx="8229600" cy="4410592"/>
          </a:xfrm>
        </p:spPr>
        <p:txBody>
          <a:bodyPr>
            <a:normAutofit/>
          </a:bodyPr>
          <a:lstStyle/>
          <a:p>
            <a:r>
              <a:rPr lang="en-GB" dirty="0"/>
              <a:t>What is the optical wavelength corresponding to 3 THz?</a:t>
            </a:r>
          </a:p>
          <a:p>
            <a:pPr marL="514350" indent="-514350">
              <a:buAutoNum type="alphaLcParenBoth"/>
            </a:pPr>
            <a:r>
              <a:rPr lang="en-GB" dirty="0"/>
              <a:t>500nm</a:t>
            </a:r>
          </a:p>
          <a:p>
            <a:pPr marL="514350" indent="-514350">
              <a:buAutoNum type="alphaLcParenBoth"/>
            </a:pPr>
            <a:r>
              <a:rPr lang="en-GB" dirty="0"/>
              <a:t>100um</a:t>
            </a:r>
          </a:p>
          <a:p>
            <a:pPr marL="514350" indent="-514350">
              <a:buAutoNum type="alphaLcParenBoth"/>
            </a:pPr>
            <a:r>
              <a:rPr lang="en-GB" dirty="0"/>
              <a:t>500um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891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Quizz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Answer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45758"/>
            <a:ext cx="8229600" cy="4410592"/>
          </a:xfrm>
        </p:spPr>
        <p:txBody>
          <a:bodyPr>
            <a:normAutofit/>
          </a:bodyPr>
          <a:lstStyle/>
          <a:p>
            <a:r>
              <a:rPr lang="en-GB" dirty="0"/>
              <a:t>What is the optical wavelength corresponding to 3 THz?</a:t>
            </a:r>
          </a:p>
          <a:p>
            <a:pPr marL="514350" indent="-514350">
              <a:buAutoNum type="alphaLcParenBoth"/>
            </a:pPr>
            <a:r>
              <a:rPr lang="en-GB" strike="sngStrike" dirty="0"/>
              <a:t>500nm</a:t>
            </a:r>
          </a:p>
          <a:p>
            <a:pPr marL="514350" indent="-514350">
              <a:buAutoNum type="alphaLcParenBoth"/>
            </a:pPr>
            <a:r>
              <a:rPr lang="en-GB" dirty="0"/>
              <a:t>100um (3GHz </a:t>
            </a:r>
            <a:r>
              <a:rPr lang="en-GB" dirty="0">
                <a:sym typeface="Wingdings" pitchFamily="2" charset="2"/>
              </a:rPr>
              <a:t> 100mm =&gt; 3THz  100um)</a:t>
            </a:r>
            <a:endParaRPr lang="en-GB" dirty="0"/>
          </a:p>
          <a:p>
            <a:pPr marL="514350" indent="-514350">
              <a:buAutoNum type="alphaLcParenBoth"/>
            </a:pPr>
            <a:r>
              <a:rPr lang="en-GB" strike="sngStrike" dirty="0"/>
              <a:t>500um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9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Are laser-plasma accelerators</a:t>
            </a:r>
            <a:br>
              <a:rPr lang="en-GB" dirty="0"/>
            </a:br>
            <a:r>
              <a:rPr lang="en-GB" dirty="0"/>
              <a:t> the answer?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824" y="1600200"/>
            <a:ext cx="4271301" cy="475615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Laser-plasma accelerators double the maximum energy reached every two years! </a:t>
            </a:r>
          </a:p>
          <a:p>
            <a:r>
              <a:rPr lang="en-GB" dirty="0"/>
              <a:t>Beware: this is the maximum energy of some particles in the beam, not the beam energy and not the energy available for HEP collisions.</a:t>
            </a:r>
          </a:p>
          <a:p>
            <a:r>
              <a:rPr lang="en-GB" dirty="0"/>
              <a:t>This doubling is (mostly) driven by increases in laser-power.</a:t>
            </a:r>
          </a:p>
          <a:p>
            <a:r>
              <a:rPr lang="en-GB" dirty="0"/>
              <a:t>Such beams are still rather unstable. They have a low charge and high dispersion with respect to what can be achieved in conventional accelerators.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Image 6" descr="livingston_plas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89" y="1990145"/>
            <a:ext cx="4449599" cy="359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6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Lasers still have a significant margin for improvement.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439515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Laser technology is still improving significantly.</a:t>
            </a:r>
          </a:p>
          <a:p>
            <a:r>
              <a:rPr lang="en-GB" dirty="0"/>
              <a:t>Fibre lasers have more and more applications with a good efficiency and they have not yet reached the “high power” range.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Image 6" descr="History_of_laser_intensity_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15" y="2000228"/>
            <a:ext cx="5251442" cy="37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Principe of an experiment of electron acceleration in a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57058" y="1865868"/>
            <a:ext cx="4129741" cy="426029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 gas volume (at low density/pressure: ~mbar) will be used to create the plasma.</a:t>
            </a:r>
          </a:p>
          <a:p>
            <a:r>
              <a:rPr lang="en-GB" dirty="0"/>
              <a:t>This volume is ionised by a beam (laser, particles) at high power and ultra-short (duration: </a:t>
            </a:r>
            <a:r>
              <a:rPr lang="en-GB" dirty="0" err="1"/>
              <a:t>ps</a:t>
            </a:r>
            <a:r>
              <a:rPr lang="en-GB" dirty="0"/>
              <a:t>, </a:t>
            </a:r>
            <a:r>
              <a:rPr lang="en-GB" dirty="0" err="1"/>
              <a:t>fs</a:t>
            </a:r>
            <a:r>
              <a:rPr lang="en-GB" dirty="0"/>
              <a:t>).</a:t>
            </a:r>
          </a:p>
          <a:p>
            <a:r>
              <a:rPr lang="en-GB" dirty="0"/>
              <a:t>Electrons coming either from the plasma or from an external source will be captured and accelerated.</a:t>
            </a:r>
          </a:p>
          <a:p>
            <a:r>
              <a:rPr lang="en-GB" dirty="0"/>
              <a:t>The size of the “cavities” is of the order of a few hundred micrometres.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1" name="Image 10" descr="principe_ALP_plas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7" y="1952899"/>
            <a:ext cx="3481294" cy="1320491"/>
          </a:xfrm>
          <a:prstGeom prst="rect">
            <a:avLst/>
          </a:prstGeom>
        </p:spPr>
      </p:pic>
      <p:pic>
        <p:nvPicPr>
          <p:cNvPr id="12" name="Image 11" descr="principe_ALP_plasma_laser_electr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7" y="4883987"/>
            <a:ext cx="3481294" cy="1320491"/>
          </a:xfrm>
          <a:prstGeom prst="rect">
            <a:avLst/>
          </a:prstGeom>
        </p:spPr>
      </p:pic>
      <p:pic>
        <p:nvPicPr>
          <p:cNvPr id="13" name="Image 12" descr="principe_ALP_plasma_las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7" y="3402193"/>
            <a:ext cx="3481294" cy="13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4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Principle of an experiment of electron acceleration in a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57058" y="1899920"/>
            <a:ext cx="4129741" cy="463296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A gas volume (at low density/pressure: ~mbar) will be used to create the plasma.</a:t>
            </a:r>
          </a:p>
          <a:p>
            <a:r>
              <a:rPr lang="en-GB" dirty="0"/>
              <a:t>This volume is ionised by a beam (laser, particles) at high power and ultra-short (duration: </a:t>
            </a:r>
            <a:r>
              <a:rPr lang="en-GB" dirty="0" err="1"/>
              <a:t>ps</a:t>
            </a:r>
            <a:r>
              <a:rPr lang="en-GB" dirty="0"/>
              <a:t>, </a:t>
            </a:r>
            <a:r>
              <a:rPr lang="en-GB" dirty="0" err="1"/>
              <a:t>fs</a:t>
            </a:r>
            <a:r>
              <a:rPr lang="en-GB" dirty="0"/>
              <a:t>).</a:t>
            </a:r>
          </a:p>
          <a:p>
            <a:r>
              <a:rPr lang="en-GB" dirty="0"/>
              <a:t>Electrons coming either from the plasma or from an external source will be captured and accelerated.</a:t>
            </a:r>
          </a:p>
          <a:p>
            <a:r>
              <a:rPr lang="en-GB" dirty="0"/>
              <a:t>The size of the “cavities” in the wake of the laser is of the order of a few hundred micrometres.</a:t>
            </a:r>
          </a:p>
          <a:p>
            <a:r>
              <a:rPr lang="en-GB" dirty="0"/>
              <a:t>GV/m gradients can be reached with ~10</a:t>
            </a:r>
            <a:r>
              <a:rPr lang="en-GB" baseline="30000" dirty="0"/>
              <a:t>18</a:t>
            </a:r>
            <a:r>
              <a:rPr lang="en-GB" dirty="0"/>
              <a:t> e-/cm</a:t>
            </a:r>
            <a:r>
              <a:rPr lang="en-GB" baseline="30000" dirty="0"/>
              <a:t>3</a:t>
            </a:r>
            <a:r>
              <a:rPr lang="en-GB" dirty="0"/>
              <a:t>(~20 mbar).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A9C833-F022-BA4B-A77D-E86695BED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539854"/>
            <a:ext cx="3962400" cy="2628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E08D7B-161A-E94C-A051-152446F0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6" y="4283401"/>
            <a:ext cx="3685242" cy="20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11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86FCEA-D505-644A-914C-6C4F8D0A7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" y="1236606"/>
            <a:ext cx="7128510" cy="5236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</p:spTree>
    <p:extLst>
      <p:ext uri="{BB962C8B-B14F-4D97-AF65-F5344CB8AC3E}">
        <p14:creationId xmlns:p14="http://schemas.microsoft.com/office/powerpoint/2010/main" val="109621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9A930-F95D-5F44-95A0-0A6AB192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509933"/>
            <a:ext cx="77216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44634-BBC6-2543-81BF-441E3723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369262"/>
            <a:ext cx="78613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DE7D-AE31-D640-9772-1DC9AA22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41989-F9F5-4049-BDF9-5B180368F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Last lecture:</a:t>
            </a:r>
          </a:p>
          <a:p>
            <a:pPr lvl="1"/>
            <a:r>
              <a:rPr lang="en-GB" dirty="0"/>
              <a:t>Electron sources</a:t>
            </a:r>
          </a:p>
          <a:p>
            <a:pPr lvl="1"/>
            <a:r>
              <a:rPr lang="en-GB" dirty="0"/>
              <a:t>Ion sources (part)</a:t>
            </a:r>
          </a:p>
          <a:p>
            <a:r>
              <a:rPr lang="en-GB" dirty="0"/>
              <a:t>Today:</a:t>
            </a:r>
          </a:p>
          <a:p>
            <a:pPr lvl="1"/>
            <a:r>
              <a:rPr lang="en-GB" dirty="0"/>
              <a:t>Ion sources (part)</a:t>
            </a:r>
          </a:p>
          <a:p>
            <a:pPr lvl="1"/>
            <a:r>
              <a:rPr lang="en-GB" dirty="0"/>
              <a:t>Acceleration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1A997-80DB-604F-81B5-95CB0C85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2350-73BD-3E4A-827D-97A609B7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ECCEC-537B-734F-867D-7B475F60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347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87D5D-205C-324B-ADDC-AB35B1A0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353595"/>
            <a:ext cx="7759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74168-DDDE-1B46-BBB9-15059386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24" y="461715"/>
            <a:ext cx="7540151" cy="5440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</p:spTree>
    <p:extLst>
      <p:ext uri="{BB962C8B-B14F-4D97-AF65-F5344CB8AC3E}">
        <p14:creationId xmlns:p14="http://schemas.microsoft.com/office/powerpoint/2010/main" val="1827184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89901-5571-9144-934E-807C071E0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531395"/>
            <a:ext cx="7734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1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AA0E2-762C-DF4C-A9AB-7AB80877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315495"/>
            <a:ext cx="77851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3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Electron dynamics in a plasma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08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Paul Gibbon,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CA669-D514-FC44-89B4-474415143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407362"/>
            <a:ext cx="7747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6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Ponderomotive force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Stephan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8C199-63E6-5A4F-A41B-46BA1D5F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1758"/>
            <a:ext cx="82423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6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Ponderomotive force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Stephan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6EBFE-62FB-AA4B-B2E6-3FE3F72C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80854"/>
            <a:ext cx="82423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8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Quizz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Increasing the pressure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BF5AD-9A84-264E-A16B-4E00A779E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2" r="53277"/>
          <a:stretch/>
        </p:blipFill>
        <p:spPr>
          <a:xfrm>
            <a:off x="444500" y="1233376"/>
            <a:ext cx="3851053" cy="5044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0F02FC-7ADE-1447-88D1-EBCC7B98F878}"/>
              </a:ext>
            </a:extLst>
          </p:cNvPr>
          <p:cNvSpPr txBox="1"/>
          <p:nvPr/>
        </p:nvSpPr>
        <p:spPr>
          <a:xfrm>
            <a:off x="4731488" y="1414130"/>
            <a:ext cx="39680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What happens if the gas pressure is increased?</a:t>
            </a:r>
          </a:p>
          <a:p>
            <a:pPr marL="342900" indent="-342900">
              <a:buAutoNum type="alphaLcParenBoth"/>
            </a:pPr>
            <a:r>
              <a:rPr lang="en-GB" sz="2400" dirty="0"/>
              <a:t>Nothing</a:t>
            </a:r>
          </a:p>
          <a:p>
            <a:pPr marL="342900" indent="-342900">
              <a:buAutoNum type="alphaLcParenBoth"/>
            </a:pPr>
            <a:r>
              <a:rPr lang="en-GB" sz="2400" dirty="0"/>
              <a:t>The number of electrons creating the field will be higher and hence there will be a higher accelerating gradient</a:t>
            </a:r>
          </a:p>
          <a:p>
            <a:pPr marL="342900" indent="-342900">
              <a:buAutoNum type="alphaLcParenBoth"/>
            </a:pPr>
            <a:r>
              <a:rPr lang="en-GB" sz="2400" dirty="0"/>
              <a:t>Proportionally fewer electrons will be displaced and hence the gradient will be lower.</a:t>
            </a:r>
          </a:p>
        </p:txBody>
      </p:sp>
    </p:spTree>
    <p:extLst>
      <p:ext uri="{BB962C8B-B14F-4D97-AF65-F5344CB8AC3E}">
        <p14:creationId xmlns:p14="http://schemas.microsoft.com/office/powerpoint/2010/main" val="1057835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Linear </a:t>
            </a:r>
            <a:r>
              <a:rPr lang="en-GB" dirty="0" err="1"/>
              <a:t>wakefield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Stephan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D07B5-EF48-0E4D-B62D-26B2AE769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2558"/>
            <a:ext cx="8229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24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Linear </a:t>
            </a:r>
            <a:r>
              <a:rPr lang="en-GB" dirty="0" err="1"/>
              <a:t>wakefield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Stephan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D6C73-A28F-844F-84E6-1BB231C13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28062"/>
            <a:ext cx="81788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0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Plasma acceleration:</a:t>
            </a:r>
            <a:br>
              <a:rPr lang="en-GB" noProof="0" dirty="0"/>
            </a:br>
            <a:r>
              <a:rPr lang="en-GB" noProof="0" dirty="0"/>
              <a:t>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dirty="0"/>
              <a:t>Motivation </a:t>
            </a:r>
          </a:p>
          <a:p>
            <a:r>
              <a:rPr lang="en-GB" noProof="0" dirty="0"/>
              <a:t>Acceleration of electrons in a plasma </a:t>
            </a:r>
            <a:r>
              <a:rPr lang="en-GB" noProof="0" dirty="0" err="1"/>
              <a:t>wakefield</a:t>
            </a:r>
            <a:endParaRPr lang="en-GB" noProof="0" dirty="0"/>
          </a:p>
          <a:p>
            <a:pPr lvl="1"/>
            <a:r>
              <a:rPr lang="en-GB" noProof="0" dirty="0"/>
              <a:t>Laser driven</a:t>
            </a:r>
          </a:p>
          <a:p>
            <a:pPr lvl="1"/>
            <a:r>
              <a:rPr lang="en-GB" dirty="0"/>
              <a:t>Beam driven</a:t>
            </a:r>
            <a:endParaRPr lang="en-GB" noProof="0" dirty="0"/>
          </a:p>
          <a:p>
            <a:r>
              <a:rPr lang="en-GB" dirty="0"/>
              <a:t>Acceleration of ions with a high power laser</a:t>
            </a:r>
          </a:p>
          <a:p>
            <a:pPr lvl="1"/>
            <a:r>
              <a:rPr lang="en-GB" dirty="0"/>
              <a:t>The TNSA mechanism</a:t>
            </a:r>
          </a:p>
          <a:p>
            <a:pPr lvl="1"/>
            <a:r>
              <a:rPr lang="en-GB" dirty="0"/>
              <a:t>Shock acceleration</a:t>
            </a:r>
          </a:p>
          <a:p>
            <a:r>
              <a:rPr lang="en-GB" dirty="0"/>
              <a:t>Most of the material shown here comes from the CAS School 2019 about plasma acceleration.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87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Linear </a:t>
            </a:r>
            <a:r>
              <a:rPr lang="en-GB" dirty="0" err="1"/>
              <a:t>wakefield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Stephan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4A6B5-7D83-2B42-8AD9-73AA5D45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955258"/>
            <a:ext cx="8128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7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From linear to non-linear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69E44-4796-8845-9E85-010A07A6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49" y="1031091"/>
            <a:ext cx="8354653" cy="516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4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Blow-out regime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0EB3C-5B15-CE4E-B7C6-C9C6B3D1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7" y="1280696"/>
            <a:ext cx="8589973" cy="440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9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Surfing the wave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6CA650-E11B-7348-9078-DD45E56C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425"/>
            <a:ext cx="6421120" cy="36439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CE53-1F43-9243-BAFC-E05E1C6B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25093"/>
            <a:ext cx="2428240" cy="407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Courtesy of V. Malka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99310-A4E7-984B-94C1-759FEB04C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8"/>
          <a:stretch/>
        </p:blipFill>
        <p:spPr>
          <a:xfrm>
            <a:off x="4943690" y="4425093"/>
            <a:ext cx="4200310" cy="24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06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F57E2-775B-AA4D-8573-E2B97C591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66358"/>
            <a:ext cx="8280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16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2FBEF7-B489-7D41-820A-C496AB834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918954"/>
            <a:ext cx="81788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3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72382-B9B8-DE45-B04C-40F443C8F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61"/>
          <a:stretch/>
        </p:blipFill>
        <p:spPr>
          <a:xfrm>
            <a:off x="457200" y="1388048"/>
            <a:ext cx="8153400" cy="42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8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0F36F-B85A-EC4E-8584-28DCB7DB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915362"/>
            <a:ext cx="79248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5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54182-6CA7-5F49-8EB8-33D62AD16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3554"/>
            <a:ext cx="8255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27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0415B-8C29-044A-9C1B-95E067A4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20750"/>
            <a:ext cx="8178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Motivations:</a:t>
            </a:r>
            <a:br>
              <a:rPr lang="en-GB" dirty="0"/>
            </a:br>
            <a:r>
              <a:rPr lang="en-GB" sz="3600" dirty="0"/>
              <a:t>Limits of conventional technology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Image 6" descr="livingston_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9" y="1257260"/>
            <a:ext cx="4067283" cy="3238622"/>
          </a:xfrm>
          <a:prstGeom prst="rect">
            <a:avLst/>
          </a:prstGeom>
        </p:spPr>
      </p:pic>
      <p:pic>
        <p:nvPicPr>
          <p:cNvPr id="8" name="Image 7" descr="livingston_siz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56" y="1257258"/>
            <a:ext cx="3968453" cy="323862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0014" y="4585519"/>
            <a:ext cx="8156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Until 1995 the centre of mass energy of lepton colliders trebled every 6 years!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Until 1989 lepton colliders doubled their circumference every 2 years!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Since the start of LEP II in 1995 this trend has stopped.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Conventional technologies no longer allow significant increases of colliders’ centre of mass energy at the same pace.</a:t>
            </a:r>
          </a:p>
        </p:txBody>
      </p:sp>
    </p:spTree>
    <p:extLst>
      <p:ext uri="{BB962C8B-B14F-4D97-AF65-F5344CB8AC3E}">
        <p14:creationId xmlns:p14="http://schemas.microsoft.com/office/powerpoint/2010/main" val="465129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964E-5598-254F-A462-CDC94341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5454"/>
            <a:ext cx="81788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432C8-17D9-B84D-9FD8-85274F59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902662"/>
            <a:ext cx="82931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2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DE452-51F6-324A-ABF5-887794441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48" y="868154"/>
            <a:ext cx="8242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23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Trapping condition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Stefan </a:t>
            </a:r>
            <a:r>
              <a:rPr lang="fr-FR" sz="1600" i="1" dirty="0" err="1"/>
              <a:t>Karsch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AB621-76B5-3446-8FBB-BD89B0C2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879058"/>
            <a:ext cx="8255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9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Dephasing length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Brigitte Cros,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4E259-4388-014B-8C4C-354FB0A4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893554"/>
            <a:ext cx="7416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7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Dephasing length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Brigitte Cros,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42334-64C1-1241-B753-BDF638C5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853658"/>
            <a:ext cx="72009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0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53C64-0135-864F-AAFB-66D12939A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06" y="885263"/>
            <a:ext cx="7332188" cy="51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1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89B01-2957-CC45-9F9F-4CD9D8416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880" y="851301"/>
            <a:ext cx="7064086" cy="52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17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DADE9-3E2D-874E-B738-1FF65722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790158"/>
            <a:ext cx="7162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4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34DD9-AFD2-7D44-9111-F48790902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53658"/>
            <a:ext cx="71628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7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Acceleration and RF frequency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51200"/>
            <a:ext cx="8229600" cy="310515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The highest the RF frequency, the higher the accelerating gradient will be.</a:t>
            </a:r>
          </a:p>
          <a:p>
            <a:r>
              <a:rPr lang="en-GB" dirty="0"/>
              <a:t>The ILC (and XFEL) operate in L-band at 1.3 GHz. Typical gradient ~20MV/m (maximum ~35MV/m). </a:t>
            </a:r>
            <a:br>
              <a:rPr lang="en-GB" dirty="0"/>
            </a:br>
            <a:r>
              <a:rPr lang="en-GB" i="1" dirty="0"/>
              <a:t>This corresponds to a wavelength of 23 cm.</a:t>
            </a:r>
          </a:p>
          <a:p>
            <a:r>
              <a:rPr lang="en-GB" dirty="0"/>
              <a:t>The LEP injector </a:t>
            </a:r>
            <a:r>
              <a:rPr lang="en-GB" dirty="0" err="1"/>
              <a:t>Linac</a:t>
            </a:r>
            <a:r>
              <a:rPr lang="en-GB" dirty="0"/>
              <a:t> (LIL) and several conventional accelerators operated in S-band at a frequency of 3 GHz. Typical gradient (now) ~30-40 MV/m. This corresponds to a wavelength of 10 cm.</a:t>
            </a:r>
          </a:p>
          <a:p>
            <a:r>
              <a:rPr lang="en-GB" dirty="0"/>
              <a:t>CLIC considers operating in X-band at 12 GHz. Typical gradient ~100MV/m.</a:t>
            </a:r>
            <a:br>
              <a:rPr lang="en-GB" dirty="0"/>
            </a:br>
            <a:r>
              <a:rPr lang="en-GB" i="1" dirty="0"/>
              <a:t>This corresponds to a wavelength of 2,5 cm.</a:t>
            </a:r>
          </a:p>
          <a:p>
            <a:r>
              <a:rPr lang="en-GB" dirty="0"/>
              <a:t>Mechanical realisation becomes more and more difficult.</a:t>
            </a:r>
          </a:p>
          <a:p>
            <a:r>
              <a:rPr lang="en-GB" dirty="0"/>
              <a:t>Can we do without a cavity with high frequency RF waves?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Image 6" descr="Tesla_Cavity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13" y="1312723"/>
            <a:ext cx="2564921" cy="1708878"/>
          </a:xfrm>
          <a:prstGeom prst="rect">
            <a:avLst/>
          </a:prstGeom>
        </p:spPr>
      </p:pic>
      <p:pic>
        <p:nvPicPr>
          <p:cNvPr id="8" name="Image 7" descr="accelerating_cavity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783" y="1417638"/>
            <a:ext cx="4592828" cy="14990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173434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E5166-7B20-CC4D-9E24-A8C62B7B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828258"/>
            <a:ext cx="70993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64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563A5-5A12-034D-8230-AB6155A5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53" y="866358"/>
            <a:ext cx="7137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93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E3D12-8049-A047-A269-D8464588C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80" y="866358"/>
            <a:ext cx="7137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39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D0B057-D046-D146-AAC9-09A68775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80" y="828258"/>
            <a:ext cx="71755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73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04282-04E1-8C4F-A355-86720127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0" y="892463"/>
            <a:ext cx="7968920" cy="53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015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DDB87-4866-AA46-BA73-8BECC7ED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94" y="783811"/>
            <a:ext cx="7997206" cy="54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68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89192-B7E9-1640-946A-81245FE67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828258"/>
            <a:ext cx="71501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0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Dephasing length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Brigitte Cros,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481A6-C336-4740-8C94-B7ACBD80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33527"/>
            <a:ext cx="73406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8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Some experimental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Stuart Mangles,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2F4DD-E694-FD44-A164-3E2DC4F3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28" y="866358"/>
            <a:ext cx="7099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4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Multi-stage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Brigitte Cros,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8568C2-13D5-FA46-8DAE-40EBC484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43" y="851862"/>
            <a:ext cx="7525904" cy="535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8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51200"/>
            <a:ext cx="8229600" cy="3105150"/>
          </a:xfrm>
        </p:spPr>
        <p:txBody>
          <a:bodyPr>
            <a:normAutofit fontScale="92500"/>
          </a:bodyPr>
          <a:lstStyle/>
          <a:p>
            <a:r>
              <a:rPr lang="en-GB" dirty="0"/>
              <a:t>What is the frequency of optical light (500nm)?</a:t>
            </a:r>
          </a:p>
          <a:p>
            <a:r>
              <a:rPr lang="en-GB" dirty="0"/>
              <a:t>(a) 12GHz</a:t>
            </a:r>
          </a:p>
          <a:p>
            <a:r>
              <a:rPr lang="en-GB" dirty="0"/>
              <a:t>(b) 100 MHz</a:t>
            </a:r>
          </a:p>
          <a:p>
            <a:r>
              <a:rPr lang="en-GB" dirty="0"/>
              <a:t>(c) 600THz</a:t>
            </a:r>
          </a:p>
          <a:p>
            <a:r>
              <a:rPr lang="en-GB" dirty="0"/>
              <a:t>(d) 3 THz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Image 6" descr="Tesla_Cavity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13" y="1312723"/>
            <a:ext cx="2564921" cy="1708878"/>
          </a:xfrm>
          <a:prstGeom prst="rect">
            <a:avLst/>
          </a:prstGeom>
        </p:spPr>
      </p:pic>
      <p:pic>
        <p:nvPicPr>
          <p:cNvPr id="8" name="Image 7" descr="accelerating_cavity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783" y="1417638"/>
            <a:ext cx="4592828" cy="14990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66225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C5DC-55F6-FC44-9EBE-3CE57267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driven</a:t>
            </a:r>
            <a:r>
              <a:rPr lang="fr-FR" dirty="0"/>
              <a:t> plasma </a:t>
            </a:r>
            <a:r>
              <a:rPr lang="fr-FR" dirty="0" err="1"/>
              <a:t>acceleration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AD9E-5F12-8741-9146-8CE0171E2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A063-AE50-354A-9CA4-5C0FE14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5F17-7F0D-AF41-AE5D-BCFA1F7C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B062-F3D6-FA42-90C6-D2446EC8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136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Beam driven </a:t>
            </a:r>
            <a:br>
              <a:rPr lang="en-GB" dirty="0"/>
            </a:br>
            <a:r>
              <a:rPr lang="en-GB" dirty="0"/>
              <a:t>plasma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7887E-ADAB-B84B-AC07-A04C3400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9" y="1124703"/>
            <a:ext cx="8767347" cy="4893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</p:spTree>
    <p:extLst>
      <p:ext uri="{BB962C8B-B14F-4D97-AF65-F5344CB8AC3E}">
        <p14:creationId xmlns:p14="http://schemas.microsoft.com/office/powerpoint/2010/main" val="3874110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Beam driven </a:t>
            </a:r>
            <a:br>
              <a:rPr lang="en-GB" dirty="0"/>
            </a:br>
            <a:r>
              <a:rPr lang="en-GB" dirty="0"/>
              <a:t>plasma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070122-74E5-BB4D-9D58-3CEFDAC1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64" y="1124703"/>
            <a:ext cx="8609004" cy="48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7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Beam driven </a:t>
            </a:r>
            <a:br>
              <a:rPr lang="en-GB" dirty="0"/>
            </a:br>
            <a:r>
              <a:rPr lang="en-GB" dirty="0"/>
              <a:t>plasma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8C1A8-D128-5748-BD73-2D6FA489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1" y="1124703"/>
            <a:ext cx="8716734" cy="48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253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Beam driven </a:t>
            </a:r>
            <a:br>
              <a:rPr lang="en-GB" dirty="0"/>
            </a:br>
            <a:r>
              <a:rPr lang="en-GB" dirty="0"/>
              <a:t>plasma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EE4D8D-C6AB-9043-97CF-421795E6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" y="1124705"/>
            <a:ext cx="9037122" cy="49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81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Plasma lens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65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4CB14-CBF1-EE42-85F8-9BEC04A2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1124704"/>
            <a:ext cx="8846950" cy="50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4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C5DC-55F6-FC44-9EBE-3CE57267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Positron </a:t>
            </a:r>
            <a:r>
              <a:rPr lang="fr-FR" dirty="0" err="1"/>
              <a:t>acceleration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AD9E-5F12-8741-9146-8CE0171E2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A063-AE50-354A-9CA4-5C0FE14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5F17-7F0D-AF41-AE5D-BCFA1F7C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B062-F3D6-FA42-90C6-D2446EC8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9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Positron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91BB2A-5402-9942-A094-1FA1FC51A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8" y="897989"/>
            <a:ext cx="8072263" cy="53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4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Positron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92400-79D3-FC45-8216-9F240C81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" y="1280696"/>
            <a:ext cx="8877993" cy="46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64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Positron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726C87-511C-9D43-9C0A-1E74012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4" y="936418"/>
            <a:ext cx="8859369" cy="49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3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Quizz</a:t>
            </a:r>
            <a:br>
              <a:rPr lang="en-GB" dirty="0"/>
            </a:br>
            <a:r>
              <a:rPr lang="en-GB" dirty="0"/>
              <a:t>Answer: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51200"/>
            <a:ext cx="8229600" cy="310515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What is the frequency of optical light (500nm)?</a:t>
            </a:r>
          </a:p>
          <a:p>
            <a:r>
              <a:rPr lang="en-GB" dirty="0"/>
              <a:t>(a) 12GHz</a:t>
            </a:r>
          </a:p>
          <a:p>
            <a:r>
              <a:rPr lang="en-GB" dirty="0"/>
              <a:t>(b) 100 MHz</a:t>
            </a:r>
          </a:p>
          <a:p>
            <a:r>
              <a:rPr lang="en-GB" dirty="0"/>
              <a:t>(b) 3GHz =&gt; 10cm, 50mm =&gt; 6GHz, </a:t>
            </a:r>
            <a:br>
              <a:rPr lang="en-GB" dirty="0"/>
            </a:br>
            <a:r>
              <a:rPr lang="en-GB" dirty="0"/>
              <a:t>50nm =&gt; 6PHz, 500nm=&gt;600THz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Image 6" descr="Tesla_Cavity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13" y="1312723"/>
            <a:ext cx="2564921" cy="1708878"/>
          </a:xfrm>
          <a:prstGeom prst="rect">
            <a:avLst/>
          </a:prstGeom>
        </p:spPr>
      </p:pic>
      <p:pic>
        <p:nvPicPr>
          <p:cNvPr id="8" name="Image 7" descr="accelerating_cavity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783" y="1417638"/>
            <a:ext cx="4592828" cy="14990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32176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C5DC-55F6-FC44-9EBE-3CE57267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 </a:t>
            </a:r>
            <a:r>
              <a:rPr lang="fr-FR" dirty="0" err="1"/>
              <a:t>driven</a:t>
            </a:r>
            <a:r>
              <a:rPr lang="fr-FR" dirty="0"/>
              <a:t> plasma </a:t>
            </a:r>
            <a:r>
              <a:rPr lang="fr-FR" dirty="0" err="1"/>
              <a:t>acceleration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AD9E-5F12-8741-9146-8CE0171E2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A063-AE50-354A-9CA4-5C0FE14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5F17-7F0D-AF41-AE5D-BCFA1F7C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B062-F3D6-FA42-90C6-D2446EC8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776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Protons as a driver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FC40C-115D-1440-A92C-F33EB6455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0" y="946892"/>
            <a:ext cx="8910015" cy="48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84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Protons as a driver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5EEBD6-68E6-314F-BFF0-9400F81CB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6" y="919018"/>
            <a:ext cx="8985191" cy="49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08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Protons as a driver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02D76A-6719-C346-9261-768465A5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5" y="913549"/>
            <a:ext cx="8146555" cy="536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467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Protons as a driver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07ED3-635E-EF43-A8C6-679B67551086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Edda </a:t>
            </a:r>
            <a:r>
              <a:rPr lang="fr-FR" sz="1600" i="1" dirty="0" err="1"/>
              <a:t>Gschwendtner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3DB6D-D21B-D346-AEAE-E41D9F6D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3" y="897493"/>
            <a:ext cx="8720300" cy="50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191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C5DC-55F6-FC44-9EBE-3CE57267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plasma </a:t>
            </a:r>
            <a:r>
              <a:rPr lang="fr-FR" dirty="0" err="1"/>
              <a:t>collider</a:t>
            </a:r>
            <a:r>
              <a:rPr lang="fr-FR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AD9E-5F12-8741-9146-8CE0171E2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A063-AE50-354A-9CA4-5C0FE14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5F17-7F0D-AF41-AE5D-BCFA1F7C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B062-F3D6-FA42-90C6-D2446EC8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6803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 plasma collider proposal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630410"/>
            <a:ext cx="8229600" cy="72594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 concept of plasma collider has been proposed.</a:t>
            </a:r>
            <a:br>
              <a:rPr lang="en-GB" dirty="0"/>
            </a:br>
            <a:r>
              <a:rPr lang="en-GB" sz="1600" dirty="0">
                <a:latin typeface="Courier"/>
                <a:cs typeface="Courier"/>
              </a:rPr>
              <a:t>https://</a:t>
            </a:r>
            <a:r>
              <a:rPr lang="en-GB" sz="1600" dirty="0" err="1">
                <a:latin typeface="Courier"/>
                <a:cs typeface="Courier"/>
              </a:rPr>
              <a:t>physicstoday.scitation.org</a:t>
            </a:r>
            <a:r>
              <a:rPr lang="en-GB" sz="1600" dirty="0">
                <a:latin typeface="Courier"/>
                <a:cs typeface="Courier"/>
              </a:rPr>
              <a:t>/</a:t>
            </a:r>
            <a:r>
              <a:rPr lang="en-GB" sz="1600" dirty="0" err="1">
                <a:latin typeface="Courier"/>
                <a:cs typeface="Courier"/>
              </a:rPr>
              <a:t>doi</a:t>
            </a:r>
            <a:r>
              <a:rPr lang="en-GB" sz="1600" dirty="0">
                <a:latin typeface="Courier"/>
                <a:cs typeface="Courier"/>
              </a:rPr>
              <a:t>/10.1063/1.3099645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7" name="Image 6" descr="plasma_coll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9" y="1569059"/>
            <a:ext cx="7594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70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C5DC-55F6-FC44-9EBE-3CE57267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Acceleration</a:t>
            </a:r>
            <a:r>
              <a:rPr lang="fr-FR" dirty="0"/>
              <a:t> OF 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FAD9E-5F12-8741-9146-8CE0171E2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1A063-AE50-354A-9CA4-5C0FE14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B5F17-7F0D-AF41-AE5D-BCFA1F7C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3B062-F3D6-FA42-90C6-D2446EC8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728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Vincent </a:t>
            </a:r>
            <a:r>
              <a:rPr lang="fr-FR" sz="1600" i="1" dirty="0" err="1"/>
              <a:t>Bagnoud</a:t>
            </a:r>
            <a:r>
              <a:rPr lang="fr-FR" sz="1600" i="1" dirty="0"/>
              <a:t>, CAS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1B211-08E5-CE46-B01D-E06B4F12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855454"/>
            <a:ext cx="71755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83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Vincent </a:t>
            </a:r>
            <a:r>
              <a:rPr lang="fr-FR" sz="1600" i="1" dirty="0" err="1"/>
              <a:t>Bagnoud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D19EE-8649-4A4C-8CB4-33EFE290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86" y="868154"/>
            <a:ext cx="711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B582A7B-9515-1B4C-9F23-339939AC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AD5DCD-9B1A-4A47-82B9-651FAE39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" y="0"/>
            <a:ext cx="9094628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06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Louise </a:t>
            </a:r>
            <a:r>
              <a:rPr lang="fr-FR" sz="1600" i="1" dirty="0" err="1"/>
              <a:t>Willingale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67DBA-287D-9A4F-80FD-A0BD99619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75" y="800996"/>
            <a:ext cx="7321880" cy="53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238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Louise </a:t>
            </a:r>
            <a:r>
              <a:rPr lang="fr-FR" sz="1600" i="1" dirty="0" err="1"/>
              <a:t>Willingale</a:t>
            </a:r>
            <a:r>
              <a:rPr lang="fr-FR" sz="1600" i="1" dirty="0"/>
              <a:t>, CAS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0DA53-5F8D-6448-A3F8-C6F3F218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836194"/>
            <a:ext cx="7227290" cy="53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148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82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Louise </a:t>
            </a:r>
            <a:r>
              <a:rPr lang="fr-FR" sz="1600" i="1" dirty="0" err="1"/>
              <a:t>Willingale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64904A-C398-174D-9C53-3EDBB91B1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58" y="947717"/>
            <a:ext cx="7189684" cy="54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62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83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Vincent </a:t>
            </a:r>
            <a:r>
              <a:rPr lang="fr-FR" sz="1600" i="1" dirty="0" err="1"/>
              <a:t>Bagnoud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34C05-2855-4247-8890-EDAF1C76C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960030"/>
            <a:ext cx="8308194" cy="52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911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84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Louise </a:t>
            </a:r>
            <a:r>
              <a:rPr lang="fr-FR" sz="1600" i="1" dirty="0" err="1"/>
              <a:t>Willingale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A77C-2550-994C-B854-0780088F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" y="818864"/>
            <a:ext cx="7249886" cy="53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86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Louise </a:t>
            </a:r>
            <a:r>
              <a:rPr lang="fr-FR" sz="1600" i="1" dirty="0" err="1"/>
              <a:t>Willingale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DC3249-F549-B144-A65B-3FC06602B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65" y="780735"/>
            <a:ext cx="7441870" cy="54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559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-1829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Acceleration of 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DF055-1221-5C46-9120-C0BC459C85A2}"/>
              </a:ext>
            </a:extLst>
          </p:cNvPr>
          <p:cNvSpPr txBox="1"/>
          <p:nvPr/>
        </p:nvSpPr>
        <p:spPr>
          <a:xfrm>
            <a:off x="2931160" y="6200358"/>
            <a:ext cx="386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of Louise </a:t>
            </a:r>
            <a:r>
              <a:rPr lang="fr-FR" sz="1600" i="1" dirty="0" err="1"/>
              <a:t>Willingale</a:t>
            </a:r>
            <a:r>
              <a:rPr lang="fr-FR" sz="1600" i="1" dirty="0"/>
              <a:t>, CAS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2A6C02-3A1F-2742-977B-3D72DA43D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04" y="882870"/>
            <a:ext cx="7167913" cy="53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87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CE53-1F43-9243-BAFC-E05E1C6B5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Plasma acceleration is a new technique to accelerate particles with a high gradient.</a:t>
            </a:r>
          </a:p>
          <a:p>
            <a:r>
              <a:rPr lang="en-GB" dirty="0"/>
              <a:t>It is still a research topic.</a:t>
            </a:r>
          </a:p>
          <a:p>
            <a:r>
              <a:rPr lang="en-GB" dirty="0"/>
              <a:t>Performances have been demonstrated but beam quality still has to be improved.</a:t>
            </a:r>
          </a:p>
          <a:p>
            <a:r>
              <a:rPr lang="en-GB" dirty="0"/>
              <a:t>Beams are different from conventional accelerators beams.</a:t>
            </a:r>
          </a:p>
          <a:p>
            <a:r>
              <a:rPr lang="en-GB" dirty="0"/>
              <a:t>Some applications are been considered (FEL, isotope production,…)</a:t>
            </a:r>
          </a:p>
          <a:p>
            <a:r>
              <a:rPr lang="en-GB" dirty="0"/>
              <a:t>Colliders applications have been discussed but are still far away.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27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770B-B4D4-B642-85C3-7662ED72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More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2CE53-1F43-9243-BAFC-E05E1C6B5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find a large amount of courses on this topics on the website of the CERN accelerator School 2019: https://</a:t>
            </a:r>
            <a:r>
              <a:rPr lang="en-GB" dirty="0" err="1"/>
              <a:t>indico.cern.ch</a:t>
            </a:r>
            <a:r>
              <a:rPr lang="en-GB" dirty="0"/>
              <a:t>/event/759579/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36DF2-99A5-8442-89F5-CD68F9F3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4DEB-F3BB-CD43-92D4-ABE42E61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B0D97-7F97-624D-B85C-B8BAC5A9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49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Plasma acceleration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96D6DB-ABA0-7845-9DFA-19FB982D7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" y="661670"/>
            <a:ext cx="9108443" cy="61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0265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_Nicolas_Delerue_CNRS_english_logo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Model_Nicolas_Delerue_CNRS_english_logos.potx</Template>
  <TotalTime>39025</TotalTime>
  <Words>2299</Words>
  <Application>Microsoft Macintosh PowerPoint</Application>
  <PresentationFormat>Affichage à l'écran (4:3)</PresentationFormat>
  <Paragraphs>486</Paragraphs>
  <Slides>88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92" baseType="lpstr">
      <vt:lpstr>Arial</vt:lpstr>
      <vt:lpstr>Calibri</vt:lpstr>
      <vt:lpstr>Courier</vt:lpstr>
      <vt:lpstr>Model_Nicolas_Delerue_CNRS_english_logos</vt:lpstr>
      <vt:lpstr>Acceleration of particles  in a plasma</vt:lpstr>
      <vt:lpstr>Course outline</vt:lpstr>
      <vt:lpstr>Plasma acceleration: Content</vt:lpstr>
      <vt:lpstr>Motivations: Limits of conventional technology</vt:lpstr>
      <vt:lpstr>Acceleration and RF frequency</vt:lpstr>
      <vt:lpstr>Quizz</vt:lpstr>
      <vt:lpstr>Quizz Answer: (C)</vt:lpstr>
      <vt:lpstr>Présentation PowerPoint</vt:lpstr>
      <vt:lpstr>Présentation PowerPoint</vt:lpstr>
      <vt:lpstr>Frequency in plasma</vt:lpstr>
      <vt:lpstr>Quizz: Frequency in plasma</vt:lpstr>
      <vt:lpstr>Quizz: Answer (b)</vt:lpstr>
      <vt:lpstr>Are laser-plasma accelerators  the answer?</vt:lpstr>
      <vt:lpstr>Lasers still have a significant margin for improvement.</vt:lpstr>
      <vt:lpstr>Principe of an experiment of electron acceleration in a plasma</vt:lpstr>
      <vt:lpstr>Principle of an experiment of electron acceleration in a plasma</vt:lpstr>
      <vt:lpstr>Electron dynamics in a plasma</vt:lpstr>
      <vt:lpstr>Electron dynamics in a plasma</vt:lpstr>
      <vt:lpstr>Electron dynamics in a plasma</vt:lpstr>
      <vt:lpstr>Electron dynamics in a plasma</vt:lpstr>
      <vt:lpstr>Electron dynamics in a plasma</vt:lpstr>
      <vt:lpstr>Electron dynamics in a plasma</vt:lpstr>
      <vt:lpstr>Electron dynamics in a plasma</vt:lpstr>
      <vt:lpstr>Electron dynamics in a plasma</vt:lpstr>
      <vt:lpstr>Ponderomotive force</vt:lpstr>
      <vt:lpstr>Ponderomotive force</vt:lpstr>
      <vt:lpstr>Quizz: Increasing the pressure</vt:lpstr>
      <vt:lpstr>Linear wakefield</vt:lpstr>
      <vt:lpstr>Linear wakefield</vt:lpstr>
      <vt:lpstr>Linear wakefield</vt:lpstr>
      <vt:lpstr>From linear to non-linear</vt:lpstr>
      <vt:lpstr>Blow-out regime</vt:lpstr>
      <vt:lpstr>Surfing the wave</vt:lpstr>
      <vt:lpstr>Trapping condition</vt:lpstr>
      <vt:lpstr>Trapping condition</vt:lpstr>
      <vt:lpstr>Trapping condition</vt:lpstr>
      <vt:lpstr>Trapping condition</vt:lpstr>
      <vt:lpstr>Trapping condition</vt:lpstr>
      <vt:lpstr>Trapping condition</vt:lpstr>
      <vt:lpstr>Trapping condition</vt:lpstr>
      <vt:lpstr>Trapping condition</vt:lpstr>
      <vt:lpstr>Trapping condition</vt:lpstr>
      <vt:lpstr>Trapping condition</vt:lpstr>
      <vt:lpstr>Dephasing length</vt:lpstr>
      <vt:lpstr>Dephasing length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Some experimental results</vt:lpstr>
      <vt:lpstr>Dephasing length</vt:lpstr>
      <vt:lpstr>Some experimental results</vt:lpstr>
      <vt:lpstr>Multi-stage</vt:lpstr>
      <vt:lpstr>Beam driven plasma acceleration</vt:lpstr>
      <vt:lpstr>Beam driven  plasma acceleration</vt:lpstr>
      <vt:lpstr>Beam driven  plasma acceleration</vt:lpstr>
      <vt:lpstr>Beam driven  plasma acceleration</vt:lpstr>
      <vt:lpstr>Beam driven  plasma acceleration</vt:lpstr>
      <vt:lpstr>Plasma lens</vt:lpstr>
      <vt:lpstr>Positron acceleration</vt:lpstr>
      <vt:lpstr>Positron acceleration</vt:lpstr>
      <vt:lpstr>Positron acceleration</vt:lpstr>
      <vt:lpstr>Positron acceleration</vt:lpstr>
      <vt:lpstr>PROTON driven plasma acceleration</vt:lpstr>
      <vt:lpstr>Protons as a driver</vt:lpstr>
      <vt:lpstr>Protons as a driver</vt:lpstr>
      <vt:lpstr>Protons as a driver</vt:lpstr>
      <vt:lpstr>Protons as a driver</vt:lpstr>
      <vt:lpstr>A plasma collider?</vt:lpstr>
      <vt:lpstr>A plasma collider proposal</vt:lpstr>
      <vt:lpstr>Acceleration OF IONS</vt:lpstr>
      <vt:lpstr>Acceleration of ions</vt:lpstr>
      <vt:lpstr>Acceleration of ions</vt:lpstr>
      <vt:lpstr>Acceleration of ions</vt:lpstr>
      <vt:lpstr>Acceleration of ions</vt:lpstr>
      <vt:lpstr>Acceleration of ions</vt:lpstr>
      <vt:lpstr>Acceleration of ions</vt:lpstr>
      <vt:lpstr>Acceleration of ions</vt:lpstr>
      <vt:lpstr>Acceleration of ions</vt:lpstr>
      <vt:lpstr>Acceleration of ions</vt:lpstr>
      <vt:lpstr>Outlook</vt:lpstr>
      <vt:lpstr>More details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Nicolas Delerue</cp:lastModifiedBy>
  <cp:revision>178</cp:revision>
  <dcterms:created xsi:type="dcterms:W3CDTF">2012-11-11T00:42:34Z</dcterms:created>
  <dcterms:modified xsi:type="dcterms:W3CDTF">2021-11-23T20:56:44Z</dcterms:modified>
</cp:coreProperties>
</file>