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2"/>
  </p:notesMasterIdLst>
  <p:handoutMasterIdLst>
    <p:handoutMasterId r:id="rId113"/>
  </p:handoutMasterIdLst>
  <p:sldIdLst>
    <p:sldId id="256" r:id="rId2"/>
    <p:sldId id="257" r:id="rId3"/>
    <p:sldId id="261" r:id="rId4"/>
    <p:sldId id="263" r:id="rId5"/>
    <p:sldId id="264" r:id="rId6"/>
    <p:sldId id="258" r:id="rId7"/>
    <p:sldId id="296" r:id="rId8"/>
    <p:sldId id="297" r:id="rId9"/>
    <p:sldId id="259" r:id="rId10"/>
    <p:sldId id="262" r:id="rId11"/>
    <p:sldId id="260" r:id="rId12"/>
    <p:sldId id="265" r:id="rId13"/>
    <p:sldId id="284" r:id="rId14"/>
    <p:sldId id="286" r:id="rId15"/>
    <p:sldId id="287" r:id="rId16"/>
    <p:sldId id="266" r:id="rId17"/>
    <p:sldId id="288" r:id="rId18"/>
    <p:sldId id="271" r:id="rId19"/>
    <p:sldId id="289" r:id="rId20"/>
    <p:sldId id="280" r:id="rId21"/>
    <p:sldId id="299" r:id="rId22"/>
    <p:sldId id="300" r:id="rId23"/>
    <p:sldId id="291" r:id="rId24"/>
    <p:sldId id="301" r:id="rId25"/>
    <p:sldId id="302" r:id="rId26"/>
    <p:sldId id="303" r:id="rId27"/>
    <p:sldId id="282" r:id="rId28"/>
    <p:sldId id="305" r:id="rId29"/>
    <p:sldId id="304" r:id="rId30"/>
    <p:sldId id="307" r:id="rId31"/>
    <p:sldId id="308" r:id="rId32"/>
    <p:sldId id="313" r:id="rId33"/>
    <p:sldId id="267" r:id="rId34"/>
    <p:sldId id="306" r:id="rId35"/>
    <p:sldId id="309" r:id="rId36"/>
    <p:sldId id="310" r:id="rId37"/>
    <p:sldId id="311" r:id="rId38"/>
    <p:sldId id="312" r:id="rId39"/>
    <p:sldId id="314" r:id="rId40"/>
    <p:sldId id="315" r:id="rId41"/>
    <p:sldId id="316" r:id="rId42"/>
    <p:sldId id="317" r:id="rId43"/>
    <p:sldId id="318" r:id="rId44"/>
    <p:sldId id="319" r:id="rId45"/>
    <p:sldId id="320" r:id="rId46"/>
    <p:sldId id="321" r:id="rId47"/>
    <p:sldId id="322" r:id="rId48"/>
    <p:sldId id="323" r:id="rId49"/>
    <p:sldId id="324" r:id="rId50"/>
    <p:sldId id="326" r:id="rId51"/>
    <p:sldId id="327" r:id="rId52"/>
    <p:sldId id="328" r:id="rId53"/>
    <p:sldId id="344" r:id="rId54"/>
    <p:sldId id="374" r:id="rId55"/>
    <p:sldId id="372" r:id="rId56"/>
    <p:sldId id="375" r:id="rId57"/>
    <p:sldId id="376" r:id="rId58"/>
    <p:sldId id="377" r:id="rId59"/>
    <p:sldId id="378" r:id="rId60"/>
    <p:sldId id="274" r:id="rId61"/>
    <p:sldId id="331" r:id="rId62"/>
    <p:sldId id="332" r:id="rId63"/>
    <p:sldId id="333" r:id="rId64"/>
    <p:sldId id="334" r:id="rId65"/>
    <p:sldId id="335" r:id="rId66"/>
    <p:sldId id="336" r:id="rId67"/>
    <p:sldId id="337" r:id="rId68"/>
    <p:sldId id="338" r:id="rId69"/>
    <p:sldId id="339" r:id="rId70"/>
    <p:sldId id="340" r:id="rId71"/>
    <p:sldId id="341" r:id="rId72"/>
    <p:sldId id="379" r:id="rId73"/>
    <p:sldId id="380" r:id="rId74"/>
    <p:sldId id="342" r:id="rId75"/>
    <p:sldId id="345" r:id="rId76"/>
    <p:sldId id="346" r:id="rId77"/>
    <p:sldId id="349" r:id="rId78"/>
    <p:sldId id="350" r:id="rId79"/>
    <p:sldId id="351" r:id="rId80"/>
    <p:sldId id="353" r:id="rId81"/>
    <p:sldId id="352" r:id="rId82"/>
    <p:sldId id="276" r:id="rId83"/>
    <p:sldId id="279" r:id="rId84"/>
    <p:sldId id="354" r:id="rId85"/>
    <p:sldId id="357" r:id="rId86"/>
    <p:sldId id="356" r:id="rId87"/>
    <p:sldId id="281" r:id="rId88"/>
    <p:sldId id="381" r:id="rId89"/>
    <p:sldId id="382" r:id="rId90"/>
    <p:sldId id="269" r:id="rId91"/>
    <p:sldId id="360" r:id="rId92"/>
    <p:sldId id="361" r:id="rId93"/>
    <p:sldId id="285" r:id="rId94"/>
    <p:sldId id="362" r:id="rId95"/>
    <p:sldId id="363" r:id="rId96"/>
    <p:sldId id="364" r:id="rId97"/>
    <p:sldId id="365" r:id="rId98"/>
    <p:sldId id="366" r:id="rId99"/>
    <p:sldId id="367" r:id="rId100"/>
    <p:sldId id="368" r:id="rId101"/>
    <p:sldId id="369" r:id="rId102"/>
    <p:sldId id="383" r:id="rId103"/>
    <p:sldId id="384" r:id="rId104"/>
    <p:sldId id="298" r:id="rId105"/>
    <p:sldId id="277" r:id="rId106"/>
    <p:sldId id="278" r:id="rId107"/>
    <p:sldId id="290" r:id="rId108"/>
    <p:sldId id="359" r:id="rId109"/>
    <p:sldId id="370" r:id="rId110"/>
    <p:sldId id="371" r:id="rId11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4"/>
    <p:restoredTop sz="94682"/>
  </p:normalViewPr>
  <p:slideViewPr>
    <p:cSldViewPr snapToGrid="0" snapToObjects="1">
      <p:cViewPr varScale="1">
        <p:scale>
          <a:sx n="111" d="100"/>
          <a:sy n="111" d="100"/>
        </p:scale>
        <p:origin x="67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205D74-D993-4F49-9099-CB643E385F61}" type="datetimeFigureOut">
              <a:rPr lang="fr-FR" smtClean="0"/>
              <a:pPr/>
              <a:t>17/10/2022</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4B390B-BD49-0D4B-897F-519AA40FFFF8}" type="slidenum">
              <a:rPr lang="en-GB" smtClean="0"/>
              <a:pPr/>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5FDB4-48EF-FA4B-A40E-4F32BFF31063}" type="datetimeFigureOut">
              <a:rPr lang="fr-FR" smtClean="0"/>
              <a:pPr/>
              <a:t>17/10/2022</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DF7E3-C6AD-3442-990B-1344F6026AA1}" type="slidenum">
              <a:rPr lang="en-GB" smtClean="0"/>
              <a:pPr/>
              <a:t>‹N°›</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8DF7E3-C6AD-3442-990B-1344F6026AA1}" type="slidenum">
              <a:rPr lang="en-GB" smtClean="0"/>
              <a:pPr/>
              <a:t>1</a:t>
            </a:fld>
            <a:endParaRPr lang="en-GB"/>
          </a:p>
        </p:txBody>
      </p:sp>
    </p:spTree>
    <p:extLst>
      <p:ext uri="{BB962C8B-B14F-4D97-AF65-F5344CB8AC3E}">
        <p14:creationId xmlns:p14="http://schemas.microsoft.com/office/powerpoint/2010/main" val="197451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8DF7E3-C6AD-3442-990B-1344F6026AA1}" type="slidenum">
              <a:rPr lang="en-GB" smtClean="0"/>
              <a:pPr/>
              <a:t>7</a:t>
            </a:fld>
            <a:endParaRPr lang="en-GB"/>
          </a:p>
        </p:txBody>
      </p:sp>
    </p:spTree>
    <p:extLst>
      <p:ext uri="{BB962C8B-B14F-4D97-AF65-F5344CB8AC3E}">
        <p14:creationId xmlns:p14="http://schemas.microsoft.com/office/powerpoint/2010/main" val="54693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1DF7F3C-663F-B14D-A324-A80B3D5E3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A538F3AE-A668-FE45-92E0-9D6F87F5DC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95761480-3E62-F846-AD0D-AEF18D5F9E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703020202090204" pitchFamily="34" charset="0"/>
                <a:ea typeface="ＭＳ Ｐゴシック" panose="020B0600070205080204" pitchFamily="34" charset="-128"/>
              </a:defRPr>
            </a:lvl1pPr>
            <a:lvl2pPr marL="742950" indent="-285750">
              <a:defRPr>
                <a:solidFill>
                  <a:schemeClr val="tx1"/>
                </a:solidFill>
                <a:latin typeface="Trebuchet MS" panose="020B0703020202090204" pitchFamily="34" charset="0"/>
                <a:ea typeface="ＭＳ Ｐゴシック" panose="020B0600070205080204" pitchFamily="34" charset="-128"/>
              </a:defRPr>
            </a:lvl2pPr>
            <a:lvl3pPr marL="1143000" indent="-228600">
              <a:defRPr>
                <a:solidFill>
                  <a:schemeClr val="tx1"/>
                </a:solidFill>
                <a:latin typeface="Trebuchet MS" panose="020B0703020202090204" pitchFamily="34" charset="0"/>
                <a:ea typeface="ＭＳ Ｐゴシック" panose="020B0600070205080204" pitchFamily="34" charset="-128"/>
              </a:defRPr>
            </a:lvl3pPr>
            <a:lvl4pPr marL="1600200" indent="-228600">
              <a:defRPr>
                <a:solidFill>
                  <a:schemeClr val="tx1"/>
                </a:solidFill>
                <a:latin typeface="Trebuchet MS" panose="020B0703020202090204" pitchFamily="34" charset="0"/>
                <a:ea typeface="ＭＳ Ｐゴシック" panose="020B0600070205080204" pitchFamily="34" charset="-128"/>
              </a:defRPr>
            </a:lvl4pPr>
            <a:lvl5pPr marL="2057400" indent="-228600">
              <a:defRPr>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703020202090204" pitchFamily="34" charset="0"/>
                <a:ea typeface="ＭＳ Ｐゴシック" panose="020B0600070205080204" pitchFamily="34" charset="-128"/>
              </a:defRPr>
            </a:lvl9pPr>
          </a:lstStyle>
          <a:p>
            <a:fld id="{F5481F18-230A-C442-97ED-FB03FA80E867}" type="slidenum">
              <a:rPr lang="fr-FR" altLang="en-US">
                <a:latin typeface="Calibri" panose="020F0502020204030204" pitchFamily="34" charset="0"/>
              </a:rPr>
              <a:pPr/>
              <a:t>97</a:t>
            </a:fld>
            <a:endParaRPr lang="fr-FR" altLang="en-US">
              <a:latin typeface="Calibri" panose="020F0502020204030204" pitchFamily="34" charset="0"/>
            </a:endParaRPr>
          </a:p>
        </p:txBody>
      </p:sp>
    </p:spTree>
    <p:extLst>
      <p:ext uri="{BB962C8B-B14F-4D97-AF65-F5344CB8AC3E}">
        <p14:creationId xmlns:p14="http://schemas.microsoft.com/office/powerpoint/2010/main" val="276746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GB"/>
          </a:p>
        </p:txBody>
      </p:sp>
      <p:sp>
        <p:nvSpPr>
          <p:cNvPr id="4" name="Espace réservé de la date 3"/>
          <p:cNvSpPr>
            <a:spLocks noGrp="1"/>
          </p:cNvSpPr>
          <p:nvPr>
            <p:ph type="dt" sz="half" idx="10"/>
          </p:nvPr>
        </p:nvSpPr>
        <p:spPr/>
        <p:txBody>
          <a:bodyPr/>
          <a:lstStyle/>
          <a:p>
            <a:r>
              <a:rPr lang="fr-FR"/>
              <a:t>Nicolas Delerue, IJCLab (CNRS)</a:t>
            </a:r>
            <a:endParaRPr lang="en-GB"/>
          </a:p>
        </p:txBody>
      </p:sp>
      <p:sp>
        <p:nvSpPr>
          <p:cNvPr id="5" name="Espace réservé du pied de page 4"/>
          <p:cNvSpPr>
            <a:spLocks noGrp="1"/>
          </p:cNvSpPr>
          <p:nvPr>
            <p:ph type="ftr" sz="quarter" idx="11"/>
          </p:nvPr>
        </p:nvSpPr>
        <p:spPr/>
        <p:txBody>
          <a:bodyPr/>
          <a:lstStyle/>
          <a:p>
            <a:r>
              <a:rPr lang="fr-FR"/>
              <a:t>DU P2I - Diagnostics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r>
              <a:rPr lang="fr-FR"/>
              <a:t>Nicolas Delerue, IJCLab (CNRS)</a:t>
            </a:r>
            <a:endParaRPr lang="en-GB"/>
          </a:p>
        </p:txBody>
      </p:sp>
      <p:sp>
        <p:nvSpPr>
          <p:cNvPr id="5" name="Espace réservé du pied de page 4"/>
          <p:cNvSpPr>
            <a:spLocks noGrp="1"/>
          </p:cNvSpPr>
          <p:nvPr>
            <p:ph type="ftr" sz="quarter" idx="11"/>
          </p:nvPr>
        </p:nvSpPr>
        <p:spPr/>
        <p:txBody>
          <a:bodyPr/>
          <a:lstStyle/>
          <a:p>
            <a:r>
              <a:rPr lang="fr-FR"/>
              <a:t>DU P2I - Diagnostics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r>
              <a:rPr lang="fr-FR"/>
              <a:t>Nicolas Delerue, IJCLab (CNRS)</a:t>
            </a:r>
            <a:endParaRPr lang="en-GB"/>
          </a:p>
        </p:txBody>
      </p:sp>
      <p:sp>
        <p:nvSpPr>
          <p:cNvPr id="5" name="Espace réservé du pied de page 4"/>
          <p:cNvSpPr>
            <a:spLocks noGrp="1"/>
          </p:cNvSpPr>
          <p:nvPr>
            <p:ph type="ftr" sz="quarter" idx="11"/>
          </p:nvPr>
        </p:nvSpPr>
        <p:spPr/>
        <p:txBody>
          <a:bodyPr/>
          <a:lstStyle/>
          <a:p>
            <a:r>
              <a:rPr lang="fr-FR"/>
              <a:t>DU P2I - Diagnostics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r>
              <a:rPr lang="fr-FR"/>
              <a:t>Nicolas Delerue, IJCLab (CNRS)</a:t>
            </a:r>
            <a:endParaRPr lang="en-GB"/>
          </a:p>
        </p:txBody>
      </p:sp>
      <p:sp>
        <p:nvSpPr>
          <p:cNvPr id="5" name="Espace réservé du pied de page 4"/>
          <p:cNvSpPr>
            <a:spLocks noGrp="1"/>
          </p:cNvSpPr>
          <p:nvPr>
            <p:ph type="ftr" sz="quarter" idx="11"/>
          </p:nvPr>
        </p:nvSpPr>
        <p:spPr/>
        <p:txBody>
          <a:bodyPr/>
          <a:lstStyle/>
          <a:p>
            <a:r>
              <a:rPr lang="fr-FR"/>
              <a:t>DU P2I - Diagnostics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r>
              <a:rPr lang="fr-FR"/>
              <a:t>Nicolas Delerue, IJCLab (CNRS)</a:t>
            </a:r>
            <a:endParaRPr lang="en-GB"/>
          </a:p>
        </p:txBody>
      </p:sp>
      <p:sp>
        <p:nvSpPr>
          <p:cNvPr id="5" name="Espace réservé du pied de page 4"/>
          <p:cNvSpPr>
            <a:spLocks noGrp="1"/>
          </p:cNvSpPr>
          <p:nvPr>
            <p:ph type="ftr" sz="quarter" idx="11"/>
          </p:nvPr>
        </p:nvSpPr>
        <p:spPr/>
        <p:txBody>
          <a:bodyPr/>
          <a:lstStyle/>
          <a:p>
            <a:r>
              <a:rPr lang="fr-FR"/>
              <a:t>DU P2I - Diagnostics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r>
              <a:rPr lang="fr-FR"/>
              <a:t>Nicolas Delerue, IJCLab (CNRS)</a:t>
            </a:r>
            <a:endParaRPr lang="en-GB"/>
          </a:p>
        </p:txBody>
      </p:sp>
      <p:sp>
        <p:nvSpPr>
          <p:cNvPr id="6" name="Espace réservé du pied de page 5"/>
          <p:cNvSpPr>
            <a:spLocks noGrp="1"/>
          </p:cNvSpPr>
          <p:nvPr>
            <p:ph type="ftr" sz="quarter" idx="11"/>
          </p:nvPr>
        </p:nvSpPr>
        <p:spPr/>
        <p:txBody>
          <a:bodyPr/>
          <a:lstStyle/>
          <a:p>
            <a:r>
              <a:rPr lang="fr-FR"/>
              <a:t>DU P2I - Diagnostics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r>
              <a:rPr lang="fr-FR"/>
              <a:t>Nicolas Delerue, IJCLab (CNRS)</a:t>
            </a:r>
            <a:endParaRPr lang="en-GB"/>
          </a:p>
        </p:txBody>
      </p:sp>
      <p:sp>
        <p:nvSpPr>
          <p:cNvPr id="8" name="Espace réservé du pied de page 7"/>
          <p:cNvSpPr>
            <a:spLocks noGrp="1"/>
          </p:cNvSpPr>
          <p:nvPr>
            <p:ph type="ftr" sz="quarter" idx="11"/>
          </p:nvPr>
        </p:nvSpPr>
        <p:spPr/>
        <p:txBody>
          <a:bodyPr/>
          <a:lstStyle/>
          <a:p>
            <a:r>
              <a:rPr lang="fr-FR"/>
              <a:t>DU P2I - Diagnostics</a:t>
            </a:r>
            <a:endParaRPr lang="en-GB"/>
          </a:p>
        </p:txBody>
      </p:sp>
      <p:sp>
        <p:nvSpPr>
          <p:cNvPr id="9" name="Espace réservé du numéro de diapositive 8"/>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GB"/>
          </a:p>
        </p:txBody>
      </p:sp>
      <p:sp>
        <p:nvSpPr>
          <p:cNvPr id="3" name="Espace réservé de la date 2"/>
          <p:cNvSpPr>
            <a:spLocks noGrp="1"/>
          </p:cNvSpPr>
          <p:nvPr>
            <p:ph type="dt" sz="half" idx="10"/>
          </p:nvPr>
        </p:nvSpPr>
        <p:spPr/>
        <p:txBody>
          <a:bodyPr/>
          <a:lstStyle/>
          <a:p>
            <a:r>
              <a:rPr lang="fr-FR"/>
              <a:t>Nicolas Delerue, IJCLab (CNRS)</a:t>
            </a:r>
            <a:endParaRPr lang="en-GB"/>
          </a:p>
        </p:txBody>
      </p:sp>
      <p:sp>
        <p:nvSpPr>
          <p:cNvPr id="4" name="Espace réservé du pied de page 3"/>
          <p:cNvSpPr>
            <a:spLocks noGrp="1"/>
          </p:cNvSpPr>
          <p:nvPr>
            <p:ph type="ftr" sz="quarter" idx="11"/>
          </p:nvPr>
        </p:nvSpPr>
        <p:spPr/>
        <p:txBody>
          <a:bodyPr/>
          <a:lstStyle/>
          <a:p>
            <a:r>
              <a:rPr lang="fr-FR"/>
              <a:t>DU P2I - Diagnostics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Nicolas Delerue, IJCLab (CNRS)</a:t>
            </a:r>
            <a:endParaRPr lang="en-GB"/>
          </a:p>
        </p:txBody>
      </p:sp>
      <p:sp>
        <p:nvSpPr>
          <p:cNvPr id="3" name="Espace réservé du pied de page 2"/>
          <p:cNvSpPr>
            <a:spLocks noGrp="1"/>
          </p:cNvSpPr>
          <p:nvPr>
            <p:ph type="ftr" sz="quarter" idx="11"/>
          </p:nvPr>
        </p:nvSpPr>
        <p:spPr/>
        <p:txBody>
          <a:bodyPr/>
          <a:lstStyle/>
          <a:p>
            <a:r>
              <a:rPr lang="fr-FR"/>
              <a:t>DU P2I - Diagnostics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Nicolas Delerue, IJCLab (CNRS)</a:t>
            </a:r>
            <a:endParaRPr lang="en-GB"/>
          </a:p>
        </p:txBody>
      </p:sp>
      <p:sp>
        <p:nvSpPr>
          <p:cNvPr id="6" name="Espace réservé du pied de page 5"/>
          <p:cNvSpPr>
            <a:spLocks noGrp="1"/>
          </p:cNvSpPr>
          <p:nvPr>
            <p:ph type="ftr" sz="quarter" idx="11"/>
          </p:nvPr>
        </p:nvSpPr>
        <p:spPr/>
        <p:txBody>
          <a:bodyPr/>
          <a:lstStyle/>
          <a:p>
            <a:r>
              <a:rPr lang="fr-FR"/>
              <a:t>DU P2I - Diagnostics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Nicolas Delerue, IJCLab (CNRS)</a:t>
            </a:r>
            <a:endParaRPr lang="en-GB"/>
          </a:p>
        </p:txBody>
      </p:sp>
      <p:sp>
        <p:nvSpPr>
          <p:cNvPr id="6" name="Espace réservé du pied de page 5"/>
          <p:cNvSpPr>
            <a:spLocks noGrp="1"/>
          </p:cNvSpPr>
          <p:nvPr>
            <p:ph type="ftr" sz="quarter" idx="11"/>
          </p:nvPr>
        </p:nvSpPr>
        <p:spPr/>
        <p:txBody>
          <a:bodyPr/>
          <a:lstStyle/>
          <a:p>
            <a:r>
              <a:rPr lang="fr-FR"/>
              <a:t>DU P2I - Diagnostics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Nicolas Delerue, IJCLab (CNRS)</a:t>
            </a:r>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DU P2I - Diagnostics</a:t>
            </a:r>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433CB-3D87-1948-A5B6-54D4680A5C16}"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mailto:RIF-COPIL-L@IN2P3.FR" TargetMode="External"/><Relationship Id="rId2" Type="http://schemas.openxmlformats.org/officeDocument/2006/relationships/hyperlink" Target="http://cnrs-in2p3-tech-news.in2p3.fr/expertisesreseaux/reseaux-experts-in2p3/reseau-instrumentation-faisceau/"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doi.org/10.3390/info12020061"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s://doi.org/10.1088/1748-0221/6/07/P07004" TargetMode="Externa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777546"/>
            <a:ext cx="7772400" cy="1470025"/>
          </a:xfrm>
        </p:spPr>
        <p:txBody>
          <a:bodyPr/>
          <a:lstStyle/>
          <a:p>
            <a:r>
              <a:rPr lang="fr-FR" dirty="0"/>
              <a:t>Introduction aux diagnostics pour accélérateurs de particules</a:t>
            </a:r>
          </a:p>
        </p:txBody>
      </p:sp>
      <p:sp>
        <p:nvSpPr>
          <p:cNvPr id="3" name="Sous-titre 2"/>
          <p:cNvSpPr>
            <a:spLocks noGrp="1"/>
          </p:cNvSpPr>
          <p:nvPr>
            <p:ph type="subTitle" idx="1"/>
          </p:nvPr>
        </p:nvSpPr>
        <p:spPr>
          <a:xfrm>
            <a:off x="1140247" y="3537857"/>
            <a:ext cx="7091785" cy="1335314"/>
          </a:xfrm>
        </p:spPr>
        <p:txBody>
          <a:bodyPr/>
          <a:lstStyle/>
          <a:p>
            <a:r>
              <a:rPr lang="en-GB" dirty="0"/>
              <a:t>Nicolas </a:t>
            </a:r>
            <a:r>
              <a:rPr lang="en-GB" dirty="0" err="1"/>
              <a:t>Delerue</a:t>
            </a:r>
            <a:endParaRPr lang="en-GB" dirty="0"/>
          </a:p>
          <a:p>
            <a:r>
              <a:rPr lang="en-GB" dirty="0" err="1"/>
              <a:t>IJCLab</a:t>
            </a:r>
            <a:r>
              <a:rPr lang="en-GB" dirty="0"/>
              <a:t> (CNRS and </a:t>
            </a:r>
            <a:r>
              <a:rPr lang="en-GB" dirty="0" err="1"/>
              <a:t>Université</a:t>
            </a:r>
            <a:r>
              <a:rPr lang="en-GB" dirty="0"/>
              <a:t> Paris-</a:t>
            </a:r>
            <a:r>
              <a:rPr lang="en-GB" dirty="0" err="1"/>
              <a:t>Saclay</a:t>
            </a:r>
            <a:r>
              <a:rPr lang="en-GB" dirty="0"/>
              <a:t>)</a:t>
            </a:r>
          </a:p>
        </p:txBody>
      </p:sp>
      <p:pic>
        <p:nvPicPr>
          <p:cNvPr id="7" name="Image 6">
            <a:extLst>
              <a:ext uri="{FF2B5EF4-FFF2-40B4-BE49-F238E27FC236}">
                <a16:creationId xmlns:a16="http://schemas.microsoft.com/office/drawing/2014/main" id="{105B95F0-EE4E-184E-9FEB-A33D9C178AFE}"/>
              </a:ext>
            </a:extLst>
          </p:cNvPr>
          <p:cNvPicPr>
            <a:picLocks noChangeAspect="1"/>
          </p:cNvPicPr>
          <p:nvPr/>
        </p:nvPicPr>
        <p:blipFill>
          <a:blip r:embed="rId3"/>
          <a:stretch>
            <a:fillRect/>
          </a:stretch>
        </p:blipFill>
        <p:spPr>
          <a:xfrm>
            <a:off x="1378196" y="4873171"/>
            <a:ext cx="1694543" cy="1694543"/>
          </a:xfrm>
          <a:prstGeom prst="rect">
            <a:avLst/>
          </a:prstGeom>
        </p:spPr>
      </p:pic>
      <p:pic>
        <p:nvPicPr>
          <p:cNvPr id="9" name="Image 8">
            <a:extLst>
              <a:ext uri="{FF2B5EF4-FFF2-40B4-BE49-F238E27FC236}">
                <a16:creationId xmlns:a16="http://schemas.microsoft.com/office/drawing/2014/main" id="{34E52110-EE4C-EF44-B9B2-141CB130CD04}"/>
              </a:ext>
            </a:extLst>
          </p:cNvPr>
          <p:cNvPicPr>
            <a:picLocks noChangeAspect="1"/>
          </p:cNvPicPr>
          <p:nvPr/>
        </p:nvPicPr>
        <p:blipFill>
          <a:blip r:embed="rId4"/>
          <a:stretch>
            <a:fillRect/>
          </a:stretch>
        </p:blipFill>
        <p:spPr>
          <a:xfrm>
            <a:off x="5829053" y="5118386"/>
            <a:ext cx="2745016" cy="1233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F6B-2DD0-C74C-807D-EDE6DC59AB31}"/>
              </a:ext>
            </a:extLst>
          </p:cNvPr>
          <p:cNvSpPr>
            <a:spLocks noGrp="1"/>
          </p:cNvSpPr>
          <p:nvPr>
            <p:ph type="title"/>
          </p:nvPr>
        </p:nvSpPr>
        <p:spPr/>
        <p:txBody>
          <a:bodyPr/>
          <a:lstStyle/>
          <a:p>
            <a:r>
              <a:rPr lang="fr-FR" dirty="0"/>
              <a:t>Comment fonctionnent les diagnostics sur accélérateur?</a:t>
            </a:r>
          </a:p>
        </p:txBody>
      </p:sp>
      <p:sp>
        <p:nvSpPr>
          <p:cNvPr id="3" name="Text Placeholder 2">
            <a:extLst>
              <a:ext uri="{FF2B5EF4-FFF2-40B4-BE49-F238E27FC236}">
                <a16:creationId xmlns:a16="http://schemas.microsoft.com/office/drawing/2014/main" id="{18A6CC9C-E251-1243-B517-C32F3ADFBEC7}"/>
              </a:ext>
            </a:extLst>
          </p:cNvPr>
          <p:cNvSpPr>
            <a:spLocks noGrp="1"/>
          </p:cNvSpPr>
          <p:nvPr>
            <p:ph type="body" idx="1"/>
          </p:nvPr>
        </p:nvSpPr>
        <p:spPr/>
        <p:txBody>
          <a:bodyPr/>
          <a:lstStyle/>
          <a:p>
            <a:endParaRPr lang="fr-FR"/>
          </a:p>
        </p:txBody>
      </p:sp>
      <p:sp>
        <p:nvSpPr>
          <p:cNvPr id="4" name="Date Placeholder 3">
            <a:extLst>
              <a:ext uri="{FF2B5EF4-FFF2-40B4-BE49-F238E27FC236}">
                <a16:creationId xmlns:a16="http://schemas.microsoft.com/office/drawing/2014/main" id="{C00372A7-451F-D14B-B67C-1E5221CBCC77}"/>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BC152B4-B175-AC49-BB5F-5C9027477A0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1E0B491-4617-3243-8DE4-5C1BFC657540}"/>
              </a:ext>
            </a:extLst>
          </p:cNvPr>
          <p:cNvSpPr>
            <a:spLocks noGrp="1"/>
          </p:cNvSpPr>
          <p:nvPr>
            <p:ph type="sldNum" sz="quarter" idx="12"/>
          </p:nvPr>
        </p:nvSpPr>
        <p:spPr/>
        <p:txBody>
          <a:bodyPr/>
          <a:lstStyle/>
          <a:p>
            <a:fld id="{480433CB-3D87-1948-A5B6-54D4680A5C16}" type="slidenum">
              <a:rPr lang="en-GB" smtClean="0"/>
              <a:pPr/>
              <a:t>10</a:t>
            </a:fld>
            <a:endParaRPr lang="en-GB"/>
          </a:p>
        </p:txBody>
      </p:sp>
    </p:spTree>
    <p:extLst>
      <p:ext uri="{BB962C8B-B14F-4D97-AF65-F5344CB8AC3E}">
        <p14:creationId xmlns:p14="http://schemas.microsoft.com/office/powerpoint/2010/main" val="904728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a:extLst>
              <a:ext uri="{FF2B5EF4-FFF2-40B4-BE49-F238E27FC236}">
                <a16:creationId xmlns:a16="http://schemas.microsoft.com/office/drawing/2014/main" id="{FAEC0892-B588-7240-AEC8-A1851E47510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10786BD3-A376-F342-BD1B-846BD3D03AA6}" type="slidenum">
              <a:rPr lang="en-US" altLang="en-US">
                <a:solidFill>
                  <a:srgbClr val="FF6F00"/>
                </a:solidFill>
              </a:rPr>
              <a:pPr>
                <a:spcBef>
                  <a:spcPct val="0"/>
                </a:spcBef>
                <a:buClrTx/>
                <a:buSzTx/>
                <a:buFontTx/>
                <a:buNone/>
              </a:pPr>
              <a:t>100</a:t>
            </a:fld>
            <a:endParaRPr lang="en-US" altLang="en-US">
              <a:solidFill>
                <a:srgbClr val="FF6F00"/>
              </a:solidFill>
            </a:endParaRPr>
          </a:p>
        </p:txBody>
      </p:sp>
      <p:pic>
        <p:nvPicPr>
          <p:cNvPr id="33794" name="Picture 2" descr="M:\ThomX\Equipements\Diagnostics\OpticalBeamLine\OpticalBeamLine\Plans\Plans_141121\2014-11-21-CheminsLumieres-02.jpg">
            <a:extLst>
              <a:ext uri="{FF2B5EF4-FFF2-40B4-BE49-F238E27FC236}">
                <a16:creationId xmlns:a16="http://schemas.microsoft.com/office/drawing/2014/main" id="{057A708D-BAF7-064B-862B-222C4AD41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4464" b="10355"/>
          <a:stretch>
            <a:fillRect/>
          </a:stretch>
        </p:blipFill>
        <p:spPr bwMode="auto">
          <a:xfrm>
            <a:off x="273844" y="1562100"/>
            <a:ext cx="399931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Espace réservé du contenu 2">
            <a:extLst>
              <a:ext uri="{FF2B5EF4-FFF2-40B4-BE49-F238E27FC236}">
                <a16:creationId xmlns:a16="http://schemas.microsoft.com/office/drawing/2014/main" id="{0D991272-3C67-0549-91E7-AFD8BD822EE6}"/>
              </a:ext>
            </a:extLst>
          </p:cNvPr>
          <p:cNvSpPr>
            <a:spLocks noGrp="1"/>
          </p:cNvSpPr>
          <p:nvPr>
            <p:ph idx="1"/>
          </p:nvPr>
        </p:nvSpPr>
        <p:spPr>
          <a:xfrm>
            <a:off x="407194" y="4925616"/>
            <a:ext cx="3732610" cy="914400"/>
          </a:xfrm>
        </p:spPr>
        <p:txBody>
          <a:bodyPr/>
          <a:lstStyle/>
          <a:p>
            <a:r>
              <a:rPr lang="en-US" altLang="en-US" sz="1200">
                <a:ea typeface="ＭＳ Ｐゴシック" panose="020B0600070205080204" pitchFamily="34" charset="-128"/>
              </a:rPr>
              <a:t>Complex transport path</a:t>
            </a:r>
          </a:p>
          <a:p>
            <a:r>
              <a:rPr lang="en-US" altLang="en-US" sz="1200">
                <a:ea typeface="ＭＳ Ｐゴシック" panose="020B0600070205080204" pitchFamily="34" charset="-128"/>
              </a:rPr>
              <a:t>Precise alignment and high stability required</a:t>
            </a:r>
            <a:endParaRPr lang="en-GB" altLang="en-US" sz="1200">
              <a:ea typeface="ＭＳ Ｐゴシック" panose="020B0600070205080204" pitchFamily="34" charset="-128"/>
            </a:endParaRPr>
          </a:p>
          <a:p>
            <a:r>
              <a:rPr lang="en-GB" altLang="en-US" sz="1200">
                <a:ea typeface="ＭＳ Ｐゴシック" panose="020B0600070205080204" pitchFamily="34" charset="-128"/>
              </a:rPr>
              <a:t>Mirror support at 2.3 meter high </a:t>
            </a:r>
          </a:p>
          <a:p>
            <a:endParaRPr lang="en-US" altLang="en-US" sz="1200">
              <a:ea typeface="ＭＳ Ｐゴシック" panose="020B0600070205080204" pitchFamily="34" charset="-128"/>
            </a:endParaRPr>
          </a:p>
        </p:txBody>
      </p:sp>
      <p:pic>
        <p:nvPicPr>
          <p:cNvPr id="33796" name="Picture 1">
            <a:extLst>
              <a:ext uri="{FF2B5EF4-FFF2-40B4-BE49-F238E27FC236}">
                <a16:creationId xmlns:a16="http://schemas.microsoft.com/office/drawing/2014/main" id="{A6FB1C5B-3D88-A543-B5B2-8E519D9010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037035"/>
            <a:ext cx="1719263" cy="9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a:extLst>
              <a:ext uri="{FF2B5EF4-FFF2-40B4-BE49-F238E27FC236}">
                <a16:creationId xmlns:a16="http://schemas.microsoft.com/office/drawing/2014/main" id="{DD7DE19D-9684-5B43-937A-77C4217FD0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6516" y="1003697"/>
            <a:ext cx="2622947" cy="303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5">
            <a:extLst>
              <a:ext uri="{FF2B5EF4-FFF2-40B4-BE49-F238E27FC236}">
                <a16:creationId xmlns:a16="http://schemas.microsoft.com/office/drawing/2014/main" id="{F2DDA590-E88F-B643-92E4-CB68FC3FC06E}"/>
              </a:ext>
            </a:extLst>
          </p:cNvPr>
          <p:cNvSpPr>
            <a:spLocks noChangeArrowheads="1"/>
          </p:cNvSpPr>
          <p:nvPr/>
        </p:nvSpPr>
        <p:spPr bwMode="auto">
          <a:xfrm>
            <a:off x="4950619" y="1357313"/>
            <a:ext cx="22336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GB" altLang="en-US" sz="1050" b="1" i="1">
                <a:solidFill>
                  <a:schemeClr val="bg1"/>
                </a:solidFill>
              </a:rPr>
              <a:t>Cerenkov radiation longitudinal measurement on PHIL with ThomX streak camera (photon counting mode) </a:t>
            </a:r>
            <a:endParaRPr lang="en-GB" altLang="en-US" sz="1050">
              <a:solidFill>
                <a:schemeClr val="bg1"/>
              </a:solidFill>
            </a:endParaRPr>
          </a:p>
        </p:txBody>
      </p:sp>
      <p:sp>
        <p:nvSpPr>
          <p:cNvPr id="33799" name="Rectangle 6">
            <a:extLst>
              <a:ext uri="{FF2B5EF4-FFF2-40B4-BE49-F238E27FC236}">
                <a16:creationId xmlns:a16="http://schemas.microsoft.com/office/drawing/2014/main" id="{18336B4D-D239-2B42-894E-47EB17B08826}"/>
              </a:ext>
            </a:extLst>
          </p:cNvPr>
          <p:cNvSpPr>
            <a:spLocks noChangeArrowheads="1"/>
          </p:cNvSpPr>
          <p:nvPr/>
        </p:nvSpPr>
        <p:spPr bwMode="auto">
          <a:xfrm>
            <a:off x="7427119" y="1944291"/>
            <a:ext cx="181689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GB" altLang="en-US" sz="1050"/>
              <a:t>Hammamatsu streak camera </a:t>
            </a:r>
          </a:p>
        </p:txBody>
      </p:sp>
      <p:sp>
        <p:nvSpPr>
          <p:cNvPr id="33800" name="Titre 1">
            <a:extLst>
              <a:ext uri="{FF2B5EF4-FFF2-40B4-BE49-F238E27FC236}">
                <a16:creationId xmlns:a16="http://schemas.microsoft.com/office/drawing/2014/main" id="{299AA9DB-5DF5-CB46-9E1A-D439823B784D}"/>
              </a:ext>
            </a:extLst>
          </p:cNvPr>
          <p:cNvSpPr txBox="1">
            <a:spLocks/>
          </p:cNvSpPr>
          <p:nvPr/>
        </p:nvSpPr>
        <p:spPr bwMode="auto">
          <a:xfrm>
            <a:off x="141685" y="945356"/>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Bunch length measurement</a:t>
            </a:r>
            <a:endParaRPr lang="en-US" altLang="en-US" sz="2025">
              <a:solidFill>
                <a:srgbClr val="FF6F00"/>
              </a:solidFill>
            </a:endParaRPr>
          </a:p>
        </p:txBody>
      </p:sp>
      <p:pic>
        <p:nvPicPr>
          <p:cNvPr id="33801" name="Picture 8">
            <a:extLst>
              <a:ext uri="{FF2B5EF4-FFF2-40B4-BE49-F238E27FC236}">
                <a16:creationId xmlns:a16="http://schemas.microsoft.com/office/drawing/2014/main" id="{2AE0C6D8-5C7E-9847-A23D-B31D7B1681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3735" y="3438525"/>
            <a:ext cx="3833813" cy="252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F0D5D10B-BA07-BA48-836C-DF93B4F8974F}"/>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83D7A5DC-B200-A044-BFF3-10592F9175B7}"/>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10094391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541FA583-B68A-444B-B029-AE6CE80A7D7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2F49DCF7-677B-0F4A-8E67-A7D9E16E87E1}" type="slidenum">
              <a:rPr lang="en-US" altLang="en-US">
                <a:solidFill>
                  <a:srgbClr val="FF6F00"/>
                </a:solidFill>
              </a:rPr>
              <a:pPr>
                <a:spcBef>
                  <a:spcPct val="0"/>
                </a:spcBef>
                <a:buClrTx/>
                <a:buSzTx/>
                <a:buFontTx/>
                <a:buNone/>
              </a:pPr>
              <a:t>101</a:t>
            </a:fld>
            <a:endParaRPr lang="en-US" altLang="en-US">
              <a:solidFill>
                <a:srgbClr val="FF6F00"/>
              </a:solidFill>
            </a:endParaRPr>
          </a:p>
        </p:txBody>
      </p:sp>
      <p:sp>
        <p:nvSpPr>
          <p:cNvPr id="34818" name="Titre 1">
            <a:extLst>
              <a:ext uri="{FF2B5EF4-FFF2-40B4-BE49-F238E27FC236}">
                <a16:creationId xmlns:a16="http://schemas.microsoft.com/office/drawing/2014/main" id="{819C83C0-2C81-5440-9CAA-B4C819CFE700}"/>
              </a:ext>
            </a:extLst>
          </p:cNvPr>
          <p:cNvSpPr txBox="1">
            <a:spLocks/>
          </p:cNvSpPr>
          <p:nvPr/>
        </p:nvSpPr>
        <p:spPr bwMode="auto">
          <a:xfrm>
            <a:off x="557213" y="964406"/>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Beam Loss Monitors</a:t>
            </a:r>
          </a:p>
        </p:txBody>
      </p:sp>
      <p:sp>
        <p:nvSpPr>
          <p:cNvPr id="34819" name="Espace réservé du contenu 2">
            <a:extLst>
              <a:ext uri="{FF2B5EF4-FFF2-40B4-BE49-F238E27FC236}">
                <a16:creationId xmlns:a16="http://schemas.microsoft.com/office/drawing/2014/main" id="{D68FC12B-769D-7141-916C-0C9E5A3B619E}"/>
              </a:ext>
            </a:extLst>
          </p:cNvPr>
          <p:cNvSpPr>
            <a:spLocks noGrp="1"/>
          </p:cNvSpPr>
          <p:nvPr>
            <p:ph idx="1"/>
          </p:nvPr>
        </p:nvSpPr>
        <p:spPr>
          <a:xfrm>
            <a:off x="217885" y="1887141"/>
            <a:ext cx="6293644" cy="3442097"/>
          </a:xfrm>
        </p:spPr>
        <p:txBody>
          <a:bodyPr>
            <a:noAutofit/>
          </a:bodyPr>
          <a:lstStyle/>
          <a:p>
            <a:pPr eaLnBrk="1" hangingPunct="1"/>
            <a:r>
              <a:rPr lang="en-US" altLang="en-US" sz="1600" dirty="0">
                <a:ea typeface="ＭＳ Ｐゴシック" panose="020B0600070205080204" pitchFamily="34" charset="-128"/>
              </a:rPr>
              <a:t>Fiber Beam Loss Monitor (FBLM)</a:t>
            </a:r>
          </a:p>
          <a:p>
            <a:pPr lvl="1" eaLnBrk="1" hangingPunct="1"/>
            <a:r>
              <a:rPr lang="en-GB" altLang="en-US" sz="1600" dirty="0"/>
              <a:t>Particle loss  =&gt; electromagnetic shower passes through the </a:t>
            </a:r>
            <a:r>
              <a:rPr lang="en-GB" altLang="en-US" sz="1600" dirty="0" err="1"/>
              <a:t>fiber</a:t>
            </a:r>
            <a:r>
              <a:rPr lang="en-GB" altLang="en-US" sz="1600" dirty="0"/>
              <a:t> =&gt; generates Cherenkov light pulse in the </a:t>
            </a:r>
            <a:r>
              <a:rPr lang="en-GB" altLang="en-US" sz="1600" dirty="0" err="1"/>
              <a:t>fiber</a:t>
            </a:r>
            <a:r>
              <a:rPr lang="en-GB" altLang="en-US" sz="1600" dirty="0"/>
              <a:t> =&gt; PMT =&gt; Beam Loss location</a:t>
            </a:r>
            <a:endParaRPr lang="en-US" altLang="en-US" sz="1600" dirty="0"/>
          </a:p>
          <a:p>
            <a:pPr lvl="1" eaLnBrk="1" hangingPunct="1"/>
            <a:r>
              <a:rPr lang="en-US" altLang="en-US" sz="1600" dirty="0"/>
              <a:t>1 fiber for the </a:t>
            </a:r>
            <a:r>
              <a:rPr lang="en-US" altLang="en-US" sz="1600" dirty="0" err="1"/>
              <a:t>Linac</a:t>
            </a:r>
            <a:r>
              <a:rPr lang="en-US" altLang="en-US" sz="1600" dirty="0"/>
              <a:t>, 1 for the TL, 4 for the SR and 1 for the EL.</a:t>
            </a:r>
          </a:p>
          <a:p>
            <a:pPr lvl="1" eaLnBrk="1" hangingPunct="1"/>
            <a:endParaRPr lang="en-US" altLang="en-US" sz="1600" dirty="0"/>
          </a:p>
          <a:p>
            <a:pPr lvl="1" eaLnBrk="1" hangingPunct="1"/>
            <a:endParaRPr lang="en-US" altLang="en-US" sz="1600" dirty="0"/>
          </a:p>
          <a:p>
            <a:pPr eaLnBrk="1" hangingPunct="1"/>
            <a:r>
              <a:rPr lang="en-US" altLang="en-US" sz="1600" dirty="0">
                <a:ea typeface="ＭＳ Ｐゴシック" panose="020B0600070205080204" pitchFamily="34" charset="-128"/>
              </a:rPr>
              <a:t>Scintillators coupled to the PMT to monitor the local losses (e.g. @injection)</a:t>
            </a:r>
          </a:p>
          <a:p>
            <a:pPr lvl="1" eaLnBrk="1" hangingPunct="1"/>
            <a:r>
              <a:rPr lang="en-US" altLang="en-US" sz="1600" dirty="0"/>
              <a:t>A few assemblies </a:t>
            </a:r>
            <a:r>
              <a:rPr lang="en-US" altLang="en-US" sz="1600" dirty="0" err="1"/>
              <a:t>CsI</a:t>
            </a:r>
            <a:r>
              <a:rPr lang="en-US" altLang="en-US" sz="1600" dirty="0"/>
              <a:t>(Tl) + PMT will be prepared to be used during the commissioning and operation. </a:t>
            </a:r>
          </a:p>
          <a:p>
            <a:pPr lvl="1" eaLnBrk="1" hangingPunct="1"/>
            <a:r>
              <a:rPr lang="en-US" altLang="en-US" sz="1600" dirty="0"/>
              <a:t>Positioned at the specific locations (injection/extraction, LI/TL on request).</a:t>
            </a:r>
          </a:p>
          <a:p>
            <a:pPr lvl="1"/>
            <a:r>
              <a:rPr lang="en-GB" altLang="en-US" sz="1600" dirty="0">
                <a:solidFill>
                  <a:srgbClr val="000000"/>
                </a:solidFill>
                <a:latin typeface="Helvetica" pitchFamily="2" charset="0"/>
              </a:rPr>
              <a:t>Auxiliary/complementary to FBLM</a:t>
            </a:r>
          </a:p>
          <a:p>
            <a:pPr lvl="1" eaLnBrk="1" hangingPunct="1"/>
            <a:endParaRPr lang="en-US" altLang="en-US" sz="1600" dirty="0"/>
          </a:p>
          <a:p>
            <a:pPr lvl="1" eaLnBrk="1" hangingPunct="1"/>
            <a:endParaRPr lang="en-US" altLang="en-US" sz="1600" dirty="0"/>
          </a:p>
        </p:txBody>
      </p:sp>
      <p:pic>
        <p:nvPicPr>
          <p:cNvPr id="34820" name="Picture 4">
            <a:extLst>
              <a:ext uri="{FF2B5EF4-FFF2-40B4-BE49-F238E27FC236}">
                <a16:creationId xmlns:a16="http://schemas.microsoft.com/office/drawing/2014/main" id="{524CCD01-B834-FD41-B2AC-E5E86ABA9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15263" y="3962401"/>
            <a:ext cx="727472" cy="146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Рисунок 12">
            <a:extLst>
              <a:ext uri="{FF2B5EF4-FFF2-40B4-BE49-F238E27FC236}">
                <a16:creationId xmlns:a16="http://schemas.microsoft.com/office/drawing/2014/main" id="{630569D8-D01C-C74E-BAEF-35593DDFED0B}"/>
              </a:ext>
            </a:extLst>
          </p:cNvPr>
          <p:cNvPicPr>
            <a:picLocks noChangeAspect="1"/>
          </p:cNvPicPr>
          <p:nvPr/>
        </p:nvPicPr>
        <p:blipFill>
          <a:blip r:embed="rId3">
            <a:extLst>
              <a:ext uri="{28A0092B-C50C-407E-A947-70E740481C1C}">
                <a14:useLocalDpi xmlns:a14="http://schemas.microsoft.com/office/drawing/2010/main" val="0"/>
              </a:ext>
            </a:extLst>
          </a:blip>
          <a:srcRect l="18805" t="39400" r="52084"/>
          <a:stretch>
            <a:fillRect/>
          </a:stretch>
        </p:blipFill>
        <p:spPr bwMode="auto">
          <a:xfrm>
            <a:off x="6606778" y="4329112"/>
            <a:ext cx="794147" cy="8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Content Placeholder 4">
            <a:extLst>
              <a:ext uri="{FF2B5EF4-FFF2-40B4-BE49-F238E27FC236}">
                <a16:creationId xmlns:a16="http://schemas.microsoft.com/office/drawing/2014/main" id="{48317831-3F40-8345-BEB3-D6490CFBEA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762155" y="1810346"/>
            <a:ext cx="2578894" cy="193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23">
            <a:extLst>
              <a:ext uri="{FF2B5EF4-FFF2-40B4-BE49-F238E27FC236}">
                <a16:creationId xmlns:a16="http://schemas.microsoft.com/office/drawing/2014/main" id="{39F4F953-50B1-884C-B6C7-CF404B5113BB}"/>
              </a:ext>
            </a:extLst>
          </p:cNvPr>
          <p:cNvSpPr txBox="1">
            <a:spLocks noChangeArrowheads="1"/>
          </p:cNvSpPr>
          <p:nvPr/>
        </p:nvSpPr>
        <p:spPr bwMode="auto">
          <a:xfrm>
            <a:off x="8353425" y="2477691"/>
            <a:ext cx="7344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1500" b="1">
                <a:solidFill>
                  <a:schemeClr val="bg1"/>
                </a:solidFill>
              </a:rPr>
              <a:t>@PHIL</a:t>
            </a:r>
          </a:p>
        </p:txBody>
      </p:sp>
      <p:sp>
        <p:nvSpPr>
          <p:cNvPr id="34824" name="TextBox 23">
            <a:extLst>
              <a:ext uri="{FF2B5EF4-FFF2-40B4-BE49-F238E27FC236}">
                <a16:creationId xmlns:a16="http://schemas.microsoft.com/office/drawing/2014/main" id="{5D637266-869C-084C-8DDE-7B5874138E9B}"/>
              </a:ext>
            </a:extLst>
          </p:cNvPr>
          <p:cNvSpPr txBox="1">
            <a:spLocks noChangeArrowheads="1"/>
          </p:cNvSpPr>
          <p:nvPr/>
        </p:nvSpPr>
        <p:spPr bwMode="auto">
          <a:xfrm>
            <a:off x="7319963" y="4098131"/>
            <a:ext cx="100219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1050" b="1"/>
              <a:t>CsI(Tl) + PMT</a:t>
            </a:r>
          </a:p>
        </p:txBody>
      </p:sp>
      <p:sp>
        <p:nvSpPr>
          <p:cNvPr id="2" name="Espace réservé de la date 1">
            <a:extLst>
              <a:ext uri="{FF2B5EF4-FFF2-40B4-BE49-F238E27FC236}">
                <a16:creationId xmlns:a16="http://schemas.microsoft.com/office/drawing/2014/main" id="{F44F8D5C-AE89-D443-98A5-6F4DE7232D1F}"/>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E91DE568-4653-5646-AE3D-442B59B53E53}"/>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25133167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96F45-A846-C24C-8758-3C135886CAD0}"/>
              </a:ext>
            </a:extLst>
          </p:cNvPr>
          <p:cNvSpPr>
            <a:spLocks noGrp="1"/>
          </p:cNvSpPr>
          <p:nvPr>
            <p:ph type="title"/>
          </p:nvPr>
        </p:nvSpPr>
        <p:spPr/>
        <p:txBody>
          <a:bodyPr>
            <a:normAutofit fontScale="90000"/>
          </a:bodyPr>
          <a:lstStyle/>
          <a:p>
            <a:r>
              <a:rPr lang="fr-FR" dirty="0"/>
              <a:t>Quizz:</a:t>
            </a:r>
            <a:br>
              <a:rPr lang="fr-FR" dirty="0"/>
            </a:br>
            <a:r>
              <a:rPr lang="fr-FR" dirty="0"/>
              <a:t>Mesure de charge</a:t>
            </a:r>
          </a:p>
        </p:txBody>
      </p:sp>
      <p:sp>
        <p:nvSpPr>
          <p:cNvPr id="3" name="Espace réservé du contenu 2">
            <a:extLst>
              <a:ext uri="{FF2B5EF4-FFF2-40B4-BE49-F238E27FC236}">
                <a16:creationId xmlns:a16="http://schemas.microsoft.com/office/drawing/2014/main" id="{41F4339A-774A-A74C-9024-F057E0B5ACA3}"/>
              </a:ext>
            </a:extLst>
          </p:cNvPr>
          <p:cNvSpPr>
            <a:spLocks noGrp="1"/>
          </p:cNvSpPr>
          <p:nvPr>
            <p:ph idx="1"/>
          </p:nvPr>
        </p:nvSpPr>
        <p:spPr/>
        <p:txBody>
          <a:bodyPr/>
          <a:lstStyle/>
          <a:p>
            <a:r>
              <a:rPr lang="fr-FR" dirty="0"/>
              <a:t>Quel diagnostic est utilisé pour mesurer le profile du faisceau sur </a:t>
            </a:r>
            <a:r>
              <a:rPr lang="fr-FR" dirty="0" err="1"/>
              <a:t>ThomX</a:t>
            </a:r>
            <a:r>
              <a:rPr lang="fr-FR" dirty="0"/>
              <a:t>?</a:t>
            </a:r>
          </a:p>
          <a:p>
            <a:pPr marL="514350" indent="-514350">
              <a:buFont typeface="+mj-lt"/>
              <a:buAutoNum type="alphaLcParenR"/>
            </a:pPr>
            <a:r>
              <a:rPr lang="fr-FR" dirty="0"/>
              <a:t>Une poivrière</a:t>
            </a:r>
          </a:p>
          <a:p>
            <a:pPr marL="514350" indent="-514350">
              <a:buFont typeface="+mj-lt"/>
              <a:buAutoNum type="alphaLcParenR"/>
            </a:pPr>
            <a:r>
              <a:rPr lang="fr-FR" dirty="0"/>
              <a:t>Un écran </a:t>
            </a:r>
            <a:r>
              <a:rPr lang="fr-FR" dirty="0" err="1"/>
              <a:t>YAG:Ce</a:t>
            </a:r>
            <a:endParaRPr lang="fr-FR" dirty="0"/>
          </a:p>
          <a:p>
            <a:pPr marL="514350" indent="-514350">
              <a:buFont typeface="+mj-lt"/>
              <a:buAutoNum type="alphaLcParenR"/>
            </a:pPr>
            <a:r>
              <a:rPr lang="fr-FR" dirty="0"/>
              <a:t>Un BPM</a:t>
            </a:r>
          </a:p>
          <a:p>
            <a:pPr marL="514350" indent="-514350">
              <a:buFont typeface="+mj-lt"/>
              <a:buAutoNum type="alphaLcParenR"/>
            </a:pPr>
            <a:r>
              <a:rPr lang="fr-FR" dirty="0"/>
              <a:t>Un mesureur de pertes</a:t>
            </a:r>
          </a:p>
        </p:txBody>
      </p:sp>
      <p:sp>
        <p:nvSpPr>
          <p:cNvPr id="4" name="Espace réservé de la date 3">
            <a:extLst>
              <a:ext uri="{FF2B5EF4-FFF2-40B4-BE49-F238E27FC236}">
                <a16:creationId xmlns:a16="http://schemas.microsoft.com/office/drawing/2014/main" id="{AE47A229-CFFD-BC47-BB6F-998EA94B4437}"/>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D18F803-9C58-4048-953E-318F10967178}"/>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6DF1EAF-1ACD-B54E-B5F5-32B32E0F909F}"/>
              </a:ext>
            </a:extLst>
          </p:cNvPr>
          <p:cNvSpPr>
            <a:spLocks noGrp="1"/>
          </p:cNvSpPr>
          <p:nvPr>
            <p:ph type="sldNum" sz="quarter" idx="12"/>
          </p:nvPr>
        </p:nvSpPr>
        <p:spPr/>
        <p:txBody>
          <a:bodyPr/>
          <a:lstStyle/>
          <a:p>
            <a:fld id="{480433CB-3D87-1948-A5B6-54D4680A5C16}" type="slidenum">
              <a:rPr lang="en-GB" smtClean="0"/>
              <a:pPr/>
              <a:t>102</a:t>
            </a:fld>
            <a:endParaRPr lang="en-GB"/>
          </a:p>
        </p:txBody>
      </p:sp>
    </p:spTree>
    <p:extLst>
      <p:ext uri="{BB962C8B-B14F-4D97-AF65-F5344CB8AC3E}">
        <p14:creationId xmlns:p14="http://schemas.microsoft.com/office/powerpoint/2010/main" val="25701190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96F45-A846-C24C-8758-3C135886CAD0}"/>
              </a:ext>
            </a:extLst>
          </p:cNvPr>
          <p:cNvSpPr>
            <a:spLocks noGrp="1"/>
          </p:cNvSpPr>
          <p:nvPr>
            <p:ph type="title"/>
          </p:nvPr>
        </p:nvSpPr>
        <p:spPr/>
        <p:txBody>
          <a:bodyPr>
            <a:normAutofit fontScale="90000"/>
          </a:bodyPr>
          <a:lstStyle/>
          <a:p>
            <a:r>
              <a:rPr lang="fr-FR" dirty="0"/>
              <a:t>Quizz:</a:t>
            </a:r>
            <a:br>
              <a:rPr lang="fr-FR" dirty="0"/>
            </a:br>
            <a:r>
              <a:rPr lang="fr-FR" dirty="0"/>
              <a:t>Réponse: (b)</a:t>
            </a:r>
          </a:p>
        </p:txBody>
      </p:sp>
      <p:sp>
        <p:nvSpPr>
          <p:cNvPr id="3" name="Espace réservé du contenu 2">
            <a:extLst>
              <a:ext uri="{FF2B5EF4-FFF2-40B4-BE49-F238E27FC236}">
                <a16:creationId xmlns:a16="http://schemas.microsoft.com/office/drawing/2014/main" id="{41F4339A-774A-A74C-9024-F057E0B5ACA3}"/>
              </a:ext>
            </a:extLst>
          </p:cNvPr>
          <p:cNvSpPr>
            <a:spLocks noGrp="1"/>
          </p:cNvSpPr>
          <p:nvPr>
            <p:ph idx="1"/>
          </p:nvPr>
        </p:nvSpPr>
        <p:spPr/>
        <p:txBody>
          <a:bodyPr>
            <a:normAutofit fontScale="92500" lnSpcReduction="20000"/>
          </a:bodyPr>
          <a:lstStyle/>
          <a:p>
            <a:r>
              <a:rPr lang="fr-FR" dirty="0"/>
              <a:t>Quel diagnostic est utilisé pour mesurer le profile du faisceau sur </a:t>
            </a:r>
            <a:r>
              <a:rPr lang="fr-FR" dirty="0" err="1"/>
              <a:t>ThomX</a:t>
            </a:r>
            <a:r>
              <a:rPr lang="fr-FR" dirty="0"/>
              <a:t>?</a:t>
            </a:r>
          </a:p>
          <a:p>
            <a:pPr marL="514350" indent="-514350">
              <a:buFont typeface="+mj-lt"/>
              <a:buAutoNum type="alphaLcParenR"/>
            </a:pPr>
            <a:r>
              <a:rPr lang="fr-FR" dirty="0"/>
              <a:t>Une poivrière</a:t>
            </a:r>
            <a:br>
              <a:rPr lang="fr-FR" dirty="0"/>
            </a:br>
            <a:r>
              <a:rPr lang="fr-FR" dirty="0"/>
              <a:t>=&gt; Mesure d’</a:t>
            </a:r>
            <a:r>
              <a:rPr lang="fr-FR" dirty="0" err="1"/>
              <a:t>émittance</a:t>
            </a:r>
            <a:endParaRPr lang="fr-FR" dirty="0"/>
          </a:p>
          <a:p>
            <a:pPr marL="514350" indent="-514350">
              <a:buFont typeface="+mj-lt"/>
              <a:buAutoNum type="alphaLcParenR"/>
            </a:pPr>
            <a:r>
              <a:rPr lang="fr-FR" b="1" dirty="0"/>
              <a:t>Un écran </a:t>
            </a:r>
            <a:r>
              <a:rPr lang="fr-FR" b="1" dirty="0" err="1"/>
              <a:t>YAG:Ce</a:t>
            </a:r>
            <a:br>
              <a:rPr lang="fr-FR" b="1" dirty="0"/>
            </a:br>
            <a:r>
              <a:rPr lang="fr-FR" b="1" dirty="0"/>
              <a:t>=&gt; Mesure de profile</a:t>
            </a:r>
          </a:p>
          <a:p>
            <a:pPr marL="514350" indent="-514350">
              <a:buFont typeface="+mj-lt"/>
              <a:buAutoNum type="alphaLcParenR"/>
            </a:pPr>
            <a:r>
              <a:rPr lang="fr-FR" dirty="0"/>
              <a:t>Un BPM</a:t>
            </a:r>
            <a:br>
              <a:rPr lang="fr-FR" dirty="0"/>
            </a:br>
            <a:r>
              <a:rPr lang="fr-FR" dirty="0"/>
              <a:t>=&gt; Mesure de position</a:t>
            </a:r>
          </a:p>
          <a:p>
            <a:pPr marL="514350" indent="-514350">
              <a:buFont typeface="+mj-lt"/>
              <a:buAutoNum type="alphaLcParenR"/>
            </a:pPr>
            <a:r>
              <a:rPr lang="fr-FR" dirty="0"/>
              <a:t>Un mesureur de pertes</a:t>
            </a:r>
            <a:br>
              <a:rPr lang="fr-FR" dirty="0"/>
            </a:br>
            <a:r>
              <a:rPr lang="fr-FR" dirty="0"/>
              <a:t>=&gt; Mesure de pertes</a:t>
            </a:r>
          </a:p>
        </p:txBody>
      </p:sp>
      <p:sp>
        <p:nvSpPr>
          <p:cNvPr id="4" name="Espace réservé de la date 3">
            <a:extLst>
              <a:ext uri="{FF2B5EF4-FFF2-40B4-BE49-F238E27FC236}">
                <a16:creationId xmlns:a16="http://schemas.microsoft.com/office/drawing/2014/main" id="{AE47A229-CFFD-BC47-BB6F-998EA94B4437}"/>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D18F803-9C58-4048-953E-318F10967178}"/>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6DF1EAF-1ACD-B54E-B5F5-32B32E0F909F}"/>
              </a:ext>
            </a:extLst>
          </p:cNvPr>
          <p:cNvSpPr>
            <a:spLocks noGrp="1"/>
          </p:cNvSpPr>
          <p:nvPr>
            <p:ph type="sldNum" sz="quarter" idx="12"/>
          </p:nvPr>
        </p:nvSpPr>
        <p:spPr/>
        <p:txBody>
          <a:bodyPr/>
          <a:lstStyle/>
          <a:p>
            <a:fld id="{480433CB-3D87-1948-A5B6-54D4680A5C16}" type="slidenum">
              <a:rPr lang="en-GB" smtClean="0"/>
              <a:pPr/>
              <a:t>103</a:t>
            </a:fld>
            <a:endParaRPr lang="en-GB"/>
          </a:p>
        </p:txBody>
      </p:sp>
    </p:spTree>
    <p:extLst>
      <p:ext uri="{BB962C8B-B14F-4D97-AF65-F5344CB8AC3E}">
        <p14:creationId xmlns:p14="http://schemas.microsoft.com/office/powerpoint/2010/main" val="4628028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F6B-2DD0-C74C-807D-EDE6DC59AB31}"/>
              </a:ext>
            </a:extLst>
          </p:cNvPr>
          <p:cNvSpPr>
            <a:spLocks noGrp="1"/>
          </p:cNvSpPr>
          <p:nvPr>
            <p:ph type="title"/>
          </p:nvPr>
        </p:nvSpPr>
        <p:spPr/>
        <p:txBody>
          <a:bodyPr/>
          <a:lstStyle/>
          <a:p>
            <a:r>
              <a:rPr lang="fr-FR" dirty="0"/>
              <a:t>LES ACTIVITES AUTOUR des DIAGNOSTICS EN FRANCE</a:t>
            </a:r>
          </a:p>
        </p:txBody>
      </p:sp>
      <p:sp>
        <p:nvSpPr>
          <p:cNvPr id="3" name="Text Placeholder 2">
            <a:extLst>
              <a:ext uri="{FF2B5EF4-FFF2-40B4-BE49-F238E27FC236}">
                <a16:creationId xmlns:a16="http://schemas.microsoft.com/office/drawing/2014/main" id="{18A6CC9C-E251-1243-B517-C32F3ADFBEC7}"/>
              </a:ext>
            </a:extLst>
          </p:cNvPr>
          <p:cNvSpPr>
            <a:spLocks noGrp="1"/>
          </p:cNvSpPr>
          <p:nvPr>
            <p:ph type="body" idx="1"/>
          </p:nvPr>
        </p:nvSpPr>
        <p:spPr/>
        <p:txBody>
          <a:bodyPr/>
          <a:lstStyle/>
          <a:p>
            <a:endParaRPr lang="fr-FR"/>
          </a:p>
        </p:txBody>
      </p:sp>
      <p:sp>
        <p:nvSpPr>
          <p:cNvPr id="4" name="Date Placeholder 3">
            <a:extLst>
              <a:ext uri="{FF2B5EF4-FFF2-40B4-BE49-F238E27FC236}">
                <a16:creationId xmlns:a16="http://schemas.microsoft.com/office/drawing/2014/main" id="{C00372A7-451F-D14B-B67C-1E5221CBCC77}"/>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BC152B4-B175-AC49-BB5F-5C9027477A0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1E0B491-4617-3243-8DE4-5C1BFC657540}"/>
              </a:ext>
            </a:extLst>
          </p:cNvPr>
          <p:cNvSpPr>
            <a:spLocks noGrp="1"/>
          </p:cNvSpPr>
          <p:nvPr>
            <p:ph type="sldNum" sz="quarter" idx="12"/>
          </p:nvPr>
        </p:nvSpPr>
        <p:spPr/>
        <p:txBody>
          <a:bodyPr/>
          <a:lstStyle/>
          <a:p>
            <a:fld id="{480433CB-3D87-1948-A5B6-54D4680A5C16}" type="slidenum">
              <a:rPr lang="en-GB" smtClean="0"/>
              <a:pPr/>
              <a:t>104</a:t>
            </a:fld>
            <a:endParaRPr lang="en-GB"/>
          </a:p>
        </p:txBody>
      </p:sp>
    </p:spTree>
    <p:extLst>
      <p:ext uri="{BB962C8B-B14F-4D97-AF65-F5344CB8AC3E}">
        <p14:creationId xmlns:p14="http://schemas.microsoft.com/office/powerpoint/2010/main" val="13250634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00B050"/>
                </a:solidFill>
              </a:rPr>
              <a:t>Le réseau Instrumentation Faisceau</a:t>
            </a:r>
            <a:endParaRPr lang="fr-FR" dirty="0"/>
          </a:p>
        </p:txBody>
      </p:sp>
      <p:sp>
        <p:nvSpPr>
          <p:cNvPr id="3" name="Espace réservé du contenu 2"/>
          <p:cNvSpPr>
            <a:spLocks noGrp="1"/>
          </p:cNvSpPr>
          <p:nvPr>
            <p:ph idx="1"/>
          </p:nvPr>
        </p:nvSpPr>
        <p:spPr>
          <a:xfrm>
            <a:off x="688768" y="1417638"/>
            <a:ext cx="5200321" cy="5165724"/>
          </a:xfrm>
        </p:spPr>
        <p:txBody>
          <a:bodyPr>
            <a:normAutofit/>
          </a:bodyPr>
          <a:lstStyle/>
          <a:p>
            <a:r>
              <a:rPr lang="fr-FR" sz="1600" dirty="0"/>
              <a:t>Rassemble les personnels de plusieurs laboratoires/instituts</a:t>
            </a:r>
          </a:p>
          <a:p>
            <a:r>
              <a:rPr lang="fr-FR" sz="1600" dirty="0"/>
              <a:t>Mission première:</a:t>
            </a:r>
          </a:p>
          <a:p>
            <a:pPr lvl="1"/>
            <a:r>
              <a:rPr lang="fr-FR" sz="1600" dirty="0">
                <a:solidFill>
                  <a:srgbClr val="7030A0"/>
                </a:solidFill>
              </a:rPr>
              <a:t>favoriser l’échange d’information </a:t>
            </a:r>
          </a:p>
          <a:p>
            <a:pPr lvl="1"/>
            <a:r>
              <a:rPr lang="fr-FR" sz="1600" dirty="0">
                <a:solidFill>
                  <a:srgbClr val="7030A0"/>
                </a:solidFill>
              </a:rPr>
              <a:t>le partage de compétences au sein de la communauté des physiciens, ingénieurs et techniciens sur l’instrumentation. </a:t>
            </a:r>
          </a:p>
          <a:p>
            <a:r>
              <a:rPr lang="fr-FR" sz="1600" dirty="0"/>
              <a:t>Comment:</a:t>
            </a:r>
          </a:p>
          <a:p>
            <a:pPr lvl="1"/>
            <a:r>
              <a:rPr lang="fr-FR" sz="1600" dirty="0">
                <a:solidFill>
                  <a:srgbClr val="7030A0"/>
                </a:solidFill>
              </a:rPr>
              <a:t>Organiser les réunions régulières et journées liées aux problématiques du domaine</a:t>
            </a:r>
          </a:p>
          <a:p>
            <a:pPr lvl="1"/>
            <a:r>
              <a:rPr lang="fr-FR" sz="1600" dirty="0">
                <a:solidFill>
                  <a:srgbClr val="7030A0"/>
                </a:solidFill>
              </a:rPr>
              <a:t>Recenser les compétences et expertises techniques</a:t>
            </a:r>
          </a:p>
          <a:p>
            <a:pPr lvl="1"/>
            <a:r>
              <a:rPr lang="fr-FR" sz="1600" dirty="0">
                <a:solidFill>
                  <a:srgbClr val="7030A0"/>
                </a:solidFill>
              </a:rPr>
              <a:t>Mettre en relation les experts avec les problématiques rencontrés par la communauté</a:t>
            </a:r>
          </a:p>
          <a:p>
            <a:pPr lvl="1"/>
            <a:r>
              <a:rPr lang="fr-FR" sz="1600" dirty="0">
                <a:solidFill>
                  <a:srgbClr val="7030A0"/>
                </a:solidFill>
              </a:rPr>
              <a:t>Identifier une/des thématiques de recherche relevant d’un verrou technologique dans le domaine afin d’en dynamiser la R&amp;D</a:t>
            </a:r>
          </a:p>
          <a:p>
            <a:pPr lvl="2"/>
            <a:r>
              <a:rPr lang="fr-FR" sz="1600" dirty="0">
                <a:solidFill>
                  <a:srgbClr val="7030A0"/>
                </a:solidFill>
              </a:rPr>
              <a:t>Faciliter la mise en place de projets inter-laboratoires</a:t>
            </a:r>
            <a:endParaRPr lang="fr-FR" sz="1600" dirty="0"/>
          </a:p>
        </p:txBody>
      </p:sp>
      <p:sp>
        <p:nvSpPr>
          <p:cNvPr id="5" name="Espace réservé du numéro de diapositive 4"/>
          <p:cNvSpPr>
            <a:spLocks noGrp="1"/>
          </p:cNvSpPr>
          <p:nvPr>
            <p:ph type="sldNum" sz="quarter" idx="12"/>
          </p:nvPr>
        </p:nvSpPr>
        <p:spPr/>
        <p:txBody>
          <a:bodyPr/>
          <a:lstStyle/>
          <a:p>
            <a:fld id="{244534CB-40CE-4D33-8C27-50DAF7375E75}" type="slidenum">
              <a:rPr lang="fr-FR" smtClean="0"/>
              <a:t>105</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0" y="2097389"/>
            <a:ext cx="3036094" cy="2971800"/>
          </a:xfrm>
          <a:prstGeom prst="rect">
            <a:avLst/>
          </a:prstGeom>
        </p:spPr>
      </p:pic>
      <p:sp>
        <p:nvSpPr>
          <p:cNvPr id="4" name="Espace réservé de la date 3">
            <a:extLst>
              <a:ext uri="{FF2B5EF4-FFF2-40B4-BE49-F238E27FC236}">
                <a16:creationId xmlns:a16="http://schemas.microsoft.com/office/drawing/2014/main" id="{EBA581C6-9ED4-234C-B9CB-2282B943B9BE}"/>
              </a:ext>
            </a:extLst>
          </p:cNvPr>
          <p:cNvSpPr>
            <a:spLocks noGrp="1"/>
          </p:cNvSpPr>
          <p:nvPr>
            <p:ph type="dt" sz="half" idx="10"/>
          </p:nvPr>
        </p:nvSpPr>
        <p:spPr/>
        <p:txBody>
          <a:bodyPr/>
          <a:lstStyle/>
          <a:p>
            <a:r>
              <a:rPr lang="fr-FR"/>
              <a:t>Nicolas Delerue, IJCLab (CNRS)</a:t>
            </a:r>
            <a:endParaRPr lang="en-GB"/>
          </a:p>
        </p:txBody>
      </p:sp>
      <p:sp>
        <p:nvSpPr>
          <p:cNvPr id="7" name="Espace réservé du pied de page 6">
            <a:extLst>
              <a:ext uri="{FF2B5EF4-FFF2-40B4-BE49-F238E27FC236}">
                <a16:creationId xmlns:a16="http://schemas.microsoft.com/office/drawing/2014/main" id="{0B5F6E75-674F-1F4B-A266-91D00BA47FE2}"/>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8429038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00B050"/>
                </a:solidFill>
              </a:rPr>
              <a:t>Le réseau Instrumentation Faisceau</a:t>
            </a:r>
          </a:p>
        </p:txBody>
      </p:sp>
      <p:sp>
        <p:nvSpPr>
          <p:cNvPr id="3" name="Espace réservé du contenu 2"/>
          <p:cNvSpPr>
            <a:spLocks noGrp="1"/>
          </p:cNvSpPr>
          <p:nvPr>
            <p:ph idx="1"/>
          </p:nvPr>
        </p:nvSpPr>
        <p:spPr>
          <a:xfrm>
            <a:off x="628650" y="1900858"/>
            <a:ext cx="5829300" cy="4455491"/>
          </a:xfrm>
        </p:spPr>
        <p:txBody>
          <a:bodyPr>
            <a:normAutofit fontScale="55000" lnSpcReduction="20000"/>
          </a:bodyPr>
          <a:lstStyle/>
          <a:p>
            <a:r>
              <a:rPr lang="fr-FR" sz="2900" dirty="0"/>
              <a:t>Activités:</a:t>
            </a:r>
          </a:p>
          <a:p>
            <a:pPr lvl="1"/>
            <a:r>
              <a:rPr lang="fr-FR" sz="2900" dirty="0">
                <a:solidFill>
                  <a:srgbClr val="7030A0"/>
                </a:solidFill>
              </a:rPr>
              <a:t>Passé: journées en présentiel sur les diagnostics</a:t>
            </a:r>
          </a:p>
          <a:p>
            <a:pPr lvl="1"/>
            <a:r>
              <a:rPr lang="fr-FR" sz="2900" dirty="0">
                <a:solidFill>
                  <a:srgbClr val="7030A0"/>
                </a:solidFill>
              </a:rPr>
              <a:t>Présent: </a:t>
            </a:r>
          </a:p>
          <a:p>
            <a:pPr lvl="2"/>
            <a:r>
              <a:rPr lang="fr-FR" sz="2900" dirty="0">
                <a:solidFill>
                  <a:srgbClr val="7030A0"/>
                </a:solidFill>
              </a:rPr>
              <a:t>Discussions/réunions en visioconférence sur les sujets techniques (ex: BLM, BPM, émittance-mètre,…)</a:t>
            </a:r>
          </a:p>
          <a:p>
            <a:pPr lvl="2"/>
            <a:r>
              <a:rPr lang="fr-FR" sz="2900" dirty="0">
                <a:solidFill>
                  <a:srgbClr val="7030A0"/>
                </a:solidFill>
              </a:rPr>
              <a:t>Achat de systèmes pour support diagnostics (ex: carte électronique bas bruit)</a:t>
            </a:r>
          </a:p>
          <a:p>
            <a:pPr lvl="2"/>
            <a:r>
              <a:rPr lang="fr-FR" sz="2900" dirty="0">
                <a:solidFill>
                  <a:srgbClr val="7030A0"/>
                </a:solidFill>
              </a:rPr>
              <a:t>Liste: email pour échange information</a:t>
            </a:r>
          </a:p>
          <a:p>
            <a:pPr lvl="1"/>
            <a:r>
              <a:rPr lang="fr-FR" sz="2900" dirty="0">
                <a:solidFill>
                  <a:srgbClr val="7030A0"/>
                </a:solidFill>
              </a:rPr>
              <a:t>Prochaine visioconférence: prévue en avril 2021</a:t>
            </a:r>
            <a:endParaRPr lang="fr-FR" sz="2900" dirty="0"/>
          </a:p>
          <a:p>
            <a:r>
              <a:rPr lang="fr-FR" sz="2900" dirty="0"/>
              <a:t>Contact: </a:t>
            </a:r>
          </a:p>
          <a:p>
            <a:pPr lvl="1"/>
            <a:r>
              <a:rPr lang="fr-FR" sz="2900" dirty="0"/>
              <a:t>Site web, </a:t>
            </a:r>
            <a:r>
              <a:rPr lang="fr-FR" sz="2900" dirty="0" err="1"/>
              <a:t>tech</a:t>
            </a:r>
            <a:r>
              <a:rPr lang="fr-FR" sz="2900" dirty="0"/>
              <a:t>-news de l’IN2P3: </a:t>
            </a:r>
            <a:r>
              <a:rPr lang="fr-FR" sz="2900" dirty="0">
                <a:solidFill>
                  <a:srgbClr val="0070C0"/>
                </a:solidFill>
                <a:hlinkClick r:id="rId2"/>
              </a:rPr>
              <a:t>http://cnrs-in2p3-tech-news.in2p3.fr/expertisesreseaux/reseaux-experts-in2p3/reseau-instrumentation-faisceau/</a:t>
            </a:r>
            <a:endParaRPr lang="fr-FR" sz="2900" dirty="0">
              <a:solidFill>
                <a:srgbClr val="0070C0"/>
              </a:solidFill>
            </a:endParaRPr>
          </a:p>
          <a:p>
            <a:r>
              <a:rPr lang="fr-FR" sz="2900" dirty="0"/>
              <a:t>Vous voulez en savoir plus ou vous joindre a la liste?</a:t>
            </a:r>
          </a:p>
          <a:p>
            <a:pPr lvl="1"/>
            <a:r>
              <a:rPr lang="fr-FR" sz="2900" dirty="0">
                <a:solidFill>
                  <a:srgbClr val="FF0000"/>
                </a:solidFill>
              </a:rPr>
              <a:t>Vous êtes les </a:t>
            </a:r>
            <a:r>
              <a:rPr lang="fr-FR" sz="2900" dirty="0" err="1">
                <a:solidFill>
                  <a:srgbClr val="FF0000"/>
                </a:solidFill>
              </a:rPr>
              <a:t>bienvenu.e.s</a:t>
            </a:r>
            <a:r>
              <a:rPr lang="fr-FR" sz="2900" dirty="0">
                <a:solidFill>
                  <a:srgbClr val="FF0000"/>
                </a:solidFill>
              </a:rPr>
              <a:t>!!!</a:t>
            </a:r>
            <a:endParaRPr lang="fr-FR" sz="2900" dirty="0"/>
          </a:p>
          <a:p>
            <a:pPr lvl="1"/>
            <a:r>
              <a:rPr lang="fr-FR" sz="2900" dirty="0"/>
              <a:t>Contact email</a:t>
            </a:r>
            <a:r>
              <a:rPr lang="fr-FR" sz="2900" dirty="0">
                <a:solidFill>
                  <a:srgbClr val="7030A0"/>
                </a:solidFill>
              </a:rPr>
              <a:t>: </a:t>
            </a:r>
            <a:r>
              <a:rPr lang="fr-FR" sz="2900" dirty="0">
                <a:solidFill>
                  <a:srgbClr val="00B0F0"/>
                </a:solidFill>
                <a:hlinkClick r:id="rId3"/>
              </a:rPr>
              <a:t>RIF-COPIL-L@IN2P3.FR</a:t>
            </a:r>
            <a:r>
              <a:rPr lang="fr-FR" sz="2900" dirty="0"/>
              <a:t> ou Freddy Poirier (Arronax)</a:t>
            </a:r>
            <a:endParaRPr lang="fr-FR" sz="2900" dirty="0">
              <a:solidFill>
                <a:srgbClr val="7030A0"/>
              </a:solidFill>
            </a:endParaRPr>
          </a:p>
          <a:p>
            <a:pPr lvl="1"/>
            <a:endParaRPr lang="fr-FR" dirty="0">
              <a:solidFill>
                <a:srgbClr val="7030A0"/>
              </a:solidFill>
            </a:endParaRPr>
          </a:p>
          <a:p>
            <a:pPr lvl="1"/>
            <a:endParaRPr lang="fr-FR" dirty="0">
              <a:solidFill>
                <a:srgbClr val="7030A0"/>
              </a:solidFill>
            </a:endParaRPr>
          </a:p>
          <a:p>
            <a:endParaRPr lang="fr-FR" dirty="0"/>
          </a:p>
          <a:p>
            <a:pPr lvl="1"/>
            <a:endParaRPr lang="fr-FR" dirty="0"/>
          </a:p>
        </p:txBody>
      </p:sp>
      <p:sp>
        <p:nvSpPr>
          <p:cNvPr id="4" name="Espace réservé du pied de page 3"/>
          <p:cNvSpPr>
            <a:spLocks noGrp="1"/>
          </p:cNvSpPr>
          <p:nvPr>
            <p:ph type="ftr" sz="quarter" idx="11"/>
          </p:nvPr>
        </p:nvSpPr>
        <p:spPr/>
        <p:txBody>
          <a:bodyPr/>
          <a:lstStyle/>
          <a:p>
            <a:r>
              <a:rPr lang="fr-FR"/>
              <a:t>DU P2I - Diagnostics</a:t>
            </a:r>
          </a:p>
        </p:txBody>
      </p:sp>
      <p:sp>
        <p:nvSpPr>
          <p:cNvPr id="5" name="Espace réservé du numéro de diapositive 4"/>
          <p:cNvSpPr>
            <a:spLocks noGrp="1"/>
          </p:cNvSpPr>
          <p:nvPr>
            <p:ph type="sldNum" sz="quarter" idx="12"/>
          </p:nvPr>
        </p:nvSpPr>
        <p:spPr/>
        <p:txBody>
          <a:bodyPr/>
          <a:lstStyle/>
          <a:p>
            <a:fld id="{244534CB-40CE-4D33-8C27-50DAF7375E75}" type="slidenum">
              <a:rPr lang="fr-FR" smtClean="0"/>
              <a:t>106</a:t>
            </a:fld>
            <a:endParaRPr lang="fr-F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415" y="1945941"/>
            <a:ext cx="1590870" cy="1193153"/>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8191" y="4571617"/>
            <a:ext cx="1582094" cy="1186571"/>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4504" y="3231190"/>
            <a:ext cx="1664441" cy="1248331"/>
          </a:xfrm>
          <a:prstGeom prst="rect">
            <a:avLst/>
          </a:prstGeom>
        </p:spPr>
      </p:pic>
      <p:sp>
        <p:nvSpPr>
          <p:cNvPr id="7" name="Espace réservé de la date 6">
            <a:extLst>
              <a:ext uri="{FF2B5EF4-FFF2-40B4-BE49-F238E27FC236}">
                <a16:creationId xmlns:a16="http://schemas.microsoft.com/office/drawing/2014/main" id="{24BE72B7-8E2A-294B-BD5B-17875D49A753}"/>
              </a:ext>
            </a:extLst>
          </p:cNvPr>
          <p:cNvSpPr>
            <a:spLocks noGrp="1"/>
          </p:cNvSpPr>
          <p:nvPr>
            <p:ph type="dt" sz="half" idx="10"/>
          </p:nvPr>
        </p:nvSpPr>
        <p:spPr/>
        <p:txBody>
          <a:bodyPr/>
          <a:lstStyle/>
          <a:p>
            <a:r>
              <a:rPr lang="fr-FR"/>
              <a:t>Nicolas Delerue, IJCLab (CNRS)</a:t>
            </a:r>
            <a:endParaRPr lang="en-GB"/>
          </a:p>
        </p:txBody>
      </p:sp>
    </p:spTree>
    <p:extLst>
      <p:ext uri="{BB962C8B-B14F-4D97-AF65-F5344CB8AC3E}">
        <p14:creationId xmlns:p14="http://schemas.microsoft.com/office/powerpoint/2010/main" val="14955506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F6B-2DD0-C74C-807D-EDE6DC59AB31}"/>
              </a:ext>
            </a:extLst>
          </p:cNvPr>
          <p:cNvSpPr>
            <a:spLocks noGrp="1"/>
          </p:cNvSpPr>
          <p:nvPr>
            <p:ph type="title"/>
          </p:nvPr>
        </p:nvSpPr>
        <p:spPr/>
        <p:txBody>
          <a:bodyPr/>
          <a:lstStyle/>
          <a:p>
            <a:r>
              <a:rPr lang="fr-FR" dirty="0"/>
              <a:t>LES DIAGNOSTICS À l’ère de la Révolution Numérique</a:t>
            </a:r>
          </a:p>
        </p:txBody>
      </p:sp>
      <p:sp>
        <p:nvSpPr>
          <p:cNvPr id="3" name="Text Placeholder 2">
            <a:extLst>
              <a:ext uri="{FF2B5EF4-FFF2-40B4-BE49-F238E27FC236}">
                <a16:creationId xmlns:a16="http://schemas.microsoft.com/office/drawing/2014/main" id="{18A6CC9C-E251-1243-B517-C32F3ADFBEC7}"/>
              </a:ext>
            </a:extLst>
          </p:cNvPr>
          <p:cNvSpPr>
            <a:spLocks noGrp="1"/>
          </p:cNvSpPr>
          <p:nvPr>
            <p:ph type="body" idx="1"/>
          </p:nvPr>
        </p:nvSpPr>
        <p:spPr/>
        <p:txBody>
          <a:bodyPr/>
          <a:lstStyle/>
          <a:p>
            <a:endParaRPr lang="fr-FR"/>
          </a:p>
        </p:txBody>
      </p:sp>
      <p:sp>
        <p:nvSpPr>
          <p:cNvPr id="4" name="Date Placeholder 3">
            <a:extLst>
              <a:ext uri="{FF2B5EF4-FFF2-40B4-BE49-F238E27FC236}">
                <a16:creationId xmlns:a16="http://schemas.microsoft.com/office/drawing/2014/main" id="{C00372A7-451F-D14B-B67C-1E5221CBCC77}"/>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BC152B4-B175-AC49-BB5F-5C9027477A0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1E0B491-4617-3243-8DE4-5C1BFC657540}"/>
              </a:ext>
            </a:extLst>
          </p:cNvPr>
          <p:cNvSpPr>
            <a:spLocks noGrp="1"/>
          </p:cNvSpPr>
          <p:nvPr>
            <p:ph type="sldNum" sz="quarter" idx="12"/>
          </p:nvPr>
        </p:nvSpPr>
        <p:spPr/>
        <p:txBody>
          <a:bodyPr/>
          <a:lstStyle/>
          <a:p>
            <a:fld id="{480433CB-3D87-1948-A5B6-54D4680A5C16}" type="slidenum">
              <a:rPr lang="en-GB" smtClean="0"/>
              <a:pPr/>
              <a:t>107</a:t>
            </a:fld>
            <a:endParaRPr lang="en-GB"/>
          </a:p>
        </p:txBody>
      </p:sp>
    </p:spTree>
    <p:extLst>
      <p:ext uri="{BB962C8B-B14F-4D97-AF65-F5344CB8AC3E}">
        <p14:creationId xmlns:p14="http://schemas.microsoft.com/office/powerpoint/2010/main" val="7242622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B2235-44EB-CD4B-A246-BC7793A213A9}"/>
              </a:ext>
            </a:extLst>
          </p:cNvPr>
          <p:cNvSpPr>
            <a:spLocks noGrp="1"/>
          </p:cNvSpPr>
          <p:nvPr>
            <p:ph type="title"/>
          </p:nvPr>
        </p:nvSpPr>
        <p:spPr/>
        <p:txBody>
          <a:bodyPr>
            <a:normAutofit fontScale="90000"/>
          </a:bodyPr>
          <a:lstStyle/>
          <a:p>
            <a:r>
              <a:rPr lang="fr-FR" dirty="0"/>
              <a:t>Fabrication additive</a:t>
            </a:r>
            <a:br>
              <a:rPr lang="fr-FR" dirty="0"/>
            </a:br>
            <a:r>
              <a:rPr lang="fr-FR" dirty="0"/>
              <a:t>(impression 3D)</a:t>
            </a:r>
          </a:p>
        </p:txBody>
      </p:sp>
      <p:sp>
        <p:nvSpPr>
          <p:cNvPr id="3" name="Espace réservé du contenu 2">
            <a:extLst>
              <a:ext uri="{FF2B5EF4-FFF2-40B4-BE49-F238E27FC236}">
                <a16:creationId xmlns:a16="http://schemas.microsoft.com/office/drawing/2014/main" id="{74E9283B-00E8-CF4D-9B6E-D1A04AA9C71F}"/>
              </a:ext>
            </a:extLst>
          </p:cNvPr>
          <p:cNvSpPr>
            <a:spLocks noGrp="1"/>
          </p:cNvSpPr>
          <p:nvPr>
            <p:ph idx="1"/>
          </p:nvPr>
        </p:nvSpPr>
        <p:spPr>
          <a:xfrm>
            <a:off x="457200" y="1600201"/>
            <a:ext cx="4304805" cy="3093554"/>
          </a:xfrm>
        </p:spPr>
        <p:txBody>
          <a:bodyPr>
            <a:normAutofit fontScale="70000" lnSpcReduction="20000"/>
          </a:bodyPr>
          <a:lstStyle/>
          <a:p>
            <a:r>
              <a:rPr lang="fr-FR" dirty="0"/>
              <a:t>Les diagnostics faisceau sont souvent des objets mécaniquement complexes.</a:t>
            </a:r>
          </a:p>
          <a:p>
            <a:r>
              <a:rPr lang="fr-FR" dirty="0"/>
              <a:t>L’optimisation topologique permet de créer des formes mécaniques optimales par rapport au besoin.</a:t>
            </a:r>
          </a:p>
          <a:p>
            <a:r>
              <a:rPr lang="fr-FR" dirty="0"/>
              <a:t>La fabrication permet de réaliser plus simplement des formes complexes.</a:t>
            </a:r>
          </a:p>
        </p:txBody>
      </p:sp>
      <p:sp>
        <p:nvSpPr>
          <p:cNvPr id="4" name="Espace réservé de la date 3">
            <a:extLst>
              <a:ext uri="{FF2B5EF4-FFF2-40B4-BE49-F238E27FC236}">
                <a16:creationId xmlns:a16="http://schemas.microsoft.com/office/drawing/2014/main" id="{BF0F7555-EEE7-2A4F-88A1-2C051EF1031E}"/>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F984808-821E-1E48-95B6-43B3D5D7728F}"/>
              </a:ext>
            </a:extLst>
          </p:cNvPr>
          <p:cNvSpPr>
            <a:spLocks noGrp="1"/>
          </p:cNvSpPr>
          <p:nvPr>
            <p:ph type="ftr" sz="quarter" idx="11"/>
          </p:nvPr>
        </p:nvSpPr>
        <p:spPr/>
        <p:txBody>
          <a:bodyPr/>
          <a:lstStyle/>
          <a:p>
            <a:r>
              <a:rPr lang="fr-FR"/>
              <a:t>DU P2I - Diagnostics</a:t>
            </a:r>
            <a:endParaRPr lang="en-GB" dirty="0"/>
          </a:p>
        </p:txBody>
      </p:sp>
      <p:sp>
        <p:nvSpPr>
          <p:cNvPr id="6" name="Espace réservé du numéro de diapositive 5">
            <a:extLst>
              <a:ext uri="{FF2B5EF4-FFF2-40B4-BE49-F238E27FC236}">
                <a16:creationId xmlns:a16="http://schemas.microsoft.com/office/drawing/2014/main" id="{7CBD06EE-990A-684A-AAC6-F9306401EC60}"/>
              </a:ext>
            </a:extLst>
          </p:cNvPr>
          <p:cNvSpPr>
            <a:spLocks noGrp="1"/>
          </p:cNvSpPr>
          <p:nvPr>
            <p:ph type="sldNum" sz="quarter" idx="12"/>
          </p:nvPr>
        </p:nvSpPr>
        <p:spPr/>
        <p:txBody>
          <a:bodyPr/>
          <a:lstStyle/>
          <a:p>
            <a:fld id="{480433CB-3D87-1948-A5B6-54D4680A5C16}" type="slidenum">
              <a:rPr lang="en-GB" smtClean="0"/>
              <a:pPr/>
              <a:t>108</a:t>
            </a:fld>
            <a:endParaRPr lang="en-GB"/>
          </a:p>
        </p:txBody>
      </p:sp>
      <p:pic>
        <p:nvPicPr>
          <p:cNvPr id="7" name="Picture 6">
            <a:extLst>
              <a:ext uri="{FF2B5EF4-FFF2-40B4-BE49-F238E27FC236}">
                <a16:creationId xmlns:a16="http://schemas.microsoft.com/office/drawing/2014/main" id="{93BCD577-8F1B-2446-BB18-E62B8FDD0667}"/>
              </a:ext>
            </a:extLst>
          </p:cNvPr>
          <p:cNvPicPr>
            <a:picLocks noChangeAspect="1"/>
          </p:cNvPicPr>
          <p:nvPr/>
        </p:nvPicPr>
        <p:blipFill>
          <a:blip r:embed="rId2"/>
          <a:stretch>
            <a:fillRect/>
          </a:stretch>
        </p:blipFill>
        <p:spPr>
          <a:xfrm>
            <a:off x="4940137" y="1417638"/>
            <a:ext cx="4058864" cy="3093554"/>
          </a:xfrm>
          <a:prstGeom prst="rect">
            <a:avLst/>
          </a:prstGeom>
        </p:spPr>
      </p:pic>
      <p:pic>
        <p:nvPicPr>
          <p:cNvPr id="8" name="Picture 10">
            <a:extLst>
              <a:ext uri="{FF2B5EF4-FFF2-40B4-BE49-F238E27FC236}">
                <a16:creationId xmlns:a16="http://schemas.microsoft.com/office/drawing/2014/main" id="{33F1D838-C9AF-DD48-898D-38D0B0170869}"/>
              </a:ext>
            </a:extLst>
          </p:cNvPr>
          <p:cNvPicPr>
            <a:picLocks noChangeAspect="1"/>
          </p:cNvPicPr>
          <p:nvPr/>
        </p:nvPicPr>
        <p:blipFill>
          <a:blip r:embed="rId3"/>
          <a:stretch>
            <a:fillRect/>
          </a:stretch>
        </p:blipFill>
        <p:spPr>
          <a:xfrm>
            <a:off x="2590801" y="4559763"/>
            <a:ext cx="3429000" cy="1558958"/>
          </a:xfrm>
          <a:prstGeom prst="rect">
            <a:avLst/>
          </a:prstGeom>
        </p:spPr>
      </p:pic>
      <p:sp>
        <p:nvSpPr>
          <p:cNvPr id="9" name="ZoneTexte 8">
            <a:extLst>
              <a:ext uri="{FF2B5EF4-FFF2-40B4-BE49-F238E27FC236}">
                <a16:creationId xmlns:a16="http://schemas.microsoft.com/office/drawing/2014/main" id="{709B18EE-F76F-5247-BBEF-0B2FC4D21559}"/>
              </a:ext>
            </a:extLst>
          </p:cNvPr>
          <p:cNvSpPr txBox="1"/>
          <p:nvPr/>
        </p:nvSpPr>
        <p:spPr>
          <a:xfrm>
            <a:off x="3984058" y="6124059"/>
            <a:ext cx="5205464" cy="369332"/>
          </a:xfrm>
          <a:prstGeom prst="rect">
            <a:avLst/>
          </a:prstGeom>
          <a:noFill/>
        </p:spPr>
        <p:txBody>
          <a:bodyPr wrap="none" rtlCol="0">
            <a:spAutoFit/>
          </a:bodyPr>
          <a:lstStyle/>
          <a:p>
            <a:r>
              <a:rPr lang="fr-FR" dirty="0"/>
              <a:t>https://</a:t>
            </a:r>
            <a:r>
              <a:rPr lang="fr-FR" dirty="0" err="1"/>
              <a:t>doi.org</a:t>
            </a:r>
            <a:r>
              <a:rPr lang="fr-FR" dirty="0"/>
              <a:t>/10.18429/JACoW-IPAC2019-FRXXPLS1</a:t>
            </a:r>
          </a:p>
        </p:txBody>
      </p:sp>
    </p:spTree>
    <p:extLst>
      <p:ext uri="{BB962C8B-B14F-4D97-AF65-F5344CB8AC3E}">
        <p14:creationId xmlns:p14="http://schemas.microsoft.com/office/powerpoint/2010/main" val="1980242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D472D-A6B6-354E-9F8E-122019F07B61}"/>
              </a:ext>
            </a:extLst>
          </p:cNvPr>
          <p:cNvSpPr>
            <a:spLocks noGrp="1"/>
          </p:cNvSpPr>
          <p:nvPr>
            <p:ph type="title"/>
          </p:nvPr>
        </p:nvSpPr>
        <p:spPr/>
        <p:txBody>
          <a:bodyPr/>
          <a:lstStyle/>
          <a:p>
            <a:r>
              <a:rPr lang="fr-FR" dirty="0"/>
              <a:t>Intelligence Artificielle</a:t>
            </a:r>
          </a:p>
        </p:txBody>
      </p:sp>
      <p:sp>
        <p:nvSpPr>
          <p:cNvPr id="3" name="Espace réservé du contenu 2">
            <a:extLst>
              <a:ext uri="{FF2B5EF4-FFF2-40B4-BE49-F238E27FC236}">
                <a16:creationId xmlns:a16="http://schemas.microsoft.com/office/drawing/2014/main" id="{7DBE8ABA-1BC7-B546-A780-B882FB8E951C}"/>
              </a:ext>
            </a:extLst>
          </p:cNvPr>
          <p:cNvSpPr>
            <a:spLocks noGrp="1"/>
          </p:cNvSpPr>
          <p:nvPr>
            <p:ph idx="1"/>
          </p:nvPr>
        </p:nvSpPr>
        <p:spPr>
          <a:xfrm>
            <a:off x="457200" y="1600200"/>
            <a:ext cx="8229600" cy="2409311"/>
          </a:xfrm>
        </p:spPr>
        <p:txBody>
          <a:bodyPr>
            <a:normAutofit fontScale="85000" lnSpcReduction="10000"/>
          </a:bodyPr>
          <a:lstStyle/>
          <a:p>
            <a:r>
              <a:rPr lang="fr-FR" dirty="0"/>
              <a:t>Les techniques d’intelligence artificielle permettent de prédire la valeur d’un diagnostic.</a:t>
            </a:r>
          </a:p>
          <a:p>
            <a:r>
              <a:rPr lang="fr-FR" dirty="0"/>
              <a:t>Cela permet entres autres de prédire la valeur d’un diagnostic sans réellement faire la mesure (à condition de disposer d’un échantillon de mesures antérieures).</a:t>
            </a:r>
            <a:br>
              <a:rPr lang="fr-FR" dirty="0"/>
            </a:br>
            <a:r>
              <a:rPr lang="fr-FR" dirty="0"/>
              <a:t>=&gt; Concept de diagnostic virtuel</a:t>
            </a:r>
          </a:p>
        </p:txBody>
      </p:sp>
      <p:sp>
        <p:nvSpPr>
          <p:cNvPr id="4" name="Espace réservé de la date 3">
            <a:extLst>
              <a:ext uri="{FF2B5EF4-FFF2-40B4-BE49-F238E27FC236}">
                <a16:creationId xmlns:a16="http://schemas.microsoft.com/office/drawing/2014/main" id="{44E2E851-E83A-914E-A8DD-DB203C3D9EDE}"/>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1A461E02-24E0-A740-B8B1-17D7335F8C32}"/>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6E4758BF-2742-BA45-B7A5-11337BA36B8E}"/>
              </a:ext>
            </a:extLst>
          </p:cNvPr>
          <p:cNvSpPr>
            <a:spLocks noGrp="1"/>
          </p:cNvSpPr>
          <p:nvPr>
            <p:ph type="sldNum" sz="quarter" idx="12"/>
          </p:nvPr>
        </p:nvSpPr>
        <p:spPr/>
        <p:txBody>
          <a:bodyPr/>
          <a:lstStyle/>
          <a:p>
            <a:fld id="{480433CB-3D87-1948-A5B6-54D4680A5C16}" type="slidenum">
              <a:rPr lang="en-GB" smtClean="0"/>
              <a:pPr/>
              <a:t>109</a:t>
            </a:fld>
            <a:endParaRPr lang="en-GB"/>
          </a:p>
        </p:txBody>
      </p:sp>
      <p:pic>
        <p:nvPicPr>
          <p:cNvPr id="8" name="Image 7">
            <a:extLst>
              <a:ext uri="{FF2B5EF4-FFF2-40B4-BE49-F238E27FC236}">
                <a16:creationId xmlns:a16="http://schemas.microsoft.com/office/drawing/2014/main" id="{AAF730B8-435D-DC4C-B199-F14A7A786CE4}"/>
              </a:ext>
            </a:extLst>
          </p:cNvPr>
          <p:cNvPicPr>
            <a:picLocks noChangeAspect="1"/>
          </p:cNvPicPr>
          <p:nvPr/>
        </p:nvPicPr>
        <p:blipFill>
          <a:blip r:embed="rId2"/>
          <a:stretch>
            <a:fillRect/>
          </a:stretch>
        </p:blipFill>
        <p:spPr>
          <a:xfrm>
            <a:off x="1173843" y="4124604"/>
            <a:ext cx="6273800" cy="1701800"/>
          </a:xfrm>
          <a:prstGeom prst="rect">
            <a:avLst/>
          </a:prstGeom>
        </p:spPr>
      </p:pic>
      <p:sp>
        <p:nvSpPr>
          <p:cNvPr id="9" name="ZoneTexte 8">
            <a:extLst>
              <a:ext uri="{FF2B5EF4-FFF2-40B4-BE49-F238E27FC236}">
                <a16:creationId xmlns:a16="http://schemas.microsoft.com/office/drawing/2014/main" id="{E8DA4940-12FE-9D44-ADC9-7EAD76AC0311}"/>
              </a:ext>
            </a:extLst>
          </p:cNvPr>
          <p:cNvSpPr txBox="1"/>
          <p:nvPr/>
        </p:nvSpPr>
        <p:spPr>
          <a:xfrm>
            <a:off x="4572000" y="5941497"/>
            <a:ext cx="4572000" cy="369332"/>
          </a:xfrm>
          <a:prstGeom prst="rect">
            <a:avLst/>
          </a:prstGeom>
          <a:noFill/>
        </p:spPr>
        <p:txBody>
          <a:bodyPr wrap="square" rtlCol="0">
            <a:spAutoFit/>
          </a:bodyPr>
          <a:lstStyle/>
          <a:p>
            <a:r>
              <a:rPr lang="fr-FR" dirty="0">
                <a:hlinkClick r:id="rId3"/>
              </a:rPr>
              <a:t>https://doi.org/10.3390/info12020061</a:t>
            </a:r>
            <a:endParaRPr lang="fr-FR" dirty="0"/>
          </a:p>
        </p:txBody>
      </p:sp>
    </p:spTree>
    <p:extLst>
      <p:ext uri="{BB962C8B-B14F-4D97-AF65-F5344CB8AC3E}">
        <p14:creationId xmlns:p14="http://schemas.microsoft.com/office/powerpoint/2010/main" val="421422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9B36-E650-4844-BA39-BA335541CC2F}"/>
              </a:ext>
            </a:extLst>
          </p:cNvPr>
          <p:cNvSpPr>
            <a:spLocks noGrp="1"/>
          </p:cNvSpPr>
          <p:nvPr>
            <p:ph type="title"/>
          </p:nvPr>
        </p:nvSpPr>
        <p:spPr/>
        <p:txBody>
          <a:bodyPr>
            <a:normAutofit fontScale="90000"/>
          </a:bodyPr>
          <a:lstStyle/>
          <a:p>
            <a:r>
              <a:rPr lang="fr-FR" dirty="0"/>
              <a:t>Comment regarder dans l’accélérateur?</a:t>
            </a:r>
          </a:p>
        </p:txBody>
      </p:sp>
      <p:sp>
        <p:nvSpPr>
          <p:cNvPr id="3" name="Content Placeholder 2">
            <a:extLst>
              <a:ext uri="{FF2B5EF4-FFF2-40B4-BE49-F238E27FC236}">
                <a16:creationId xmlns:a16="http://schemas.microsoft.com/office/drawing/2014/main" id="{7A32FF1D-3467-0F44-BC9D-2E540672F237}"/>
              </a:ext>
            </a:extLst>
          </p:cNvPr>
          <p:cNvSpPr>
            <a:spLocks noGrp="1"/>
          </p:cNvSpPr>
          <p:nvPr>
            <p:ph idx="1"/>
          </p:nvPr>
        </p:nvSpPr>
        <p:spPr>
          <a:xfrm>
            <a:off x="457200" y="1600200"/>
            <a:ext cx="4604327" cy="4525963"/>
          </a:xfrm>
        </p:spPr>
        <p:txBody>
          <a:bodyPr/>
          <a:lstStyle/>
          <a:p>
            <a:r>
              <a:rPr lang="fr-FR" dirty="0"/>
              <a:t>Les particules sont trop petites pour être vues.</a:t>
            </a:r>
          </a:p>
          <a:p>
            <a:r>
              <a:rPr lang="fr-FR" dirty="0"/>
              <a:t>Il faut donc utiliser leurs propriétés physiques pour les voir:</a:t>
            </a:r>
          </a:p>
          <a:p>
            <a:pPr lvl="1"/>
            <a:r>
              <a:rPr lang="fr-FR" dirty="0"/>
              <a:t>Rayonnement émis par les particules</a:t>
            </a:r>
          </a:p>
          <a:p>
            <a:pPr lvl="1"/>
            <a:r>
              <a:rPr lang="fr-FR" dirty="0"/>
              <a:t>Interaction des particules avec la matière</a:t>
            </a:r>
          </a:p>
        </p:txBody>
      </p:sp>
      <p:sp>
        <p:nvSpPr>
          <p:cNvPr id="4" name="Date Placeholder 3">
            <a:extLst>
              <a:ext uri="{FF2B5EF4-FFF2-40B4-BE49-F238E27FC236}">
                <a16:creationId xmlns:a16="http://schemas.microsoft.com/office/drawing/2014/main" id="{5F00FE91-C1A7-9F44-854E-9D5B74D20D8E}"/>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732F2192-56B6-C843-BBE8-6549EEA10306}"/>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66389CCB-DA41-8E49-A95E-9D5E2188D9E6}"/>
              </a:ext>
            </a:extLst>
          </p:cNvPr>
          <p:cNvSpPr>
            <a:spLocks noGrp="1"/>
          </p:cNvSpPr>
          <p:nvPr>
            <p:ph type="sldNum" sz="quarter" idx="12"/>
          </p:nvPr>
        </p:nvSpPr>
        <p:spPr/>
        <p:txBody>
          <a:bodyPr/>
          <a:lstStyle/>
          <a:p>
            <a:fld id="{480433CB-3D87-1948-A5B6-54D4680A5C16}" type="slidenum">
              <a:rPr lang="en-GB" smtClean="0"/>
              <a:pPr/>
              <a:t>11</a:t>
            </a:fld>
            <a:endParaRPr lang="en-GB"/>
          </a:p>
        </p:txBody>
      </p:sp>
      <p:pic>
        <p:nvPicPr>
          <p:cNvPr id="8" name="Picture 7">
            <a:extLst>
              <a:ext uri="{FF2B5EF4-FFF2-40B4-BE49-F238E27FC236}">
                <a16:creationId xmlns:a16="http://schemas.microsoft.com/office/drawing/2014/main" id="{0353E642-FD6C-274B-B767-E2EB8B6D3EE0}"/>
              </a:ext>
            </a:extLst>
          </p:cNvPr>
          <p:cNvPicPr>
            <a:picLocks noChangeAspect="1"/>
          </p:cNvPicPr>
          <p:nvPr/>
        </p:nvPicPr>
        <p:blipFill>
          <a:blip r:embed="rId2"/>
          <a:stretch>
            <a:fillRect/>
          </a:stretch>
        </p:blipFill>
        <p:spPr>
          <a:xfrm>
            <a:off x="5061526" y="1647824"/>
            <a:ext cx="3934691" cy="1767077"/>
          </a:xfrm>
          <a:prstGeom prst="rect">
            <a:avLst/>
          </a:prstGeom>
        </p:spPr>
      </p:pic>
      <p:sp>
        <p:nvSpPr>
          <p:cNvPr id="9" name="TextBox 8">
            <a:extLst>
              <a:ext uri="{FF2B5EF4-FFF2-40B4-BE49-F238E27FC236}">
                <a16:creationId xmlns:a16="http://schemas.microsoft.com/office/drawing/2014/main" id="{9CCB6958-B4B9-1548-B0FE-23B77575F263}"/>
              </a:ext>
            </a:extLst>
          </p:cNvPr>
          <p:cNvSpPr txBox="1"/>
          <p:nvPr/>
        </p:nvSpPr>
        <p:spPr>
          <a:xfrm>
            <a:off x="5061527" y="3509818"/>
            <a:ext cx="3999346" cy="600164"/>
          </a:xfrm>
          <a:prstGeom prst="rect">
            <a:avLst/>
          </a:prstGeom>
          <a:noFill/>
        </p:spPr>
        <p:txBody>
          <a:bodyPr wrap="square" rtlCol="0">
            <a:spAutoFit/>
          </a:bodyPr>
          <a:lstStyle/>
          <a:p>
            <a:r>
              <a:rPr lang="fr-FR" sz="1100" dirty="0"/>
              <a:t>Source:</a:t>
            </a:r>
            <a:br>
              <a:rPr lang="fr-FR" sz="1100" dirty="0"/>
            </a:br>
            <a:r>
              <a:rPr lang="fr-FR" sz="1100" dirty="0"/>
              <a:t>https://www.quora.com/How-did-Feynman-explain-that-magnetic-fields-are-created-by-moving-charges-due-to-length-contraction</a:t>
            </a:r>
          </a:p>
        </p:txBody>
      </p:sp>
      <p:pic>
        <p:nvPicPr>
          <p:cNvPr id="11" name="Picture 10">
            <a:extLst>
              <a:ext uri="{FF2B5EF4-FFF2-40B4-BE49-F238E27FC236}">
                <a16:creationId xmlns:a16="http://schemas.microsoft.com/office/drawing/2014/main" id="{7EDD4268-D0E4-5D42-B83E-2B94B94E3E60}"/>
              </a:ext>
            </a:extLst>
          </p:cNvPr>
          <p:cNvPicPr>
            <a:picLocks noChangeAspect="1"/>
          </p:cNvPicPr>
          <p:nvPr/>
        </p:nvPicPr>
        <p:blipFill>
          <a:blip r:embed="rId3"/>
          <a:stretch>
            <a:fillRect/>
          </a:stretch>
        </p:blipFill>
        <p:spPr>
          <a:xfrm>
            <a:off x="6019800" y="4109982"/>
            <a:ext cx="2539203" cy="2009144"/>
          </a:xfrm>
          <a:prstGeom prst="rect">
            <a:avLst/>
          </a:prstGeom>
        </p:spPr>
      </p:pic>
      <p:sp>
        <p:nvSpPr>
          <p:cNvPr id="12" name="TextBox 11">
            <a:extLst>
              <a:ext uri="{FF2B5EF4-FFF2-40B4-BE49-F238E27FC236}">
                <a16:creationId xmlns:a16="http://schemas.microsoft.com/office/drawing/2014/main" id="{EA179C43-DE8C-6644-9090-8697E8DCD9CA}"/>
              </a:ext>
            </a:extLst>
          </p:cNvPr>
          <p:cNvSpPr txBox="1"/>
          <p:nvPr/>
        </p:nvSpPr>
        <p:spPr>
          <a:xfrm>
            <a:off x="5075380" y="6049231"/>
            <a:ext cx="3920837" cy="600164"/>
          </a:xfrm>
          <a:prstGeom prst="rect">
            <a:avLst/>
          </a:prstGeom>
          <a:noFill/>
        </p:spPr>
        <p:txBody>
          <a:bodyPr wrap="square" rtlCol="0">
            <a:spAutoFit/>
          </a:bodyPr>
          <a:lstStyle/>
          <a:p>
            <a:r>
              <a:rPr lang="fr-FR" sz="1100" dirty="0"/>
              <a:t>Source:</a:t>
            </a:r>
            <a:br>
              <a:rPr lang="fr-FR" sz="1100" dirty="0"/>
            </a:br>
            <a:r>
              <a:rPr lang="fr-FR" sz="1100" dirty="0"/>
              <a:t>https://www.sciencephoto.com/media/106032/view/electromagnetic-particle-shower</a:t>
            </a:r>
          </a:p>
        </p:txBody>
      </p:sp>
    </p:spTree>
    <p:extLst>
      <p:ext uri="{BB962C8B-B14F-4D97-AF65-F5344CB8AC3E}">
        <p14:creationId xmlns:p14="http://schemas.microsoft.com/office/powerpoint/2010/main" val="40638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B91F2-42E3-B44E-BCC0-558B4B294F69}"/>
              </a:ext>
            </a:extLst>
          </p:cNvPr>
          <p:cNvSpPr>
            <a:spLocks noGrp="1"/>
          </p:cNvSpPr>
          <p:nvPr>
            <p:ph type="title"/>
          </p:nvPr>
        </p:nvSpPr>
        <p:spPr/>
        <p:txBody>
          <a:bodyPr/>
          <a:lstStyle/>
          <a:p>
            <a:r>
              <a:rPr lang="fr-FR" dirty="0"/>
              <a:t>Perspectives</a:t>
            </a:r>
          </a:p>
        </p:txBody>
      </p:sp>
      <p:sp>
        <p:nvSpPr>
          <p:cNvPr id="3" name="Espace réservé du contenu 2">
            <a:extLst>
              <a:ext uri="{FF2B5EF4-FFF2-40B4-BE49-F238E27FC236}">
                <a16:creationId xmlns:a16="http://schemas.microsoft.com/office/drawing/2014/main" id="{03EA3891-CC99-D942-B688-2133C4551B63}"/>
              </a:ext>
            </a:extLst>
          </p:cNvPr>
          <p:cNvSpPr>
            <a:spLocks noGrp="1"/>
          </p:cNvSpPr>
          <p:nvPr>
            <p:ph idx="1"/>
          </p:nvPr>
        </p:nvSpPr>
        <p:spPr>
          <a:xfrm>
            <a:off x="457200" y="1417638"/>
            <a:ext cx="4851070" cy="4708525"/>
          </a:xfrm>
        </p:spPr>
        <p:txBody>
          <a:bodyPr>
            <a:normAutofit fontScale="77500" lnSpcReduction="20000"/>
          </a:bodyPr>
          <a:lstStyle/>
          <a:p>
            <a:r>
              <a:rPr lang="fr-FR" dirty="0"/>
              <a:t>Les diagnostics sont les yeux d’un accélérateur.</a:t>
            </a:r>
          </a:p>
          <a:p>
            <a:r>
              <a:rPr lang="fr-FR" dirty="0"/>
              <a:t>Ils utilisent le rayonnement émis par les particules ou l’énergie qu’elles déposent dans la matière.</a:t>
            </a:r>
          </a:p>
          <a:p>
            <a:r>
              <a:rPr lang="fr-FR" dirty="0"/>
              <a:t>Leur conception fait appel à de la mécanique, de l’optique, de l’électronique rapide et digitale.</a:t>
            </a:r>
          </a:p>
          <a:p>
            <a:r>
              <a:rPr lang="fr-FR" dirty="0"/>
              <a:t>Chaque accélérateur apporte de défis nouveaux pour les diagnostics.</a:t>
            </a:r>
          </a:p>
          <a:p>
            <a:r>
              <a:rPr lang="fr-FR" dirty="0"/>
              <a:t>Il y a une communauté en France qui travaille à relever ces défis.</a:t>
            </a:r>
          </a:p>
        </p:txBody>
      </p:sp>
      <p:sp>
        <p:nvSpPr>
          <p:cNvPr id="4" name="Espace réservé de la date 3">
            <a:extLst>
              <a:ext uri="{FF2B5EF4-FFF2-40B4-BE49-F238E27FC236}">
                <a16:creationId xmlns:a16="http://schemas.microsoft.com/office/drawing/2014/main" id="{B3548BBD-2250-0744-9F9B-4C0E88E38F41}"/>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1653BE1-CDA3-2F42-BBD8-826264F30AA9}"/>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F92E9A6E-507A-C94E-B2D4-1B94E2376A49}"/>
              </a:ext>
            </a:extLst>
          </p:cNvPr>
          <p:cNvSpPr>
            <a:spLocks noGrp="1"/>
          </p:cNvSpPr>
          <p:nvPr>
            <p:ph type="sldNum" sz="quarter" idx="12"/>
          </p:nvPr>
        </p:nvSpPr>
        <p:spPr/>
        <p:txBody>
          <a:bodyPr/>
          <a:lstStyle/>
          <a:p>
            <a:fld id="{480433CB-3D87-1948-A5B6-54D4680A5C16}" type="slidenum">
              <a:rPr lang="en-GB" smtClean="0"/>
              <a:pPr/>
              <a:t>110</a:t>
            </a:fld>
            <a:endParaRPr lang="en-GB"/>
          </a:p>
        </p:txBody>
      </p:sp>
      <p:pic>
        <p:nvPicPr>
          <p:cNvPr id="7" name="Picture 10">
            <a:extLst>
              <a:ext uri="{FF2B5EF4-FFF2-40B4-BE49-F238E27FC236}">
                <a16:creationId xmlns:a16="http://schemas.microsoft.com/office/drawing/2014/main" id="{1E1F17B6-D647-C745-9384-52D7A9A61F98}"/>
              </a:ext>
            </a:extLst>
          </p:cNvPr>
          <p:cNvPicPr>
            <a:picLocks noChangeAspect="1"/>
          </p:cNvPicPr>
          <p:nvPr/>
        </p:nvPicPr>
        <p:blipFill>
          <a:blip r:embed="rId2"/>
          <a:stretch>
            <a:fillRect/>
          </a:stretch>
        </p:blipFill>
        <p:spPr>
          <a:xfrm>
            <a:off x="5524500" y="4797392"/>
            <a:ext cx="3429000" cy="1558958"/>
          </a:xfrm>
          <a:prstGeom prst="rect">
            <a:avLst/>
          </a:prstGeom>
        </p:spPr>
      </p:pic>
      <p:pic>
        <p:nvPicPr>
          <p:cNvPr id="8" name="Picture 5" descr="N:\diagnostics\ThomX\Présentations\Diag_Thomx_Cerenkov 2.jpg">
            <a:extLst>
              <a:ext uri="{FF2B5EF4-FFF2-40B4-BE49-F238E27FC236}">
                <a16:creationId xmlns:a16="http://schemas.microsoft.com/office/drawing/2014/main" id="{E06939B0-7170-F040-9276-7073BED62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767" y="216852"/>
            <a:ext cx="1964233" cy="3025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549ACD88-5C4B-B24E-A7CD-4178789A3636}"/>
              </a:ext>
            </a:extLst>
          </p:cNvPr>
          <p:cNvPicPr>
            <a:picLocks noChangeAspect="1"/>
          </p:cNvPicPr>
          <p:nvPr/>
        </p:nvPicPr>
        <p:blipFill rotWithShape="1">
          <a:blip r:embed="rId4"/>
          <a:srcRect l="22969" t="13707" r="16595"/>
          <a:stretch/>
        </p:blipFill>
        <p:spPr>
          <a:xfrm>
            <a:off x="5308270" y="2185059"/>
            <a:ext cx="2021004" cy="2527323"/>
          </a:xfrm>
          <a:prstGeom prst="rect">
            <a:avLst/>
          </a:prstGeom>
        </p:spPr>
      </p:pic>
    </p:spTree>
    <p:extLst>
      <p:ext uri="{BB962C8B-B14F-4D97-AF65-F5344CB8AC3E}">
        <p14:creationId xmlns:p14="http://schemas.microsoft.com/office/powerpoint/2010/main" val="53341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994D-BE6F-4143-A32F-30A9C6CCAFA4}"/>
              </a:ext>
            </a:extLst>
          </p:cNvPr>
          <p:cNvSpPr>
            <a:spLocks noGrp="1"/>
          </p:cNvSpPr>
          <p:nvPr>
            <p:ph type="title"/>
          </p:nvPr>
        </p:nvSpPr>
        <p:spPr/>
        <p:txBody>
          <a:bodyPr>
            <a:normAutofit fontScale="90000"/>
          </a:bodyPr>
          <a:lstStyle/>
          <a:p>
            <a:r>
              <a:rPr lang="fr-FR" dirty="0"/>
              <a:t>Le rayonnement émis </a:t>
            </a:r>
            <a:br>
              <a:rPr lang="fr-FR" dirty="0"/>
            </a:br>
            <a:r>
              <a:rPr lang="fr-FR" dirty="0"/>
              <a:t>par les particules chargées</a:t>
            </a:r>
          </a:p>
        </p:txBody>
      </p:sp>
      <p:sp>
        <p:nvSpPr>
          <p:cNvPr id="3" name="Content Placeholder 2">
            <a:extLst>
              <a:ext uri="{FF2B5EF4-FFF2-40B4-BE49-F238E27FC236}">
                <a16:creationId xmlns:a16="http://schemas.microsoft.com/office/drawing/2014/main" id="{7075B705-96C8-B34A-BE87-520A3A4B49B8}"/>
              </a:ext>
            </a:extLst>
          </p:cNvPr>
          <p:cNvSpPr>
            <a:spLocks noGrp="1"/>
          </p:cNvSpPr>
          <p:nvPr>
            <p:ph idx="1"/>
          </p:nvPr>
        </p:nvSpPr>
        <p:spPr>
          <a:xfrm>
            <a:off x="457200" y="4021494"/>
            <a:ext cx="8229600" cy="2334856"/>
          </a:xfrm>
        </p:spPr>
        <p:txBody>
          <a:bodyPr>
            <a:normAutofit fontScale="62500" lnSpcReduction="20000"/>
          </a:bodyPr>
          <a:lstStyle/>
          <a:p>
            <a:r>
              <a:rPr lang="fr-FR" dirty="0"/>
              <a:t>Dans un accélérateurs, par principe, les particules accélérées (électrons, protons, ions, molécules,…) sont chargées.</a:t>
            </a:r>
          </a:p>
          <a:p>
            <a:r>
              <a:rPr lang="fr-FR" dirty="0"/>
              <a:t>Certains accélérateurs produisent des faisceaux de particules neutres (photons, neutrons, neutrinos,…) mais ils ne les accélèrent pas. Ces faisceaux ne sont pas traités dans ce cours.</a:t>
            </a:r>
          </a:p>
          <a:p>
            <a:r>
              <a:rPr lang="fr-FR" dirty="0"/>
              <a:t>Les lois de l’électromagnétisme indiquent que ces particules émettent donc un rayonnement électromagnétique (ondes radio, lumière visible,…).</a:t>
            </a:r>
          </a:p>
        </p:txBody>
      </p:sp>
      <p:sp>
        <p:nvSpPr>
          <p:cNvPr id="4" name="Date Placeholder 3">
            <a:extLst>
              <a:ext uri="{FF2B5EF4-FFF2-40B4-BE49-F238E27FC236}">
                <a16:creationId xmlns:a16="http://schemas.microsoft.com/office/drawing/2014/main" id="{3B94E6BA-69BB-4145-8E81-0764F004626F}"/>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F1912BB1-1983-3B4A-B614-8D591E5C574F}"/>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0444880B-7A5B-BF46-86B9-A3BCC69B0729}"/>
              </a:ext>
            </a:extLst>
          </p:cNvPr>
          <p:cNvSpPr>
            <a:spLocks noGrp="1"/>
          </p:cNvSpPr>
          <p:nvPr>
            <p:ph type="sldNum" sz="quarter" idx="12"/>
          </p:nvPr>
        </p:nvSpPr>
        <p:spPr/>
        <p:txBody>
          <a:bodyPr/>
          <a:lstStyle/>
          <a:p>
            <a:fld id="{480433CB-3D87-1948-A5B6-54D4680A5C16}" type="slidenum">
              <a:rPr lang="en-GB" smtClean="0"/>
              <a:pPr/>
              <a:t>12</a:t>
            </a:fld>
            <a:endParaRPr lang="en-GB"/>
          </a:p>
        </p:txBody>
      </p:sp>
      <p:pic>
        <p:nvPicPr>
          <p:cNvPr id="7" name="Picture 6">
            <a:extLst>
              <a:ext uri="{FF2B5EF4-FFF2-40B4-BE49-F238E27FC236}">
                <a16:creationId xmlns:a16="http://schemas.microsoft.com/office/drawing/2014/main" id="{C78F5124-3246-534F-AD8A-7C015EFFAAF7}"/>
              </a:ext>
            </a:extLst>
          </p:cNvPr>
          <p:cNvPicPr>
            <a:picLocks noChangeAspect="1"/>
          </p:cNvPicPr>
          <p:nvPr/>
        </p:nvPicPr>
        <p:blipFill>
          <a:blip r:embed="rId2"/>
          <a:stretch>
            <a:fillRect/>
          </a:stretch>
        </p:blipFill>
        <p:spPr>
          <a:xfrm>
            <a:off x="2286000" y="1417638"/>
            <a:ext cx="3934691" cy="1767077"/>
          </a:xfrm>
          <a:prstGeom prst="rect">
            <a:avLst/>
          </a:prstGeom>
        </p:spPr>
      </p:pic>
      <p:sp>
        <p:nvSpPr>
          <p:cNvPr id="8" name="TextBox 7">
            <a:extLst>
              <a:ext uri="{FF2B5EF4-FFF2-40B4-BE49-F238E27FC236}">
                <a16:creationId xmlns:a16="http://schemas.microsoft.com/office/drawing/2014/main" id="{95C00B18-B248-064A-A5BD-9D6E31D65634}"/>
              </a:ext>
            </a:extLst>
          </p:cNvPr>
          <p:cNvSpPr txBox="1"/>
          <p:nvPr/>
        </p:nvSpPr>
        <p:spPr>
          <a:xfrm>
            <a:off x="2286001" y="3279632"/>
            <a:ext cx="3999346" cy="600164"/>
          </a:xfrm>
          <a:prstGeom prst="rect">
            <a:avLst/>
          </a:prstGeom>
          <a:noFill/>
        </p:spPr>
        <p:txBody>
          <a:bodyPr wrap="square" rtlCol="0">
            <a:spAutoFit/>
          </a:bodyPr>
          <a:lstStyle/>
          <a:p>
            <a:r>
              <a:rPr lang="fr-FR" sz="1100" dirty="0"/>
              <a:t>Source:</a:t>
            </a:r>
            <a:br>
              <a:rPr lang="fr-FR" sz="1100" dirty="0"/>
            </a:br>
            <a:r>
              <a:rPr lang="fr-FR" sz="1100" dirty="0"/>
              <a:t>https://www.quora.com/How-did-Feynman-explain-that-magnetic-fields-are-created-by-moving-charges-due-to-length-contraction</a:t>
            </a:r>
          </a:p>
        </p:txBody>
      </p:sp>
    </p:spTree>
    <p:extLst>
      <p:ext uri="{BB962C8B-B14F-4D97-AF65-F5344CB8AC3E}">
        <p14:creationId xmlns:p14="http://schemas.microsoft.com/office/powerpoint/2010/main" val="1677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9C5-C23F-3147-9DD3-4BC1E5841052}"/>
              </a:ext>
            </a:extLst>
          </p:cNvPr>
          <p:cNvSpPr>
            <a:spLocks noGrp="1"/>
          </p:cNvSpPr>
          <p:nvPr>
            <p:ph type="title"/>
          </p:nvPr>
        </p:nvSpPr>
        <p:spPr/>
        <p:txBody>
          <a:bodyPr>
            <a:normAutofit fontScale="90000"/>
          </a:bodyPr>
          <a:lstStyle/>
          <a:p>
            <a:r>
              <a:rPr lang="fr-FR" dirty="0"/>
              <a:t>Le rayonnement émis </a:t>
            </a:r>
            <a:br>
              <a:rPr lang="fr-FR" dirty="0"/>
            </a:br>
            <a:r>
              <a:rPr lang="fr-FR" dirty="0"/>
              <a:t>par les particules chargées</a:t>
            </a:r>
          </a:p>
        </p:txBody>
      </p:sp>
      <p:sp>
        <p:nvSpPr>
          <p:cNvPr id="3" name="Content Placeholder 2">
            <a:extLst>
              <a:ext uri="{FF2B5EF4-FFF2-40B4-BE49-F238E27FC236}">
                <a16:creationId xmlns:a16="http://schemas.microsoft.com/office/drawing/2014/main" id="{25E2CA5F-F2E7-EE40-8255-0AFE1701D207}"/>
              </a:ext>
            </a:extLst>
          </p:cNvPr>
          <p:cNvSpPr>
            <a:spLocks noGrp="1"/>
          </p:cNvSpPr>
          <p:nvPr>
            <p:ph idx="1"/>
          </p:nvPr>
        </p:nvSpPr>
        <p:spPr>
          <a:xfrm>
            <a:off x="457200" y="2192694"/>
            <a:ext cx="5562600" cy="3933469"/>
          </a:xfrm>
        </p:spPr>
        <p:txBody>
          <a:bodyPr/>
          <a:lstStyle/>
          <a:p>
            <a:r>
              <a:rPr lang="fr-FR" dirty="0"/>
              <a:t>Une particule chargée est entourée de lignes de champ électromagnétiques.</a:t>
            </a:r>
          </a:p>
          <a:p>
            <a:r>
              <a:rPr lang="fr-FR" dirty="0"/>
              <a:t>Sous l’effet d’une accélération ces lignes de champs vont être comprimées.</a:t>
            </a:r>
          </a:p>
        </p:txBody>
      </p:sp>
      <p:sp>
        <p:nvSpPr>
          <p:cNvPr id="4" name="Date Placeholder 3">
            <a:extLst>
              <a:ext uri="{FF2B5EF4-FFF2-40B4-BE49-F238E27FC236}">
                <a16:creationId xmlns:a16="http://schemas.microsoft.com/office/drawing/2014/main" id="{77DB0FB5-057F-7446-A437-4FA680E4BF4D}"/>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9DD012BE-A90D-144D-9A9F-03011BDBCE15}"/>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59785B0A-F41A-6047-9BFB-E4CE212FAD13}"/>
              </a:ext>
            </a:extLst>
          </p:cNvPr>
          <p:cNvSpPr>
            <a:spLocks noGrp="1"/>
          </p:cNvSpPr>
          <p:nvPr>
            <p:ph type="sldNum" sz="quarter" idx="12"/>
          </p:nvPr>
        </p:nvSpPr>
        <p:spPr/>
        <p:txBody>
          <a:bodyPr/>
          <a:lstStyle/>
          <a:p>
            <a:fld id="{480433CB-3D87-1948-A5B6-54D4680A5C16}" type="slidenum">
              <a:rPr lang="en-GB" smtClean="0"/>
              <a:pPr/>
              <a:t>13</a:t>
            </a:fld>
            <a:endParaRPr lang="en-GB"/>
          </a:p>
        </p:txBody>
      </p:sp>
      <p:pic>
        <p:nvPicPr>
          <p:cNvPr id="10" name="Picture 9">
            <a:extLst>
              <a:ext uri="{FF2B5EF4-FFF2-40B4-BE49-F238E27FC236}">
                <a16:creationId xmlns:a16="http://schemas.microsoft.com/office/drawing/2014/main" id="{D41028D4-9DFD-544F-81B2-5A1E2D58B370}"/>
              </a:ext>
            </a:extLst>
          </p:cNvPr>
          <p:cNvPicPr>
            <a:picLocks noChangeAspect="1"/>
          </p:cNvPicPr>
          <p:nvPr/>
        </p:nvPicPr>
        <p:blipFill>
          <a:blip r:embed="rId2"/>
          <a:stretch>
            <a:fillRect/>
          </a:stretch>
        </p:blipFill>
        <p:spPr>
          <a:xfrm>
            <a:off x="6484776" y="1417638"/>
            <a:ext cx="2053512" cy="1977456"/>
          </a:xfrm>
          <a:prstGeom prst="rect">
            <a:avLst/>
          </a:prstGeom>
        </p:spPr>
      </p:pic>
      <p:pic>
        <p:nvPicPr>
          <p:cNvPr id="12" name="Picture 11">
            <a:extLst>
              <a:ext uri="{FF2B5EF4-FFF2-40B4-BE49-F238E27FC236}">
                <a16:creationId xmlns:a16="http://schemas.microsoft.com/office/drawing/2014/main" id="{191CDBFD-744D-A94C-B8C0-BC1F44735CE3}"/>
              </a:ext>
            </a:extLst>
          </p:cNvPr>
          <p:cNvPicPr>
            <a:picLocks noChangeAspect="1"/>
          </p:cNvPicPr>
          <p:nvPr/>
        </p:nvPicPr>
        <p:blipFill>
          <a:blip r:embed="rId3"/>
          <a:stretch>
            <a:fillRect/>
          </a:stretch>
        </p:blipFill>
        <p:spPr>
          <a:xfrm>
            <a:off x="6977836" y="3556260"/>
            <a:ext cx="1114891" cy="2444925"/>
          </a:xfrm>
          <a:prstGeom prst="rect">
            <a:avLst/>
          </a:prstGeom>
        </p:spPr>
      </p:pic>
    </p:spTree>
    <p:extLst>
      <p:ext uri="{BB962C8B-B14F-4D97-AF65-F5344CB8AC3E}">
        <p14:creationId xmlns:p14="http://schemas.microsoft.com/office/powerpoint/2010/main" val="222719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32B5-C3AA-CB45-96FF-5FD3B98ADB72}"/>
              </a:ext>
            </a:extLst>
          </p:cNvPr>
          <p:cNvSpPr>
            <a:spLocks noGrp="1"/>
          </p:cNvSpPr>
          <p:nvPr>
            <p:ph type="title"/>
          </p:nvPr>
        </p:nvSpPr>
        <p:spPr/>
        <p:txBody>
          <a:bodyPr>
            <a:normAutofit fontScale="90000"/>
          </a:bodyPr>
          <a:lstStyle/>
          <a:p>
            <a:r>
              <a:rPr lang="fr-FR" dirty="0"/>
              <a:t>Le rayonnement émis </a:t>
            </a:r>
            <a:br>
              <a:rPr lang="fr-FR" dirty="0"/>
            </a:br>
            <a:r>
              <a:rPr lang="fr-FR" dirty="0"/>
              <a:t>par les particules chargées</a:t>
            </a:r>
          </a:p>
        </p:txBody>
      </p:sp>
      <p:sp>
        <p:nvSpPr>
          <p:cNvPr id="3" name="Content Placeholder 2">
            <a:extLst>
              <a:ext uri="{FF2B5EF4-FFF2-40B4-BE49-F238E27FC236}">
                <a16:creationId xmlns:a16="http://schemas.microsoft.com/office/drawing/2014/main" id="{08618DA8-275E-F24F-B5C9-AA2158484E41}"/>
              </a:ext>
            </a:extLst>
          </p:cNvPr>
          <p:cNvSpPr>
            <a:spLocks noGrp="1"/>
          </p:cNvSpPr>
          <p:nvPr>
            <p:ph idx="1"/>
          </p:nvPr>
        </p:nvSpPr>
        <p:spPr>
          <a:xfrm>
            <a:off x="457200" y="1600200"/>
            <a:ext cx="4711959" cy="4756150"/>
          </a:xfrm>
        </p:spPr>
        <p:txBody>
          <a:bodyPr>
            <a:normAutofit fontScale="92500" lnSpcReduction="20000"/>
          </a:bodyPr>
          <a:lstStyle/>
          <a:p>
            <a:r>
              <a:rPr lang="fr-FR" dirty="0"/>
              <a:t>Les lignes de champ d’une particule chargée se propageant près d’un conducteur vont induire un courant dans ce conducteur.</a:t>
            </a:r>
          </a:p>
          <a:p>
            <a:r>
              <a:rPr lang="fr-FR" dirty="0"/>
              <a:t>Courant qui peut-être mesuré.</a:t>
            </a:r>
          </a:p>
          <a:p>
            <a:r>
              <a:rPr lang="fr-FR" dirty="0"/>
              <a:t>L’intensité de ce courant va dépendre de la charge et de la position des particules.</a:t>
            </a:r>
          </a:p>
        </p:txBody>
      </p:sp>
      <p:sp>
        <p:nvSpPr>
          <p:cNvPr id="4" name="Date Placeholder 3">
            <a:extLst>
              <a:ext uri="{FF2B5EF4-FFF2-40B4-BE49-F238E27FC236}">
                <a16:creationId xmlns:a16="http://schemas.microsoft.com/office/drawing/2014/main" id="{79360BB5-BA3F-C246-B78D-155741DCBA14}"/>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ADCD295D-1548-4141-84BD-9BE1B244FFF1}"/>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C5140C0-6FDD-DC40-9525-3EF1795A9040}"/>
              </a:ext>
            </a:extLst>
          </p:cNvPr>
          <p:cNvSpPr>
            <a:spLocks noGrp="1"/>
          </p:cNvSpPr>
          <p:nvPr>
            <p:ph type="sldNum" sz="quarter" idx="12"/>
          </p:nvPr>
        </p:nvSpPr>
        <p:spPr/>
        <p:txBody>
          <a:bodyPr/>
          <a:lstStyle/>
          <a:p>
            <a:fld id="{480433CB-3D87-1948-A5B6-54D4680A5C16}" type="slidenum">
              <a:rPr lang="en-GB" smtClean="0"/>
              <a:pPr/>
              <a:t>14</a:t>
            </a:fld>
            <a:endParaRPr lang="en-GB"/>
          </a:p>
        </p:txBody>
      </p:sp>
      <p:pic>
        <p:nvPicPr>
          <p:cNvPr id="16" name="Picture 15">
            <a:extLst>
              <a:ext uri="{FF2B5EF4-FFF2-40B4-BE49-F238E27FC236}">
                <a16:creationId xmlns:a16="http://schemas.microsoft.com/office/drawing/2014/main" id="{FB008B90-0004-6943-B9FA-255DB47F052F}"/>
              </a:ext>
            </a:extLst>
          </p:cNvPr>
          <p:cNvPicPr>
            <a:picLocks noChangeAspect="1"/>
          </p:cNvPicPr>
          <p:nvPr/>
        </p:nvPicPr>
        <p:blipFill>
          <a:blip r:embed="rId2"/>
          <a:stretch>
            <a:fillRect/>
          </a:stretch>
        </p:blipFill>
        <p:spPr>
          <a:xfrm>
            <a:off x="5239228" y="2063783"/>
            <a:ext cx="3574571" cy="3646422"/>
          </a:xfrm>
          <a:prstGeom prst="rect">
            <a:avLst/>
          </a:prstGeom>
        </p:spPr>
      </p:pic>
    </p:spTree>
    <p:extLst>
      <p:ext uri="{BB962C8B-B14F-4D97-AF65-F5344CB8AC3E}">
        <p14:creationId xmlns:p14="http://schemas.microsoft.com/office/powerpoint/2010/main" val="2489704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32B5-C3AA-CB45-96FF-5FD3B98ADB72}"/>
              </a:ext>
            </a:extLst>
          </p:cNvPr>
          <p:cNvSpPr>
            <a:spLocks noGrp="1"/>
          </p:cNvSpPr>
          <p:nvPr>
            <p:ph type="title"/>
          </p:nvPr>
        </p:nvSpPr>
        <p:spPr/>
        <p:txBody>
          <a:bodyPr>
            <a:normAutofit fontScale="90000"/>
          </a:bodyPr>
          <a:lstStyle/>
          <a:p>
            <a:r>
              <a:rPr lang="fr-FR" dirty="0"/>
              <a:t>Le rayonnement émis </a:t>
            </a:r>
            <a:br>
              <a:rPr lang="fr-FR" dirty="0"/>
            </a:br>
            <a:r>
              <a:rPr lang="fr-FR" dirty="0"/>
              <a:t>par les particules chargées</a:t>
            </a:r>
          </a:p>
        </p:txBody>
      </p:sp>
      <p:sp>
        <p:nvSpPr>
          <p:cNvPr id="3" name="Content Placeholder 2">
            <a:extLst>
              <a:ext uri="{FF2B5EF4-FFF2-40B4-BE49-F238E27FC236}">
                <a16:creationId xmlns:a16="http://schemas.microsoft.com/office/drawing/2014/main" id="{08618DA8-275E-F24F-B5C9-AA2158484E41}"/>
              </a:ext>
            </a:extLst>
          </p:cNvPr>
          <p:cNvSpPr>
            <a:spLocks noGrp="1"/>
          </p:cNvSpPr>
          <p:nvPr>
            <p:ph idx="1"/>
          </p:nvPr>
        </p:nvSpPr>
        <p:spPr>
          <a:xfrm>
            <a:off x="457200" y="2066306"/>
            <a:ext cx="4711959" cy="4108904"/>
          </a:xfrm>
        </p:spPr>
        <p:txBody>
          <a:bodyPr>
            <a:normAutofit fontScale="92500" lnSpcReduction="20000"/>
          </a:bodyPr>
          <a:lstStyle/>
          <a:p>
            <a:r>
              <a:rPr lang="fr-FR" dirty="0"/>
              <a:t>Si la particule traverse un conducteur, le changement de conductivité lors de la traversée entraîne l’émission de rayonnement.</a:t>
            </a:r>
          </a:p>
          <a:p>
            <a:r>
              <a:rPr lang="fr-FR" dirty="0"/>
              <a:t>Une partie du champ qui entoure la particule est converti en lumière.</a:t>
            </a:r>
          </a:p>
        </p:txBody>
      </p:sp>
      <p:sp>
        <p:nvSpPr>
          <p:cNvPr id="4" name="Date Placeholder 3">
            <a:extLst>
              <a:ext uri="{FF2B5EF4-FFF2-40B4-BE49-F238E27FC236}">
                <a16:creationId xmlns:a16="http://schemas.microsoft.com/office/drawing/2014/main" id="{79360BB5-BA3F-C246-B78D-155741DCBA14}"/>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ADCD295D-1548-4141-84BD-9BE1B244FFF1}"/>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C5140C0-6FDD-DC40-9525-3EF1795A9040}"/>
              </a:ext>
            </a:extLst>
          </p:cNvPr>
          <p:cNvSpPr>
            <a:spLocks noGrp="1"/>
          </p:cNvSpPr>
          <p:nvPr>
            <p:ph type="sldNum" sz="quarter" idx="12"/>
          </p:nvPr>
        </p:nvSpPr>
        <p:spPr/>
        <p:txBody>
          <a:bodyPr/>
          <a:lstStyle/>
          <a:p>
            <a:fld id="{480433CB-3D87-1948-A5B6-54D4680A5C16}" type="slidenum">
              <a:rPr lang="en-GB" smtClean="0"/>
              <a:pPr/>
              <a:t>15</a:t>
            </a:fld>
            <a:endParaRPr lang="en-GB"/>
          </a:p>
        </p:txBody>
      </p:sp>
      <p:pic>
        <p:nvPicPr>
          <p:cNvPr id="12" name="Picture 11">
            <a:extLst>
              <a:ext uri="{FF2B5EF4-FFF2-40B4-BE49-F238E27FC236}">
                <a16:creationId xmlns:a16="http://schemas.microsoft.com/office/drawing/2014/main" id="{E0FD23A7-8AB2-E343-97B6-92762155662C}"/>
              </a:ext>
            </a:extLst>
          </p:cNvPr>
          <p:cNvPicPr>
            <a:picLocks noChangeAspect="1"/>
          </p:cNvPicPr>
          <p:nvPr/>
        </p:nvPicPr>
        <p:blipFill>
          <a:blip r:embed="rId2"/>
          <a:stretch>
            <a:fillRect/>
          </a:stretch>
        </p:blipFill>
        <p:spPr>
          <a:xfrm>
            <a:off x="5169159" y="1483567"/>
            <a:ext cx="3886200" cy="6781800"/>
          </a:xfrm>
          <a:prstGeom prst="rect">
            <a:avLst/>
          </a:prstGeom>
        </p:spPr>
      </p:pic>
    </p:spTree>
    <p:extLst>
      <p:ext uri="{BB962C8B-B14F-4D97-AF65-F5344CB8AC3E}">
        <p14:creationId xmlns:p14="http://schemas.microsoft.com/office/powerpoint/2010/main" val="115981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8B97-497C-6C47-8E4C-908024B6F1CC}"/>
              </a:ext>
            </a:extLst>
          </p:cNvPr>
          <p:cNvSpPr>
            <a:spLocks noGrp="1"/>
          </p:cNvSpPr>
          <p:nvPr>
            <p:ph type="title"/>
          </p:nvPr>
        </p:nvSpPr>
        <p:spPr/>
        <p:txBody>
          <a:bodyPr>
            <a:normAutofit fontScale="90000"/>
          </a:bodyPr>
          <a:lstStyle/>
          <a:p>
            <a:r>
              <a:rPr lang="fr-FR" dirty="0"/>
              <a:t>Les interactions </a:t>
            </a:r>
            <a:br>
              <a:rPr lang="fr-FR" dirty="0"/>
            </a:br>
            <a:r>
              <a:rPr lang="fr-FR" dirty="0"/>
              <a:t>particules-matière</a:t>
            </a:r>
          </a:p>
        </p:txBody>
      </p:sp>
      <p:sp>
        <p:nvSpPr>
          <p:cNvPr id="3" name="Content Placeholder 2">
            <a:extLst>
              <a:ext uri="{FF2B5EF4-FFF2-40B4-BE49-F238E27FC236}">
                <a16:creationId xmlns:a16="http://schemas.microsoft.com/office/drawing/2014/main" id="{BAB9FC42-ADE3-BB42-8321-AAE8052BD8AF}"/>
              </a:ext>
            </a:extLst>
          </p:cNvPr>
          <p:cNvSpPr>
            <a:spLocks noGrp="1"/>
          </p:cNvSpPr>
          <p:nvPr>
            <p:ph idx="1"/>
          </p:nvPr>
        </p:nvSpPr>
        <p:spPr>
          <a:xfrm>
            <a:off x="457200" y="1417639"/>
            <a:ext cx="8229600" cy="2011362"/>
          </a:xfrm>
        </p:spPr>
        <p:txBody>
          <a:bodyPr>
            <a:normAutofit fontScale="92500" lnSpcReduction="20000"/>
          </a:bodyPr>
          <a:lstStyle/>
          <a:p>
            <a:r>
              <a:rPr lang="fr-FR" dirty="0"/>
              <a:t>Lorsqu’une particule interagit avec de la matière, elle dépose de l’énergie et rayonne des photons de très haute énergie. Cette énergie peut créer des paires particules-antiparticules. Cela amène à la formation d’une gerbe électromagnétique.</a:t>
            </a:r>
          </a:p>
        </p:txBody>
      </p:sp>
      <p:sp>
        <p:nvSpPr>
          <p:cNvPr id="4" name="Date Placeholder 3">
            <a:extLst>
              <a:ext uri="{FF2B5EF4-FFF2-40B4-BE49-F238E27FC236}">
                <a16:creationId xmlns:a16="http://schemas.microsoft.com/office/drawing/2014/main" id="{710EC8FE-B037-934C-8BE3-B3AC0E258151}"/>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4D13D6FF-EB4F-E146-BCEC-078E90EBAB46}"/>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E8AB2E79-BAF3-4741-B764-6354130243B8}"/>
              </a:ext>
            </a:extLst>
          </p:cNvPr>
          <p:cNvSpPr>
            <a:spLocks noGrp="1"/>
          </p:cNvSpPr>
          <p:nvPr>
            <p:ph type="sldNum" sz="quarter" idx="12"/>
          </p:nvPr>
        </p:nvSpPr>
        <p:spPr/>
        <p:txBody>
          <a:bodyPr/>
          <a:lstStyle/>
          <a:p>
            <a:fld id="{480433CB-3D87-1948-A5B6-54D4680A5C16}" type="slidenum">
              <a:rPr lang="en-GB" smtClean="0"/>
              <a:pPr/>
              <a:t>16</a:t>
            </a:fld>
            <a:endParaRPr lang="en-GB"/>
          </a:p>
        </p:txBody>
      </p:sp>
      <p:pic>
        <p:nvPicPr>
          <p:cNvPr id="8" name="Picture 7">
            <a:extLst>
              <a:ext uri="{FF2B5EF4-FFF2-40B4-BE49-F238E27FC236}">
                <a16:creationId xmlns:a16="http://schemas.microsoft.com/office/drawing/2014/main" id="{4124AE85-21D7-E749-96BA-297221ECD9E3}"/>
              </a:ext>
            </a:extLst>
          </p:cNvPr>
          <p:cNvPicPr>
            <a:picLocks noChangeAspect="1"/>
          </p:cNvPicPr>
          <p:nvPr/>
        </p:nvPicPr>
        <p:blipFill>
          <a:blip r:embed="rId2"/>
          <a:stretch>
            <a:fillRect/>
          </a:stretch>
        </p:blipFill>
        <p:spPr>
          <a:xfrm>
            <a:off x="502298" y="3321260"/>
            <a:ext cx="3728850" cy="3013788"/>
          </a:xfrm>
          <a:prstGeom prst="rect">
            <a:avLst/>
          </a:prstGeom>
        </p:spPr>
      </p:pic>
      <p:sp>
        <p:nvSpPr>
          <p:cNvPr id="9" name="TextBox 8">
            <a:extLst>
              <a:ext uri="{FF2B5EF4-FFF2-40B4-BE49-F238E27FC236}">
                <a16:creationId xmlns:a16="http://schemas.microsoft.com/office/drawing/2014/main" id="{81D01047-7538-EF41-A0B6-5E5BBD90CBD5}"/>
              </a:ext>
            </a:extLst>
          </p:cNvPr>
          <p:cNvSpPr txBox="1"/>
          <p:nvPr/>
        </p:nvSpPr>
        <p:spPr>
          <a:xfrm>
            <a:off x="1" y="6396335"/>
            <a:ext cx="5171492" cy="461665"/>
          </a:xfrm>
          <a:prstGeom prst="rect">
            <a:avLst/>
          </a:prstGeom>
          <a:noFill/>
        </p:spPr>
        <p:txBody>
          <a:bodyPr wrap="square" rtlCol="0">
            <a:spAutoFit/>
          </a:bodyPr>
          <a:lstStyle/>
          <a:p>
            <a:r>
              <a:rPr lang="fr-FR" sz="1200" dirty="0"/>
              <a:t>Source: https://</a:t>
            </a:r>
            <a:r>
              <a:rPr lang="fr-FR" sz="1200" dirty="0" err="1"/>
              <a:t>www.researchgate.net</a:t>
            </a:r>
            <a:r>
              <a:rPr lang="fr-FR" sz="1200" dirty="0"/>
              <a:t>/figure/Schematic-diagram-of-an-electron-initiated-electromagnetic-shower-This-multiplication_fig1_221911282</a:t>
            </a:r>
          </a:p>
        </p:txBody>
      </p:sp>
      <p:pic>
        <p:nvPicPr>
          <p:cNvPr id="11" name="Picture 10">
            <a:extLst>
              <a:ext uri="{FF2B5EF4-FFF2-40B4-BE49-F238E27FC236}">
                <a16:creationId xmlns:a16="http://schemas.microsoft.com/office/drawing/2014/main" id="{B0A10CE7-391B-004B-BB8F-78B4C2A69C5F}"/>
              </a:ext>
            </a:extLst>
          </p:cNvPr>
          <p:cNvPicPr>
            <a:picLocks noChangeAspect="1"/>
          </p:cNvPicPr>
          <p:nvPr/>
        </p:nvPicPr>
        <p:blipFill>
          <a:blip r:embed="rId3"/>
          <a:stretch>
            <a:fillRect/>
          </a:stretch>
        </p:blipFill>
        <p:spPr>
          <a:xfrm>
            <a:off x="5210982" y="3321260"/>
            <a:ext cx="3520916" cy="3013788"/>
          </a:xfrm>
          <a:prstGeom prst="rect">
            <a:avLst/>
          </a:prstGeom>
        </p:spPr>
      </p:pic>
      <p:sp>
        <p:nvSpPr>
          <p:cNvPr id="12" name="TextBox 11">
            <a:extLst>
              <a:ext uri="{FF2B5EF4-FFF2-40B4-BE49-F238E27FC236}">
                <a16:creationId xmlns:a16="http://schemas.microsoft.com/office/drawing/2014/main" id="{A38B681F-6449-ED46-A306-368A5A6C1D29}"/>
              </a:ext>
            </a:extLst>
          </p:cNvPr>
          <p:cNvSpPr txBox="1"/>
          <p:nvPr/>
        </p:nvSpPr>
        <p:spPr>
          <a:xfrm>
            <a:off x="5628692" y="6356350"/>
            <a:ext cx="3515308" cy="461665"/>
          </a:xfrm>
          <a:prstGeom prst="rect">
            <a:avLst/>
          </a:prstGeom>
          <a:noFill/>
        </p:spPr>
        <p:txBody>
          <a:bodyPr wrap="square" rtlCol="0">
            <a:spAutoFit/>
          </a:bodyPr>
          <a:lstStyle/>
          <a:p>
            <a:r>
              <a:rPr lang="fr-FR" sz="1200" dirty="0"/>
              <a:t>Source: http://www-</a:t>
            </a:r>
            <a:r>
              <a:rPr lang="fr-FR" sz="1200" dirty="0" err="1"/>
              <a:t>hep.uta.edu</a:t>
            </a:r>
            <a:r>
              <a:rPr lang="fr-FR" sz="1200" dirty="0"/>
              <a:t>/</a:t>
            </a:r>
            <a:r>
              <a:rPr lang="fr-FR" sz="1200" dirty="0" err="1"/>
              <a:t>hep_notes</a:t>
            </a:r>
            <a:r>
              <a:rPr lang="fr-FR" sz="1200" dirty="0"/>
              <a:t>/</a:t>
            </a:r>
            <a:r>
              <a:rPr lang="fr-FR" sz="1200" dirty="0" err="1"/>
              <a:t>general</a:t>
            </a:r>
            <a:r>
              <a:rPr lang="fr-FR" sz="1200" dirty="0"/>
              <a:t>/general_0001.pdf</a:t>
            </a:r>
          </a:p>
        </p:txBody>
      </p:sp>
    </p:spTree>
    <p:extLst>
      <p:ext uri="{BB962C8B-B14F-4D97-AF65-F5344CB8AC3E}">
        <p14:creationId xmlns:p14="http://schemas.microsoft.com/office/powerpoint/2010/main" val="184280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8CD1-FD70-824A-AF3C-5B4913A8358E}"/>
              </a:ext>
            </a:extLst>
          </p:cNvPr>
          <p:cNvSpPr>
            <a:spLocks noGrp="1"/>
          </p:cNvSpPr>
          <p:nvPr>
            <p:ph type="title"/>
          </p:nvPr>
        </p:nvSpPr>
        <p:spPr/>
        <p:txBody>
          <a:bodyPr>
            <a:normAutofit fontScale="90000"/>
          </a:bodyPr>
          <a:lstStyle/>
          <a:p>
            <a:r>
              <a:rPr lang="fr-FR"/>
              <a:t>Les interactions </a:t>
            </a:r>
            <a:br>
              <a:rPr lang="fr-FR"/>
            </a:br>
            <a:r>
              <a:rPr lang="fr-FR"/>
              <a:t>particules-matière</a:t>
            </a:r>
          </a:p>
        </p:txBody>
      </p:sp>
      <p:sp>
        <p:nvSpPr>
          <p:cNvPr id="3" name="Content Placeholder 2">
            <a:extLst>
              <a:ext uri="{FF2B5EF4-FFF2-40B4-BE49-F238E27FC236}">
                <a16:creationId xmlns:a16="http://schemas.microsoft.com/office/drawing/2014/main" id="{92E8C9F9-A872-A14D-AD53-A1BAE592363C}"/>
              </a:ext>
            </a:extLst>
          </p:cNvPr>
          <p:cNvSpPr>
            <a:spLocks noGrp="1"/>
          </p:cNvSpPr>
          <p:nvPr>
            <p:ph idx="1"/>
          </p:nvPr>
        </p:nvSpPr>
        <p:spPr>
          <a:xfrm>
            <a:off x="457200" y="1507174"/>
            <a:ext cx="5149127" cy="4089019"/>
          </a:xfrm>
        </p:spPr>
        <p:txBody>
          <a:bodyPr>
            <a:normAutofit fontScale="92500" lnSpcReduction="20000"/>
          </a:bodyPr>
          <a:lstStyle/>
          <a:p>
            <a:r>
              <a:rPr lang="fr-FR" dirty="0"/>
              <a:t>La quantité de charge déposée donne la charge du faisceau.</a:t>
            </a:r>
          </a:p>
          <a:p>
            <a:r>
              <a:rPr lang="fr-FR" dirty="0"/>
              <a:t>En déposant de l’énergie dans un écran fluorescent les particules peuvent entraîner une émission lumineuse visible qui permet de visualiser le profil du faisceau.</a:t>
            </a:r>
          </a:p>
        </p:txBody>
      </p:sp>
      <p:sp>
        <p:nvSpPr>
          <p:cNvPr id="4" name="Date Placeholder 3">
            <a:extLst>
              <a:ext uri="{FF2B5EF4-FFF2-40B4-BE49-F238E27FC236}">
                <a16:creationId xmlns:a16="http://schemas.microsoft.com/office/drawing/2014/main" id="{646FC4F1-338C-7E4F-91A4-B73706CD0069}"/>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61A22544-68E4-6140-AE9A-CFB6A6C826C6}"/>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B30FB49E-BFC5-1C40-B4EB-0BEA3E1169F0}"/>
              </a:ext>
            </a:extLst>
          </p:cNvPr>
          <p:cNvSpPr>
            <a:spLocks noGrp="1"/>
          </p:cNvSpPr>
          <p:nvPr>
            <p:ph type="sldNum" sz="quarter" idx="12"/>
          </p:nvPr>
        </p:nvSpPr>
        <p:spPr/>
        <p:txBody>
          <a:bodyPr/>
          <a:lstStyle/>
          <a:p>
            <a:fld id="{480433CB-3D87-1948-A5B6-54D4680A5C16}" type="slidenum">
              <a:rPr lang="en-GB" smtClean="0"/>
              <a:pPr/>
              <a:t>17</a:t>
            </a:fld>
            <a:endParaRPr lang="en-GB"/>
          </a:p>
        </p:txBody>
      </p:sp>
      <p:pic>
        <p:nvPicPr>
          <p:cNvPr id="10" name="Picture 9">
            <a:extLst>
              <a:ext uri="{FF2B5EF4-FFF2-40B4-BE49-F238E27FC236}">
                <a16:creationId xmlns:a16="http://schemas.microsoft.com/office/drawing/2014/main" id="{E50F3A04-4834-0343-8994-61472950A469}"/>
              </a:ext>
            </a:extLst>
          </p:cNvPr>
          <p:cNvPicPr>
            <a:picLocks noChangeAspect="1"/>
          </p:cNvPicPr>
          <p:nvPr/>
        </p:nvPicPr>
        <p:blipFill>
          <a:blip r:embed="rId2"/>
          <a:stretch>
            <a:fillRect/>
          </a:stretch>
        </p:blipFill>
        <p:spPr>
          <a:xfrm>
            <a:off x="6019800" y="3660065"/>
            <a:ext cx="2342624" cy="2696285"/>
          </a:xfrm>
          <a:prstGeom prst="rect">
            <a:avLst/>
          </a:prstGeom>
        </p:spPr>
      </p:pic>
      <p:pic>
        <p:nvPicPr>
          <p:cNvPr id="12" name="Picture 11">
            <a:extLst>
              <a:ext uri="{FF2B5EF4-FFF2-40B4-BE49-F238E27FC236}">
                <a16:creationId xmlns:a16="http://schemas.microsoft.com/office/drawing/2014/main" id="{8933A94D-D815-2445-8E9C-196938451E93}"/>
              </a:ext>
            </a:extLst>
          </p:cNvPr>
          <p:cNvPicPr>
            <a:picLocks noChangeAspect="1"/>
          </p:cNvPicPr>
          <p:nvPr/>
        </p:nvPicPr>
        <p:blipFill>
          <a:blip r:embed="rId3"/>
          <a:stretch>
            <a:fillRect/>
          </a:stretch>
        </p:blipFill>
        <p:spPr>
          <a:xfrm>
            <a:off x="5606326" y="1507174"/>
            <a:ext cx="3302000" cy="1828800"/>
          </a:xfrm>
          <a:prstGeom prst="rect">
            <a:avLst/>
          </a:prstGeom>
        </p:spPr>
      </p:pic>
      <p:pic>
        <p:nvPicPr>
          <p:cNvPr id="9" name="Picture 2">
            <a:extLst>
              <a:ext uri="{FF2B5EF4-FFF2-40B4-BE49-F238E27FC236}">
                <a16:creationId xmlns:a16="http://schemas.microsoft.com/office/drawing/2014/main" id="{DD7D05F3-6F21-774D-BAFB-C0AE151A33A2}"/>
              </a:ext>
            </a:extLst>
          </p:cNvPr>
          <p:cNvPicPr>
            <a:picLocks noChangeAspect="1" noChangeArrowheads="1"/>
          </p:cNvPicPr>
          <p:nvPr/>
        </p:nvPicPr>
        <p:blipFill>
          <a:blip r:embed="rId4"/>
          <a:srcRect/>
          <a:stretch>
            <a:fillRect/>
          </a:stretch>
        </p:blipFill>
        <p:spPr bwMode="auto">
          <a:xfrm>
            <a:off x="3548584" y="5076188"/>
            <a:ext cx="1509653" cy="1507174"/>
          </a:xfrm>
          <a:prstGeom prst="rect">
            <a:avLst/>
          </a:prstGeom>
          <a:noFill/>
          <a:ln w="9525">
            <a:noFill/>
            <a:round/>
            <a:headEnd/>
            <a:tailEnd/>
          </a:ln>
          <a:effectLst/>
        </p:spPr>
      </p:pic>
    </p:spTree>
    <p:extLst>
      <p:ext uri="{BB962C8B-B14F-4D97-AF65-F5344CB8AC3E}">
        <p14:creationId xmlns:p14="http://schemas.microsoft.com/office/powerpoint/2010/main" val="143201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D037-3906-DB46-BC6C-25F82B266EDE}"/>
              </a:ext>
            </a:extLst>
          </p:cNvPr>
          <p:cNvSpPr>
            <a:spLocks noGrp="1"/>
          </p:cNvSpPr>
          <p:nvPr>
            <p:ph type="title"/>
          </p:nvPr>
        </p:nvSpPr>
        <p:spPr/>
        <p:txBody>
          <a:bodyPr/>
          <a:lstStyle/>
          <a:p>
            <a:r>
              <a:rPr lang="fr-FR" dirty="0"/>
              <a:t>La mise en forme du signal</a:t>
            </a:r>
          </a:p>
        </p:txBody>
      </p:sp>
      <p:sp>
        <p:nvSpPr>
          <p:cNvPr id="3" name="Content Placeholder 2">
            <a:extLst>
              <a:ext uri="{FF2B5EF4-FFF2-40B4-BE49-F238E27FC236}">
                <a16:creationId xmlns:a16="http://schemas.microsoft.com/office/drawing/2014/main" id="{0C23500E-6153-F944-B22F-6326D72467DC}"/>
              </a:ext>
            </a:extLst>
          </p:cNvPr>
          <p:cNvSpPr>
            <a:spLocks noGrp="1"/>
          </p:cNvSpPr>
          <p:nvPr>
            <p:ph idx="1"/>
          </p:nvPr>
        </p:nvSpPr>
        <p:spPr>
          <a:xfrm>
            <a:off x="457200" y="1600201"/>
            <a:ext cx="8229600" cy="1247172"/>
          </a:xfrm>
        </p:spPr>
        <p:txBody>
          <a:bodyPr/>
          <a:lstStyle/>
          <a:p>
            <a:r>
              <a:rPr lang="fr-FR" dirty="0"/>
              <a:t>Aujourd’hui quasiment tous les signaux en provenance des accélérateurs sont numérisés.</a:t>
            </a:r>
          </a:p>
        </p:txBody>
      </p:sp>
      <p:sp>
        <p:nvSpPr>
          <p:cNvPr id="4" name="Date Placeholder 3">
            <a:extLst>
              <a:ext uri="{FF2B5EF4-FFF2-40B4-BE49-F238E27FC236}">
                <a16:creationId xmlns:a16="http://schemas.microsoft.com/office/drawing/2014/main" id="{E700B510-9EA3-604C-A2DE-0E77C7A8661C}"/>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4071382-4DE9-4040-9CEF-F8DD7B9E51D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CB545966-9AB2-374F-8453-3693310A9808}"/>
              </a:ext>
            </a:extLst>
          </p:cNvPr>
          <p:cNvSpPr>
            <a:spLocks noGrp="1"/>
          </p:cNvSpPr>
          <p:nvPr>
            <p:ph type="sldNum" sz="quarter" idx="12"/>
          </p:nvPr>
        </p:nvSpPr>
        <p:spPr/>
        <p:txBody>
          <a:bodyPr/>
          <a:lstStyle/>
          <a:p>
            <a:fld id="{480433CB-3D87-1948-A5B6-54D4680A5C16}" type="slidenum">
              <a:rPr lang="en-GB" smtClean="0"/>
              <a:pPr/>
              <a:t>18</a:t>
            </a:fld>
            <a:endParaRPr lang="en-GB"/>
          </a:p>
        </p:txBody>
      </p:sp>
      <p:pic>
        <p:nvPicPr>
          <p:cNvPr id="8" name="Picture 7">
            <a:extLst>
              <a:ext uri="{FF2B5EF4-FFF2-40B4-BE49-F238E27FC236}">
                <a16:creationId xmlns:a16="http://schemas.microsoft.com/office/drawing/2014/main" id="{6CA91371-2705-564D-97A3-CEBE9F575E5E}"/>
              </a:ext>
            </a:extLst>
          </p:cNvPr>
          <p:cNvPicPr>
            <a:picLocks noChangeAspect="1"/>
          </p:cNvPicPr>
          <p:nvPr/>
        </p:nvPicPr>
        <p:blipFill>
          <a:blip r:embed="rId2"/>
          <a:stretch>
            <a:fillRect/>
          </a:stretch>
        </p:blipFill>
        <p:spPr>
          <a:xfrm>
            <a:off x="845479" y="2852193"/>
            <a:ext cx="2572201" cy="3504158"/>
          </a:xfrm>
          <a:prstGeom prst="rect">
            <a:avLst/>
          </a:prstGeom>
        </p:spPr>
      </p:pic>
      <p:pic>
        <p:nvPicPr>
          <p:cNvPr id="10" name="Picture 9">
            <a:extLst>
              <a:ext uri="{FF2B5EF4-FFF2-40B4-BE49-F238E27FC236}">
                <a16:creationId xmlns:a16="http://schemas.microsoft.com/office/drawing/2014/main" id="{A47AE139-5048-DB40-86E2-1E9EAF692129}"/>
              </a:ext>
            </a:extLst>
          </p:cNvPr>
          <p:cNvPicPr>
            <a:picLocks noChangeAspect="1"/>
          </p:cNvPicPr>
          <p:nvPr/>
        </p:nvPicPr>
        <p:blipFill>
          <a:blip r:embed="rId3"/>
          <a:stretch>
            <a:fillRect/>
          </a:stretch>
        </p:blipFill>
        <p:spPr>
          <a:xfrm>
            <a:off x="4565650" y="3429000"/>
            <a:ext cx="12700" cy="0"/>
          </a:xfrm>
          <a:prstGeom prst="rect">
            <a:avLst/>
          </a:prstGeom>
        </p:spPr>
      </p:pic>
      <p:pic>
        <p:nvPicPr>
          <p:cNvPr id="14" name="Picture 13">
            <a:extLst>
              <a:ext uri="{FF2B5EF4-FFF2-40B4-BE49-F238E27FC236}">
                <a16:creationId xmlns:a16="http://schemas.microsoft.com/office/drawing/2014/main" id="{3C94B011-BD00-1E4F-89CF-ED16D9C2344A}"/>
              </a:ext>
            </a:extLst>
          </p:cNvPr>
          <p:cNvPicPr>
            <a:picLocks noChangeAspect="1"/>
          </p:cNvPicPr>
          <p:nvPr/>
        </p:nvPicPr>
        <p:blipFill>
          <a:blip r:embed="rId3"/>
          <a:stretch>
            <a:fillRect/>
          </a:stretch>
        </p:blipFill>
        <p:spPr>
          <a:xfrm>
            <a:off x="3791761" y="2847372"/>
            <a:ext cx="4989478" cy="3508978"/>
          </a:xfrm>
          <a:prstGeom prst="rect">
            <a:avLst/>
          </a:prstGeom>
        </p:spPr>
      </p:pic>
      <p:sp>
        <p:nvSpPr>
          <p:cNvPr id="15" name="TextBox 14">
            <a:extLst>
              <a:ext uri="{FF2B5EF4-FFF2-40B4-BE49-F238E27FC236}">
                <a16:creationId xmlns:a16="http://schemas.microsoft.com/office/drawing/2014/main" id="{FB5476B2-2435-1442-8963-B338885231DD}"/>
              </a:ext>
            </a:extLst>
          </p:cNvPr>
          <p:cNvSpPr txBox="1"/>
          <p:nvPr/>
        </p:nvSpPr>
        <p:spPr>
          <a:xfrm>
            <a:off x="5340284" y="6333453"/>
            <a:ext cx="3346516" cy="369332"/>
          </a:xfrm>
          <a:prstGeom prst="rect">
            <a:avLst/>
          </a:prstGeom>
          <a:noFill/>
        </p:spPr>
        <p:txBody>
          <a:bodyPr wrap="square" rtlCol="0">
            <a:spAutoFit/>
          </a:bodyPr>
          <a:lstStyle/>
          <a:p>
            <a:r>
              <a:rPr lang="fr-FR" dirty="0"/>
              <a:t>Source: https://</a:t>
            </a:r>
            <a:r>
              <a:rPr lang="fr-FR" dirty="0" err="1"/>
              <a:t>cds.cern.ch</a:t>
            </a:r>
            <a:r>
              <a:rPr lang="fr-FR" dirty="0"/>
              <a:t>/</a:t>
            </a:r>
          </a:p>
        </p:txBody>
      </p:sp>
    </p:spTree>
    <p:extLst>
      <p:ext uri="{BB962C8B-B14F-4D97-AF65-F5344CB8AC3E}">
        <p14:creationId xmlns:p14="http://schemas.microsoft.com/office/powerpoint/2010/main" val="217292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23EB-8D27-254C-BCD4-8641718821DD}"/>
              </a:ext>
            </a:extLst>
          </p:cNvPr>
          <p:cNvSpPr>
            <a:spLocks noGrp="1"/>
          </p:cNvSpPr>
          <p:nvPr>
            <p:ph type="title"/>
          </p:nvPr>
        </p:nvSpPr>
        <p:spPr/>
        <p:txBody>
          <a:bodyPr/>
          <a:lstStyle/>
          <a:p>
            <a:r>
              <a:rPr lang="fr-FR" dirty="0"/>
              <a:t>La mise en forme du signal</a:t>
            </a:r>
          </a:p>
        </p:txBody>
      </p:sp>
      <p:sp>
        <p:nvSpPr>
          <p:cNvPr id="3" name="Content Placeholder 2">
            <a:extLst>
              <a:ext uri="{FF2B5EF4-FFF2-40B4-BE49-F238E27FC236}">
                <a16:creationId xmlns:a16="http://schemas.microsoft.com/office/drawing/2014/main" id="{92BD7560-10FD-0543-B4D3-AB6A5F5AAA9A}"/>
              </a:ext>
            </a:extLst>
          </p:cNvPr>
          <p:cNvSpPr>
            <a:spLocks noGrp="1"/>
          </p:cNvSpPr>
          <p:nvPr>
            <p:ph idx="1"/>
          </p:nvPr>
        </p:nvSpPr>
        <p:spPr>
          <a:xfrm>
            <a:off x="457200" y="1600201"/>
            <a:ext cx="8229600" cy="3129398"/>
          </a:xfrm>
        </p:spPr>
        <p:txBody>
          <a:bodyPr>
            <a:normAutofit fontScale="92500" lnSpcReduction="10000"/>
          </a:bodyPr>
          <a:lstStyle/>
          <a:p>
            <a:r>
              <a:rPr lang="fr-FR" dirty="0"/>
              <a:t>Pour aller de l’équipement où il est produit jusqu’à l’ordinateur où il est lu le signal doit être mis en forme.</a:t>
            </a:r>
          </a:p>
          <a:p>
            <a:r>
              <a:rPr lang="fr-FR" dirty="0"/>
              <a:t>Dans certains accélérateurs les impulsions ont une durée de seulement quelques picosecondes. Ils doivent être adaptés aux fréquences d’échantillonnage des numériseurs.</a:t>
            </a:r>
          </a:p>
        </p:txBody>
      </p:sp>
      <p:sp>
        <p:nvSpPr>
          <p:cNvPr id="4" name="Date Placeholder 3">
            <a:extLst>
              <a:ext uri="{FF2B5EF4-FFF2-40B4-BE49-F238E27FC236}">
                <a16:creationId xmlns:a16="http://schemas.microsoft.com/office/drawing/2014/main" id="{0A80DA0A-418F-4A47-A34A-4567FFC1D301}"/>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74164960-9998-6D4A-890E-10D8810DAB51}"/>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9718FFE2-7126-8542-8341-59D244C1DCA4}"/>
              </a:ext>
            </a:extLst>
          </p:cNvPr>
          <p:cNvSpPr>
            <a:spLocks noGrp="1"/>
          </p:cNvSpPr>
          <p:nvPr>
            <p:ph type="sldNum" sz="quarter" idx="12"/>
          </p:nvPr>
        </p:nvSpPr>
        <p:spPr/>
        <p:txBody>
          <a:bodyPr/>
          <a:lstStyle/>
          <a:p>
            <a:fld id="{480433CB-3D87-1948-A5B6-54D4680A5C16}" type="slidenum">
              <a:rPr lang="en-GB" smtClean="0"/>
              <a:pPr/>
              <a:t>19</a:t>
            </a:fld>
            <a:endParaRPr lang="en-GB"/>
          </a:p>
        </p:txBody>
      </p:sp>
      <p:pic>
        <p:nvPicPr>
          <p:cNvPr id="12" name="Picture 11">
            <a:extLst>
              <a:ext uri="{FF2B5EF4-FFF2-40B4-BE49-F238E27FC236}">
                <a16:creationId xmlns:a16="http://schemas.microsoft.com/office/drawing/2014/main" id="{4FD0F6FA-C3BF-0442-89E1-87BCFA07543A}"/>
              </a:ext>
            </a:extLst>
          </p:cNvPr>
          <p:cNvPicPr>
            <a:picLocks noChangeAspect="1"/>
          </p:cNvPicPr>
          <p:nvPr/>
        </p:nvPicPr>
        <p:blipFill>
          <a:blip r:embed="rId2"/>
          <a:stretch>
            <a:fillRect/>
          </a:stretch>
        </p:blipFill>
        <p:spPr>
          <a:xfrm>
            <a:off x="457200" y="4729599"/>
            <a:ext cx="8072582" cy="2101967"/>
          </a:xfrm>
          <a:prstGeom prst="rect">
            <a:avLst/>
          </a:prstGeom>
        </p:spPr>
      </p:pic>
    </p:spTree>
    <p:extLst>
      <p:ext uri="{BB962C8B-B14F-4D97-AF65-F5344CB8AC3E}">
        <p14:creationId xmlns:p14="http://schemas.microsoft.com/office/powerpoint/2010/main" val="204058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Plan</a:t>
            </a:r>
          </a:p>
        </p:txBody>
      </p:sp>
      <p:sp>
        <p:nvSpPr>
          <p:cNvPr id="3" name="Espace réservé du contenu 2"/>
          <p:cNvSpPr>
            <a:spLocks noGrp="1"/>
          </p:cNvSpPr>
          <p:nvPr>
            <p:ph idx="1"/>
          </p:nvPr>
        </p:nvSpPr>
        <p:spPr/>
        <p:txBody>
          <a:bodyPr>
            <a:normAutofit fontScale="92500" lnSpcReduction="10000"/>
          </a:bodyPr>
          <a:lstStyle/>
          <a:p>
            <a:r>
              <a:rPr lang="fr-FR" dirty="0"/>
              <a:t>1</a:t>
            </a:r>
            <a:r>
              <a:rPr lang="fr-FR" baseline="30000" dirty="0"/>
              <a:t>ère</a:t>
            </a:r>
            <a:r>
              <a:rPr lang="fr-FR" dirty="0"/>
              <a:t> partie</a:t>
            </a:r>
          </a:p>
          <a:p>
            <a:pPr lvl="1"/>
            <a:r>
              <a:rPr lang="fr-FR" dirty="0"/>
              <a:t>À quoi servent les diagnostics?</a:t>
            </a:r>
          </a:p>
          <a:p>
            <a:pPr lvl="1"/>
            <a:r>
              <a:rPr lang="fr-FR" dirty="0"/>
              <a:t>Comment fonctionnent-ils?</a:t>
            </a:r>
          </a:p>
          <a:p>
            <a:pPr lvl="1"/>
            <a:r>
              <a:rPr lang="fr-FR" dirty="0"/>
              <a:t>Quelles mesures faire avec?</a:t>
            </a:r>
          </a:p>
          <a:p>
            <a:r>
              <a:rPr lang="fr-FR" dirty="0"/>
              <a:t>2</a:t>
            </a:r>
            <a:r>
              <a:rPr lang="fr-FR" baseline="30000" dirty="0"/>
              <a:t>ème</a:t>
            </a:r>
            <a:r>
              <a:rPr lang="fr-FR" dirty="0"/>
              <a:t> partie</a:t>
            </a:r>
          </a:p>
          <a:p>
            <a:pPr lvl="1"/>
            <a:r>
              <a:rPr lang="fr-FR" dirty="0"/>
              <a:t>Quelles mesures faire avec? (suite)</a:t>
            </a:r>
          </a:p>
          <a:p>
            <a:pPr lvl="1"/>
            <a:r>
              <a:rPr lang="fr-FR" dirty="0"/>
              <a:t>Les diagnostics en situation réelle</a:t>
            </a:r>
          </a:p>
          <a:p>
            <a:pPr lvl="1"/>
            <a:r>
              <a:rPr lang="fr-FR" dirty="0"/>
              <a:t>La R&amp;D diagnostics en France </a:t>
            </a:r>
            <a:br>
              <a:rPr lang="fr-FR" dirty="0"/>
            </a:br>
            <a:r>
              <a:rPr lang="fr-FR" dirty="0"/>
              <a:t>(et le réseau instrumentation Faisceaux)</a:t>
            </a:r>
          </a:p>
          <a:p>
            <a:pPr lvl="1"/>
            <a:r>
              <a:rPr lang="fr-FR" dirty="0"/>
              <a:t>Diagnostics et nouvelles technologies digitales</a:t>
            </a:r>
          </a:p>
        </p:txBody>
      </p:sp>
      <p:sp>
        <p:nvSpPr>
          <p:cNvPr id="4" name="Espace réservé de la date 3"/>
          <p:cNvSpPr>
            <a:spLocks noGrp="1"/>
          </p:cNvSpPr>
          <p:nvPr>
            <p:ph type="dt" sz="half" idx="10"/>
          </p:nvPr>
        </p:nvSpPr>
        <p:spPr/>
        <p:txBody>
          <a:bodyPr/>
          <a:lstStyle/>
          <a:p>
            <a:r>
              <a:rPr lang="fr-FR"/>
              <a:t>Nicolas Delerue, IJCLab (CNRS)</a:t>
            </a:r>
            <a:endParaRPr lang="en-GB" dirty="0"/>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2</a:t>
            </a:fld>
            <a:endParaRPr lang="en-GB" dirty="0"/>
          </a:p>
        </p:txBody>
      </p:sp>
      <p:sp>
        <p:nvSpPr>
          <p:cNvPr id="6" name="Espace réservé du pied de page 5"/>
          <p:cNvSpPr>
            <a:spLocks noGrp="1"/>
          </p:cNvSpPr>
          <p:nvPr>
            <p:ph type="ftr" sz="quarter" idx="11"/>
          </p:nvPr>
        </p:nvSpPr>
        <p:spPr/>
        <p:txBody>
          <a:bodyPr/>
          <a:lstStyle/>
          <a:p>
            <a:r>
              <a:rPr lang="fr-FR"/>
              <a:t>DU P2I - Diagnostics</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8B6E-ACE1-D24A-A5A9-409E2C313EFE}"/>
              </a:ext>
            </a:extLst>
          </p:cNvPr>
          <p:cNvSpPr>
            <a:spLocks noGrp="1"/>
          </p:cNvSpPr>
          <p:nvPr>
            <p:ph type="title"/>
          </p:nvPr>
        </p:nvSpPr>
        <p:spPr/>
        <p:txBody>
          <a:bodyPr/>
          <a:lstStyle/>
          <a:p>
            <a:r>
              <a:rPr lang="fr-FR" dirty="0"/>
              <a:t>Mesures indirectes</a:t>
            </a:r>
          </a:p>
        </p:txBody>
      </p:sp>
      <p:sp>
        <p:nvSpPr>
          <p:cNvPr id="3" name="Content Placeholder 2">
            <a:extLst>
              <a:ext uri="{FF2B5EF4-FFF2-40B4-BE49-F238E27FC236}">
                <a16:creationId xmlns:a16="http://schemas.microsoft.com/office/drawing/2014/main" id="{24D16C3E-7F22-DC42-BC94-D07D2B017082}"/>
              </a:ext>
            </a:extLst>
          </p:cNvPr>
          <p:cNvSpPr>
            <a:spLocks noGrp="1"/>
          </p:cNvSpPr>
          <p:nvPr>
            <p:ph idx="1"/>
          </p:nvPr>
        </p:nvSpPr>
        <p:spPr/>
        <p:txBody>
          <a:bodyPr>
            <a:normAutofit fontScale="92500" lnSpcReduction="10000"/>
          </a:bodyPr>
          <a:lstStyle/>
          <a:p>
            <a:r>
              <a:rPr lang="fr-FR" dirty="0"/>
              <a:t>Certains paramètres ne sont pas directement mesurables.</a:t>
            </a:r>
          </a:p>
          <a:p>
            <a:r>
              <a:rPr lang="fr-FR" dirty="0"/>
              <a:t>Par exemple l’</a:t>
            </a:r>
            <a:r>
              <a:rPr lang="fr-FR" dirty="0" err="1"/>
              <a:t>émittance</a:t>
            </a:r>
            <a:r>
              <a:rPr lang="fr-FR" dirty="0"/>
              <a:t> ou le tune de la machine.</a:t>
            </a:r>
          </a:p>
          <a:p>
            <a:r>
              <a:rPr lang="fr-FR" dirty="0"/>
              <a:t>Dans ces cas, il faut mesurer plusieurs </a:t>
            </a:r>
            <a:r>
              <a:rPr lang="fr-FR" dirty="0" err="1"/>
              <a:t>quantitées</a:t>
            </a:r>
            <a:r>
              <a:rPr lang="fr-FR" dirty="0"/>
              <a:t> et en les combinant on obtient le paramètre observé.</a:t>
            </a:r>
          </a:p>
          <a:p>
            <a:r>
              <a:rPr lang="fr-FR" dirty="0"/>
              <a:t>Par exemple  l’</a:t>
            </a:r>
            <a:r>
              <a:rPr lang="fr-FR" dirty="0" err="1"/>
              <a:t>émittance</a:t>
            </a:r>
            <a:r>
              <a:rPr lang="fr-FR" dirty="0"/>
              <a:t> transverse peut s’obtenir en mesurant la taille du faisceau à plusieurs endroits différents ou au même endroit en changeant certains réglages de la machine.</a:t>
            </a:r>
          </a:p>
        </p:txBody>
      </p:sp>
      <p:sp>
        <p:nvSpPr>
          <p:cNvPr id="4" name="Date Placeholder 3">
            <a:extLst>
              <a:ext uri="{FF2B5EF4-FFF2-40B4-BE49-F238E27FC236}">
                <a16:creationId xmlns:a16="http://schemas.microsoft.com/office/drawing/2014/main" id="{630949CD-21E2-2448-957C-41CF2B2B83F6}"/>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ADF43933-BBCB-4F49-98F5-73B86F134F0E}"/>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E325957B-51FE-D84C-92F1-A3764B057816}"/>
              </a:ext>
            </a:extLst>
          </p:cNvPr>
          <p:cNvSpPr>
            <a:spLocks noGrp="1"/>
          </p:cNvSpPr>
          <p:nvPr>
            <p:ph type="sldNum" sz="quarter" idx="12"/>
          </p:nvPr>
        </p:nvSpPr>
        <p:spPr/>
        <p:txBody>
          <a:bodyPr/>
          <a:lstStyle/>
          <a:p>
            <a:fld id="{480433CB-3D87-1948-A5B6-54D4680A5C16}" type="slidenum">
              <a:rPr lang="en-GB" smtClean="0"/>
              <a:pPr/>
              <a:t>20</a:t>
            </a:fld>
            <a:endParaRPr lang="en-GB"/>
          </a:p>
        </p:txBody>
      </p:sp>
    </p:spTree>
    <p:extLst>
      <p:ext uri="{BB962C8B-B14F-4D97-AF65-F5344CB8AC3E}">
        <p14:creationId xmlns:p14="http://schemas.microsoft.com/office/powerpoint/2010/main" val="411792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4962B-40DA-1547-8424-C9B0846A2938}"/>
              </a:ext>
            </a:extLst>
          </p:cNvPr>
          <p:cNvSpPr>
            <a:spLocks noGrp="1"/>
          </p:cNvSpPr>
          <p:nvPr>
            <p:ph type="title"/>
          </p:nvPr>
        </p:nvSpPr>
        <p:spPr/>
        <p:txBody>
          <a:bodyPr>
            <a:normAutofit fontScale="90000"/>
          </a:bodyPr>
          <a:lstStyle/>
          <a:p>
            <a:r>
              <a:rPr lang="fr-FR" dirty="0"/>
              <a:t>Quizz</a:t>
            </a:r>
            <a:br>
              <a:rPr lang="fr-FR" dirty="0"/>
            </a:br>
            <a:r>
              <a:rPr lang="fr-FR" dirty="0"/>
              <a:t>Comment mesurer un faisceau?</a:t>
            </a:r>
          </a:p>
        </p:txBody>
      </p:sp>
      <p:sp>
        <p:nvSpPr>
          <p:cNvPr id="3" name="Espace réservé du contenu 2">
            <a:extLst>
              <a:ext uri="{FF2B5EF4-FFF2-40B4-BE49-F238E27FC236}">
                <a16:creationId xmlns:a16="http://schemas.microsoft.com/office/drawing/2014/main" id="{5CED063B-5C8C-4C44-B8AB-9698C51D567E}"/>
              </a:ext>
            </a:extLst>
          </p:cNvPr>
          <p:cNvSpPr>
            <a:spLocks noGrp="1"/>
          </p:cNvSpPr>
          <p:nvPr>
            <p:ph idx="1"/>
          </p:nvPr>
        </p:nvSpPr>
        <p:spPr/>
        <p:txBody>
          <a:bodyPr>
            <a:normAutofit fontScale="85000" lnSpcReduction="10000"/>
          </a:bodyPr>
          <a:lstStyle/>
          <a:p>
            <a:r>
              <a:rPr lang="fr-FR" dirty="0"/>
              <a:t>Parmi les 5 cinq principes physiques suivants, lesquels permettent de mesurer un faisceau de particules?</a:t>
            </a:r>
            <a:br>
              <a:rPr lang="fr-FR" dirty="0"/>
            </a:br>
            <a:r>
              <a:rPr lang="fr-FR" dirty="0"/>
              <a:t>(plusieurs réponses possibles)</a:t>
            </a:r>
          </a:p>
          <a:p>
            <a:pPr marL="514350" indent="-514350">
              <a:buFont typeface="+mj-lt"/>
              <a:buAutoNum type="alphaLcParenR"/>
            </a:pPr>
            <a:r>
              <a:rPr lang="fr-FR" dirty="0"/>
              <a:t>La gravité: à chaque passage des particules on mesure un changement de masse du tube à vide.</a:t>
            </a:r>
          </a:p>
          <a:p>
            <a:pPr marL="514350" indent="-514350">
              <a:buFont typeface="+mj-lt"/>
              <a:buAutoNum type="alphaLcParenR"/>
            </a:pPr>
            <a:r>
              <a:rPr lang="fr-FR" dirty="0"/>
              <a:t>Le rayonnement d’ondes électromagnétiques</a:t>
            </a:r>
          </a:p>
          <a:p>
            <a:pPr marL="514350" indent="-514350">
              <a:buFont typeface="+mj-lt"/>
              <a:buAutoNum type="alphaLcParenR"/>
            </a:pPr>
            <a:r>
              <a:rPr lang="fr-FR" dirty="0"/>
              <a:t>En utilisant un </a:t>
            </a:r>
            <a:r>
              <a:rPr lang="fr-FR" dirty="0" err="1"/>
              <a:t>particulomètre</a:t>
            </a:r>
            <a:endParaRPr lang="fr-FR" dirty="0"/>
          </a:p>
          <a:p>
            <a:pPr marL="514350" indent="-514350">
              <a:buFont typeface="+mj-lt"/>
              <a:buAutoNum type="alphaLcParenR"/>
            </a:pPr>
            <a:r>
              <a:rPr lang="fr-FR" dirty="0"/>
              <a:t>L’énergie déposée dans la matière avec lesquelles les particules interagissent.</a:t>
            </a:r>
          </a:p>
          <a:p>
            <a:pPr marL="514350" indent="-514350">
              <a:buFont typeface="+mj-lt"/>
              <a:buAutoNum type="alphaLcParenR"/>
            </a:pPr>
            <a:r>
              <a:rPr lang="fr-FR" dirty="0"/>
              <a:t>Les réactions chimiques provoquées par les particules</a:t>
            </a:r>
          </a:p>
        </p:txBody>
      </p:sp>
      <p:sp>
        <p:nvSpPr>
          <p:cNvPr id="4" name="Espace réservé de la date 3">
            <a:extLst>
              <a:ext uri="{FF2B5EF4-FFF2-40B4-BE49-F238E27FC236}">
                <a16:creationId xmlns:a16="http://schemas.microsoft.com/office/drawing/2014/main" id="{201DF361-8352-234E-BC5A-FD3BFD2B447A}"/>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AF17DE3-CE38-2D45-8A24-5E8351F3AF31}"/>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D3931ACD-5E94-0546-A56F-E06427E020E0}"/>
              </a:ext>
            </a:extLst>
          </p:cNvPr>
          <p:cNvSpPr>
            <a:spLocks noGrp="1"/>
          </p:cNvSpPr>
          <p:nvPr>
            <p:ph type="sldNum" sz="quarter" idx="12"/>
          </p:nvPr>
        </p:nvSpPr>
        <p:spPr/>
        <p:txBody>
          <a:bodyPr/>
          <a:lstStyle/>
          <a:p>
            <a:fld id="{480433CB-3D87-1948-A5B6-54D4680A5C16}" type="slidenum">
              <a:rPr lang="en-GB" smtClean="0"/>
              <a:pPr/>
              <a:t>21</a:t>
            </a:fld>
            <a:endParaRPr lang="en-GB"/>
          </a:p>
        </p:txBody>
      </p:sp>
    </p:spTree>
    <p:extLst>
      <p:ext uri="{BB962C8B-B14F-4D97-AF65-F5344CB8AC3E}">
        <p14:creationId xmlns:p14="http://schemas.microsoft.com/office/powerpoint/2010/main" val="2470472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4962B-40DA-1547-8424-C9B0846A2938}"/>
              </a:ext>
            </a:extLst>
          </p:cNvPr>
          <p:cNvSpPr>
            <a:spLocks noGrp="1"/>
          </p:cNvSpPr>
          <p:nvPr>
            <p:ph type="title"/>
          </p:nvPr>
        </p:nvSpPr>
        <p:spPr/>
        <p:txBody>
          <a:bodyPr>
            <a:normAutofit fontScale="90000"/>
          </a:bodyPr>
          <a:lstStyle/>
          <a:p>
            <a:r>
              <a:rPr lang="fr-FR" dirty="0"/>
              <a:t>Réponse: Comment mesurer un faisceau?</a:t>
            </a:r>
          </a:p>
        </p:txBody>
      </p:sp>
      <p:sp>
        <p:nvSpPr>
          <p:cNvPr id="3" name="Espace réservé du contenu 2">
            <a:extLst>
              <a:ext uri="{FF2B5EF4-FFF2-40B4-BE49-F238E27FC236}">
                <a16:creationId xmlns:a16="http://schemas.microsoft.com/office/drawing/2014/main" id="{5CED063B-5C8C-4C44-B8AB-9698C51D567E}"/>
              </a:ext>
            </a:extLst>
          </p:cNvPr>
          <p:cNvSpPr>
            <a:spLocks noGrp="1"/>
          </p:cNvSpPr>
          <p:nvPr>
            <p:ph idx="1"/>
          </p:nvPr>
        </p:nvSpPr>
        <p:spPr/>
        <p:txBody>
          <a:bodyPr>
            <a:normAutofit fontScale="62500" lnSpcReduction="20000"/>
          </a:bodyPr>
          <a:lstStyle/>
          <a:p>
            <a:r>
              <a:rPr lang="fr-FR" dirty="0"/>
              <a:t>Parmi les 5 cinq principes physiques suivants, lesquels permettent de mesurer un faisceau de particules?</a:t>
            </a:r>
          </a:p>
          <a:p>
            <a:pPr marL="514350" indent="-514350">
              <a:buFont typeface="+mj-lt"/>
              <a:buAutoNum type="alphaLcParenR"/>
            </a:pPr>
            <a:r>
              <a:rPr lang="fr-FR" strike="sngStrike" dirty="0"/>
              <a:t>La gravité: à chaque passage des particules on mesure un changement de masse du tube à vide.</a:t>
            </a:r>
            <a:br>
              <a:rPr lang="fr-FR" strike="sngStrike" dirty="0"/>
            </a:br>
            <a:r>
              <a:rPr lang="fr-FR" i="1" dirty="0"/>
              <a:t>La masse des particules est trop petite pour être mesurable.</a:t>
            </a:r>
            <a:endParaRPr lang="fr-FR" i="1" strike="sngStrike" dirty="0"/>
          </a:p>
          <a:p>
            <a:pPr marL="514350" indent="-514350">
              <a:buFont typeface="+mj-lt"/>
              <a:buAutoNum type="alphaLcParenR"/>
            </a:pPr>
            <a:r>
              <a:rPr lang="fr-FR" b="1" dirty="0"/>
              <a:t>Le rayonnement d’ondes électromagnétiques (« ondes lumineuses »)</a:t>
            </a:r>
          </a:p>
          <a:p>
            <a:pPr marL="514350" indent="-514350">
              <a:buFont typeface="+mj-lt"/>
              <a:buAutoNum type="alphaLcParenR"/>
            </a:pPr>
            <a:r>
              <a:rPr lang="fr-FR" strike="sngStrike" dirty="0"/>
              <a:t>En utilisant un </a:t>
            </a:r>
            <a:r>
              <a:rPr lang="fr-FR" strike="sngStrike" dirty="0" err="1"/>
              <a:t>particulomètre</a:t>
            </a:r>
            <a:br>
              <a:rPr lang="fr-FR" dirty="0"/>
            </a:br>
            <a:r>
              <a:rPr lang="fr-FR" i="1" dirty="0"/>
              <a:t>Un tel outil n’existe pas (à moins que l’on ne donne ce nom à tous les diagnostics).</a:t>
            </a:r>
          </a:p>
          <a:p>
            <a:pPr marL="514350" indent="-514350">
              <a:buFont typeface="+mj-lt"/>
              <a:buAutoNum type="alphaLcParenR"/>
            </a:pPr>
            <a:r>
              <a:rPr lang="fr-FR" b="1" dirty="0"/>
              <a:t>L’énergie déposée dans la matière avec lesquelles les particules interagissent.</a:t>
            </a:r>
          </a:p>
          <a:p>
            <a:pPr marL="514350" indent="-514350">
              <a:buFont typeface="+mj-lt"/>
              <a:buAutoNum type="alphaLcParenR"/>
            </a:pPr>
            <a:r>
              <a:rPr lang="fr-FR" strike="sngStrike" dirty="0"/>
              <a:t>Les réactions chimiques provoquées par les particules</a:t>
            </a:r>
            <a:br>
              <a:rPr lang="fr-FR" strike="sngStrike" dirty="0"/>
            </a:br>
            <a:r>
              <a:rPr lang="fr-FR" i="1" dirty="0"/>
              <a:t>Mesurer une réaction chimique est très lent. Les ordres de grandeur des objets chimiques et des particules sont très différents, donc si une particule induit une réaction chimique, c’est par le biais de l’énergie déposée (comme par exemple sur l’accélérateur ELYSE à Orsay).</a:t>
            </a:r>
          </a:p>
        </p:txBody>
      </p:sp>
      <p:sp>
        <p:nvSpPr>
          <p:cNvPr id="4" name="Espace réservé de la date 3">
            <a:extLst>
              <a:ext uri="{FF2B5EF4-FFF2-40B4-BE49-F238E27FC236}">
                <a16:creationId xmlns:a16="http://schemas.microsoft.com/office/drawing/2014/main" id="{201DF361-8352-234E-BC5A-FD3BFD2B447A}"/>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AF17DE3-CE38-2D45-8A24-5E8351F3AF31}"/>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D3931ACD-5E94-0546-A56F-E06427E020E0}"/>
              </a:ext>
            </a:extLst>
          </p:cNvPr>
          <p:cNvSpPr>
            <a:spLocks noGrp="1"/>
          </p:cNvSpPr>
          <p:nvPr>
            <p:ph type="sldNum" sz="quarter" idx="12"/>
          </p:nvPr>
        </p:nvSpPr>
        <p:spPr/>
        <p:txBody>
          <a:bodyPr/>
          <a:lstStyle/>
          <a:p>
            <a:fld id="{480433CB-3D87-1948-A5B6-54D4680A5C16}" type="slidenum">
              <a:rPr lang="en-GB" smtClean="0"/>
              <a:pPr/>
              <a:t>22</a:t>
            </a:fld>
            <a:endParaRPr lang="en-GB"/>
          </a:p>
        </p:txBody>
      </p:sp>
    </p:spTree>
    <p:extLst>
      <p:ext uri="{BB962C8B-B14F-4D97-AF65-F5344CB8AC3E}">
        <p14:creationId xmlns:p14="http://schemas.microsoft.com/office/powerpoint/2010/main" val="2059534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33B0-C1C3-CE41-9FC9-2F0DB09C2A34}"/>
              </a:ext>
            </a:extLst>
          </p:cNvPr>
          <p:cNvSpPr>
            <a:spLocks noGrp="1"/>
          </p:cNvSpPr>
          <p:nvPr>
            <p:ph type="title"/>
          </p:nvPr>
        </p:nvSpPr>
        <p:spPr>
          <a:xfrm>
            <a:off x="457200" y="274638"/>
            <a:ext cx="4711700" cy="1143000"/>
          </a:xfrm>
        </p:spPr>
        <p:txBody>
          <a:bodyPr/>
          <a:lstStyle/>
          <a:p>
            <a:r>
              <a:rPr lang="fr-FR" dirty="0" err="1"/>
              <a:t>Ultra-Vide</a:t>
            </a:r>
            <a:endParaRPr lang="fr-FR" dirty="0"/>
          </a:p>
        </p:txBody>
      </p:sp>
      <p:sp>
        <p:nvSpPr>
          <p:cNvPr id="3" name="Content Placeholder 2">
            <a:extLst>
              <a:ext uri="{FF2B5EF4-FFF2-40B4-BE49-F238E27FC236}">
                <a16:creationId xmlns:a16="http://schemas.microsoft.com/office/drawing/2014/main" id="{C48FF2D4-16FF-C741-885E-5B9BA7908AC8}"/>
              </a:ext>
            </a:extLst>
          </p:cNvPr>
          <p:cNvSpPr>
            <a:spLocks noGrp="1"/>
          </p:cNvSpPr>
          <p:nvPr>
            <p:ph idx="1"/>
          </p:nvPr>
        </p:nvSpPr>
        <p:spPr>
          <a:xfrm>
            <a:off x="457200" y="1600200"/>
            <a:ext cx="4898571" cy="4525963"/>
          </a:xfrm>
        </p:spPr>
        <p:txBody>
          <a:bodyPr>
            <a:normAutofit fontScale="85000" lnSpcReduction="20000"/>
          </a:bodyPr>
          <a:lstStyle/>
          <a:p>
            <a:r>
              <a:rPr lang="fr-FR" dirty="0"/>
              <a:t>Les diagnostics utilisés dans un accélérateur doivent être compatibles avec l’</a:t>
            </a:r>
            <a:r>
              <a:rPr lang="fr-FR" dirty="0" err="1"/>
              <a:t>ultra-vide</a:t>
            </a:r>
            <a:r>
              <a:rPr lang="fr-FR" dirty="0"/>
              <a:t>.</a:t>
            </a:r>
          </a:p>
          <a:p>
            <a:r>
              <a:rPr lang="fr-FR" dirty="0"/>
              <a:t>Cela demande, entres autres l’utilisation de manipulateurs spéciaux pour bouger des éléments dans le tube du faisceau.</a:t>
            </a:r>
          </a:p>
          <a:p>
            <a:r>
              <a:rPr lang="fr-FR" dirty="0"/>
              <a:t>Pour faire entrer ou sortir des signaux électriques ou lumineux il faut des traversées spéciales.</a:t>
            </a:r>
          </a:p>
        </p:txBody>
      </p:sp>
      <p:sp>
        <p:nvSpPr>
          <p:cNvPr id="4" name="Date Placeholder 3">
            <a:extLst>
              <a:ext uri="{FF2B5EF4-FFF2-40B4-BE49-F238E27FC236}">
                <a16:creationId xmlns:a16="http://schemas.microsoft.com/office/drawing/2014/main" id="{DB70AE40-87EB-F443-8B17-AA8331619342}"/>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1C70546-FB19-FC41-8716-CE3F8BCD7A07}"/>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95407249-948F-AF4D-8491-201F1EBFC511}"/>
              </a:ext>
            </a:extLst>
          </p:cNvPr>
          <p:cNvSpPr>
            <a:spLocks noGrp="1"/>
          </p:cNvSpPr>
          <p:nvPr>
            <p:ph type="sldNum" sz="quarter" idx="12"/>
          </p:nvPr>
        </p:nvSpPr>
        <p:spPr/>
        <p:txBody>
          <a:bodyPr/>
          <a:lstStyle/>
          <a:p>
            <a:fld id="{480433CB-3D87-1948-A5B6-54D4680A5C16}" type="slidenum">
              <a:rPr lang="en-GB" smtClean="0"/>
              <a:pPr/>
              <a:t>23</a:t>
            </a:fld>
            <a:endParaRPr lang="en-GB"/>
          </a:p>
        </p:txBody>
      </p:sp>
      <p:pic>
        <p:nvPicPr>
          <p:cNvPr id="7" name="Image 6" descr="UHV_actuator.gif">
            <a:extLst>
              <a:ext uri="{FF2B5EF4-FFF2-40B4-BE49-F238E27FC236}">
                <a16:creationId xmlns:a16="http://schemas.microsoft.com/office/drawing/2014/main" id="{C79A47EA-0E8E-F04E-8152-3764320F9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0" y="0"/>
            <a:ext cx="3861582" cy="6858000"/>
          </a:xfrm>
          <a:prstGeom prst="rect">
            <a:avLst/>
          </a:prstGeom>
        </p:spPr>
      </p:pic>
      <p:sp>
        <p:nvSpPr>
          <p:cNvPr id="8" name="TextBox 14">
            <a:extLst>
              <a:ext uri="{FF2B5EF4-FFF2-40B4-BE49-F238E27FC236}">
                <a16:creationId xmlns:a16="http://schemas.microsoft.com/office/drawing/2014/main" id="{D3FA1886-CBB1-F441-99D5-CBE645395452}"/>
              </a:ext>
            </a:extLst>
          </p:cNvPr>
          <p:cNvSpPr txBox="1"/>
          <p:nvPr/>
        </p:nvSpPr>
        <p:spPr>
          <a:xfrm>
            <a:off x="5340284" y="6333453"/>
            <a:ext cx="3346516" cy="369332"/>
          </a:xfrm>
          <a:prstGeom prst="rect">
            <a:avLst/>
          </a:prstGeom>
          <a:noFill/>
        </p:spPr>
        <p:txBody>
          <a:bodyPr wrap="square" rtlCol="0">
            <a:spAutoFit/>
          </a:bodyPr>
          <a:lstStyle/>
          <a:p>
            <a:r>
              <a:rPr lang="fr-FR" dirty="0"/>
              <a:t>Source: UHV Design</a:t>
            </a:r>
          </a:p>
        </p:txBody>
      </p:sp>
    </p:spTree>
    <p:extLst>
      <p:ext uri="{BB962C8B-B14F-4D97-AF65-F5344CB8AC3E}">
        <p14:creationId xmlns:p14="http://schemas.microsoft.com/office/powerpoint/2010/main" val="1002547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AB43AE-F97B-1643-865D-35364505AB27}"/>
              </a:ext>
            </a:extLst>
          </p:cNvPr>
          <p:cNvSpPr>
            <a:spLocks noGrp="1"/>
          </p:cNvSpPr>
          <p:nvPr>
            <p:ph type="title"/>
          </p:nvPr>
        </p:nvSpPr>
        <p:spPr/>
        <p:txBody>
          <a:bodyPr>
            <a:normAutofit fontScale="90000"/>
          </a:bodyPr>
          <a:lstStyle/>
          <a:p>
            <a:r>
              <a:rPr lang="fr-FR" dirty="0"/>
              <a:t>Bruit électromagnétique</a:t>
            </a:r>
            <a:br>
              <a:rPr lang="fr-FR" dirty="0"/>
            </a:br>
            <a:r>
              <a:rPr lang="fr-FR" dirty="0"/>
              <a:t>et mise à la terre</a:t>
            </a:r>
          </a:p>
        </p:txBody>
      </p:sp>
      <p:sp>
        <p:nvSpPr>
          <p:cNvPr id="3" name="Espace réservé du contenu 2">
            <a:extLst>
              <a:ext uri="{FF2B5EF4-FFF2-40B4-BE49-F238E27FC236}">
                <a16:creationId xmlns:a16="http://schemas.microsoft.com/office/drawing/2014/main" id="{7E442688-F39D-6845-9BB7-4E624A9F141F}"/>
              </a:ext>
            </a:extLst>
          </p:cNvPr>
          <p:cNvSpPr>
            <a:spLocks noGrp="1"/>
          </p:cNvSpPr>
          <p:nvPr>
            <p:ph idx="1"/>
          </p:nvPr>
        </p:nvSpPr>
        <p:spPr>
          <a:xfrm>
            <a:off x="457200" y="1600200"/>
            <a:ext cx="8229600" cy="3007426"/>
          </a:xfrm>
        </p:spPr>
        <p:txBody>
          <a:bodyPr>
            <a:normAutofit fontScale="70000" lnSpcReduction="20000"/>
          </a:bodyPr>
          <a:lstStyle/>
          <a:p>
            <a:r>
              <a:rPr lang="fr-FR" dirty="0"/>
              <a:t>Dans un accélérateur il y a beaucoup de bruit électromagnétique.</a:t>
            </a:r>
          </a:p>
          <a:p>
            <a:r>
              <a:rPr lang="fr-FR" dirty="0"/>
              <a:t>Cela peut endommager les équipements ou créer des signaux parasites.</a:t>
            </a:r>
          </a:p>
          <a:p>
            <a:r>
              <a:rPr lang="fr-FR" dirty="0"/>
              <a:t>Il faut prendre des mesures de protections comme par exemple la mise à la terre des détecteurs ou l’utilisation de cages de Faraday pour les protéger.</a:t>
            </a:r>
          </a:p>
          <a:p>
            <a:r>
              <a:rPr lang="fr-FR" dirty="0"/>
              <a:t>Si des charges s’accumulent sur un détecteur non mis à la terre, une décharge électrostatique (étincelle) vers la terre peut se produire et endommager son électronique.</a:t>
            </a:r>
          </a:p>
        </p:txBody>
      </p:sp>
      <p:sp>
        <p:nvSpPr>
          <p:cNvPr id="4" name="Espace réservé de la date 3">
            <a:extLst>
              <a:ext uri="{FF2B5EF4-FFF2-40B4-BE49-F238E27FC236}">
                <a16:creationId xmlns:a16="http://schemas.microsoft.com/office/drawing/2014/main" id="{AEF23BBC-0529-7A4A-8690-3CAB67D4FCC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62D72A0-0496-464B-8173-888EC76B379B}"/>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7B85CE74-10E5-3B45-86DA-95EB71D10434}"/>
              </a:ext>
            </a:extLst>
          </p:cNvPr>
          <p:cNvSpPr>
            <a:spLocks noGrp="1"/>
          </p:cNvSpPr>
          <p:nvPr>
            <p:ph type="sldNum" sz="quarter" idx="12"/>
          </p:nvPr>
        </p:nvSpPr>
        <p:spPr/>
        <p:txBody>
          <a:bodyPr/>
          <a:lstStyle/>
          <a:p>
            <a:fld id="{480433CB-3D87-1948-A5B6-54D4680A5C16}" type="slidenum">
              <a:rPr lang="en-GB" smtClean="0"/>
              <a:pPr/>
              <a:t>24</a:t>
            </a:fld>
            <a:endParaRPr lang="en-GB"/>
          </a:p>
        </p:txBody>
      </p:sp>
      <p:pic>
        <p:nvPicPr>
          <p:cNvPr id="7" name="Image 6" descr="Frequency-spectrum-of-measured-electromagnetic-noise-with-and-without-shielding.png">
            <a:extLst>
              <a:ext uri="{FF2B5EF4-FFF2-40B4-BE49-F238E27FC236}">
                <a16:creationId xmlns:a16="http://schemas.microsoft.com/office/drawing/2014/main" id="{1318F075-D0CC-4B49-8095-0A418AF7F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355972"/>
            <a:ext cx="4673600" cy="2502028"/>
          </a:xfrm>
          <a:prstGeom prst="rect">
            <a:avLst/>
          </a:prstGeom>
        </p:spPr>
      </p:pic>
    </p:spTree>
    <p:extLst>
      <p:ext uri="{BB962C8B-B14F-4D97-AF65-F5344CB8AC3E}">
        <p14:creationId xmlns:p14="http://schemas.microsoft.com/office/powerpoint/2010/main" val="244301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C4959-F817-7F41-889C-CFDAB00C2DA2}"/>
              </a:ext>
            </a:extLst>
          </p:cNvPr>
          <p:cNvSpPr>
            <a:spLocks noGrp="1"/>
          </p:cNvSpPr>
          <p:nvPr>
            <p:ph type="title"/>
          </p:nvPr>
        </p:nvSpPr>
        <p:spPr/>
        <p:txBody>
          <a:bodyPr>
            <a:normAutofit fontScale="90000"/>
          </a:bodyPr>
          <a:lstStyle/>
          <a:p>
            <a:r>
              <a:rPr lang="fr-FR" dirty="0"/>
              <a:t>Quizz:</a:t>
            </a:r>
            <a:br>
              <a:rPr lang="fr-FR" dirty="0"/>
            </a:br>
            <a:r>
              <a:rPr lang="fr-FR" dirty="0"/>
              <a:t>Comment faire une cage de Faraday?</a:t>
            </a:r>
          </a:p>
        </p:txBody>
      </p:sp>
      <p:sp>
        <p:nvSpPr>
          <p:cNvPr id="3" name="Espace réservé du contenu 2">
            <a:extLst>
              <a:ext uri="{FF2B5EF4-FFF2-40B4-BE49-F238E27FC236}">
                <a16:creationId xmlns:a16="http://schemas.microsoft.com/office/drawing/2014/main" id="{700B319C-1E2A-4248-92AC-2C4AC4E01828}"/>
              </a:ext>
            </a:extLst>
          </p:cNvPr>
          <p:cNvSpPr>
            <a:spLocks noGrp="1"/>
          </p:cNvSpPr>
          <p:nvPr>
            <p:ph idx="1"/>
          </p:nvPr>
        </p:nvSpPr>
        <p:spPr/>
        <p:txBody>
          <a:bodyPr/>
          <a:lstStyle/>
          <a:p>
            <a:r>
              <a:rPr lang="fr-FR" dirty="0"/>
              <a:t>Pour protéger un détecteur il est parfois nécessaire d’utiliser une cage de Faraday.</a:t>
            </a:r>
          </a:p>
          <a:p>
            <a:r>
              <a:rPr lang="fr-FR" dirty="0"/>
              <a:t>Quels matériaux peuvent être utiliser pour construire une telle cage?</a:t>
            </a:r>
          </a:p>
          <a:p>
            <a:pPr marL="514350" indent="-514350">
              <a:buFont typeface="+mj-lt"/>
              <a:buAutoNum type="alphaLcParenR"/>
            </a:pPr>
            <a:r>
              <a:rPr lang="fr-FR" dirty="0"/>
              <a:t>Un isolant tel que du bois</a:t>
            </a:r>
          </a:p>
          <a:p>
            <a:pPr marL="514350" indent="-514350">
              <a:buFont typeface="+mj-lt"/>
              <a:buAutoNum type="alphaLcParenR"/>
            </a:pPr>
            <a:r>
              <a:rPr lang="fr-FR" dirty="0"/>
              <a:t>Un conducteur tel que du métal</a:t>
            </a:r>
          </a:p>
          <a:p>
            <a:pPr marL="514350" indent="-514350">
              <a:buFont typeface="+mj-lt"/>
              <a:buAutoNum type="alphaLcParenR"/>
            </a:pPr>
            <a:r>
              <a:rPr lang="fr-FR" dirty="0"/>
              <a:t>Un semi-conducteur tel que du silicium.</a:t>
            </a:r>
          </a:p>
        </p:txBody>
      </p:sp>
      <p:sp>
        <p:nvSpPr>
          <p:cNvPr id="4" name="Espace réservé de la date 3">
            <a:extLst>
              <a:ext uri="{FF2B5EF4-FFF2-40B4-BE49-F238E27FC236}">
                <a16:creationId xmlns:a16="http://schemas.microsoft.com/office/drawing/2014/main" id="{17F753B9-C78A-A547-B35A-45D6399A9EF3}"/>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1349B867-066A-2D44-9DC9-06DD9032F597}"/>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9D0916D-CF80-C24F-A5D2-FE77AF294293}"/>
              </a:ext>
            </a:extLst>
          </p:cNvPr>
          <p:cNvSpPr>
            <a:spLocks noGrp="1"/>
          </p:cNvSpPr>
          <p:nvPr>
            <p:ph type="sldNum" sz="quarter" idx="12"/>
          </p:nvPr>
        </p:nvSpPr>
        <p:spPr/>
        <p:txBody>
          <a:bodyPr/>
          <a:lstStyle/>
          <a:p>
            <a:fld id="{480433CB-3D87-1948-A5B6-54D4680A5C16}" type="slidenum">
              <a:rPr lang="en-GB" smtClean="0"/>
              <a:pPr/>
              <a:t>25</a:t>
            </a:fld>
            <a:endParaRPr lang="en-GB"/>
          </a:p>
        </p:txBody>
      </p:sp>
    </p:spTree>
    <p:extLst>
      <p:ext uri="{BB962C8B-B14F-4D97-AF65-F5344CB8AC3E}">
        <p14:creationId xmlns:p14="http://schemas.microsoft.com/office/powerpoint/2010/main" val="15753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C4959-F817-7F41-889C-CFDAB00C2DA2}"/>
              </a:ext>
            </a:extLst>
          </p:cNvPr>
          <p:cNvSpPr>
            <a:spLocks noGrp="1"/>
          </p:cNvSpPr>
          <p:nvPr>
            <p:ph type="title"/>
          </p:nvPr>
        </p:nvSpPr>
        <p:spPr/>
        <p:txBody>
          <a:bodyPr>
            <a:normAutofit fontScale="90000"/>
          </a:bodyPr>
          <a:lstStyle/>
          <a:p>
            <a:r>
              <a:rPr lang="fr-FR" dirty="0"/>
              <a:t>Réponse:</a:t>
            </a:r>
            <a:br>
              <a:rPr lang="fr-FR" dirty="0"/>
            </a:br>
            <a:r>
              <a:rPr lang="fr-FR" dirty="0"/>
              <a:t>(b) Un matériel conducteur</a:t>
            </a:r>
          </a:p>
        </p:txBody>
      </p:sp>
      <p:sp>
        <p:nvSpPr>
          <p:cNvPr id="3" name="Espace réservé du contenu 2">
            <a:extLst>
              <a:ext uri="{FF2B5EF4-FFF2-40B4-BE49-F238E27FC236}">
                <a16:creationId xmlns:a16="http://schemas.microsoft.com/office/drawing/2014/main" id="{700B319C-1E2A-4248-92AC-2C4AC4E01828}"/>
              </a:ext>
            </a:extLst>
          </p:cNvPr>
          <p:cNvSpPr>
            <a:spLocks noGrp="1"/>
          </p:cNvSpPr>
          <p:nvPr>
            <p:ph idx="1"/>
          </p:nvPr>
        </p:nvSpPr>
        <p:spPr>
          <a:xfrm>
            <a:off x="213756" y="1600200"/>
            <a:ext cx="4358244" cy="4756150"/>
          </a:xfrm>
        </p:spPr>
        <p:txBody>
          <a:bodyPr>
            <a:normAutofit fontScale="77500" lnSpcReduction="20000"/>
          </a:bodyPr>
          <a:lstStyle/>
          <a:p>
            <a:r>
              <a:rPr lang="fr-FR" dirty="0"/>
              <a:t>Le principe de la cage de Faraday est d’entourer l’objet à protéger de manière à ce que les ondes électromagnétiques ne le traversent pas.</a:t>
            </a:r>
          </a:p>
          <a:p>
            <a:r>
              <a:rPr lang="fr-FR" dirty="0"/>
              <a:t>Il faut donc un matériel conducteur.</a:t>
            </a:r>
          </a:p>
          <a:p>
            <a:r>
              <a:rPr lang="fr-FR" dirty="0"/>
              <a:t>Un grillage en métal avec une maille suffisamment petite (cm) peut faire l’affaire.</a:t>
            </a:r>
          </a:p>
          <a:p>
            <a:r>
              <a:rPr lang="fr-FR" dirty="0"/>
              <a:t>Lorsque cela est possible ce sont des plaques métalliques qui sont utilisées.</a:t>
            </a:r>
          </a:p>
        </p:txBody>
      </p:sp>
      <p:sp>
        <p:nvSpPr>
          <p:cNvPr id="4" name="Espace réservé de la date 3">
            <a:extLst>
              <a:ext uri="{FF2B5EF4-FFF2-40B4-BE49-F238E27FC236}">
                <a16:creationId xmlns:a16="http://schemas.microsoft.com/office/drawing/2014/main" id="{17F753B9-C78A-A547-B35A-45D6399A9EF3}"/>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1349B867-066A-2D44-9DC9-06DD9032F597}"/>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9D0916D-CF80-C24F-A5D2-FE77AF294293}"/>
              </a:ext>
            </a:extLst>
          </p:cNvPr>
          <p:cNvSpPr>
            <a:spLocks noGrp="1"/>
          </p:cNvSpPr>
          <p:nvPr>
            <p:ph type="sldNum" sz="quarter" idx="12"/>
          </p:nvPr>
        </p:nvSpPr>
        <p:spPr/>
        <p:txBody>
          <a:bodyPr/>
          <a:lstStyle/>
          <a:p>
            <a:fld id="{480433CB-3D87-1948-A5B6-54D4680A5C16}" type="slidenum">
              <a:rPr lang="en-GB" smtClean="0"/>
              <a:pPr/>
              <a:t>26</a:t>
            </a:fld>
            <a:endParaRPr lang="en-GB"/>
          </a:p>
        </p:txBody>
      </p:sp>
      <p:pic>
        <p:nvPicPr>
          <p:cNvPr id="8" name="Image 7">
            <a:extLst>
              <a:ext uri="{FF2B5EF4-FFF2-40B4-BE49-F238E27FC236}">
                <a16:creationId xmlns:a16="http://schemas.microsoft.com/office/drawing/2014/main" id="{63A547BB-A5E5-A240-8BBA-7B841128804E}"/>
              </a:ext>
            </a:extLst>
          </p:cNvPr>
          <p:cNvPicPr>
            <a:picLocks noChangeAspect="1"/>
          </p:cNvPicPr>
          <p:nvPr/>
        </p:nvPicPr>
        <p:blipFill>
          <a:blip r:embed="rId2"/>
          <a:stretch>
            <a:fillRect/>
          </a:stretch>
        </p:blipFill>
        <p:spPr>
          <a:xfrm>
            <a:off x="4805136" y="1479550"/>
            <a:ext cx="3975100" cy="4876800"/>
          </a:xfrm>
          <a:prstGeom prst="rect">
            <a:avLst/>
          </a:prstGeom>
        </p:spPr>
      </p:pic>
    </p:spTree>
    <p:extLst>
      <p:ext uri="{BB962C8B-B14F-4D97-AF65-F5344CB8AC3E}">
        <p14:creationId xmlns:p14="http://schemas.microsoft.com/office/powerpoint/2010/main" val="179391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lstStyle/>
          <a:p>
            <a:r>
              <a:rPr lang="fr-FR" dirty="0" err="1"/>
              <a:t>Interceptif</a:t>
            </a:r>
            <a:r>
              <a:rPr lang="fr-FR" dirty="0"/>
              <a:t> ou pas?</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1600200"/>
            <a:ext cx="5562599" cy="4525963"/>
          </a:xfrm>
        </p:spPr>
        <p:txBody>
          <a:bodyPr>
            <a:normAutofit fontScale="77500" lnSpcReduction="20000"/>
          </a:bodyPr>
          <a:lstStyle/>
          <a:p>
            <a:r>
              <a:rPr lang="fr-FR" dirty="0"/>
              <a:t>Un diagnostic peut intercepter le faisceau ou mesurer ses propriétés sans l’intercepter.</a:t>
            </a:r>
          </a:p>
          <a:p>
            <a:r>
              <a:rPr lang="fr-FR" dirty="0"/>
              <a:t>Un diagnostic qui doit être inséré dans le faisceau va l’intercepter. C’est le cas des écrans (amovible) ou des cages de faraday (non amovibles).</a:t>
            </a:r>
            <a:br>
              <a:rPr lang="fr-FR" dirty="0"/>
            </a:br>
            <a:r>
              <a:rPr lang="fr-FR" dirty="0"/>
              <a:t>=&gt; La grande majorité des diagnostics basés sur l’énergie déposée dans la matière sont </a:t>
            </a:r>
            <a:r>
              <a:rPr lang="fr-FR" dirty="0" err="1"/>
              <a:t>interceptif</a:t>
            </a:r>
            <a:r>
              <a:rPr lang="fr-FR" dirty="0"/>
              <a:t>.</a:t>
            </a:r>
          </a:p>
          <a:p>
            <a:r>
              <a:rPr lang="fr-FR" dirty="0"/>
              <a:t>Après interception les propriétés du faisceau sont significativement modifiées.</a:t>
            </a:r>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27</a:t>
            </a:fld>
            <a:endParaRPr lang="en-GB"/>
          </a:p>
        </p:txBody>
      </p:sp>
      <p:pic>
        <p:nvPicPr>
          <p:cNvPr id="8" name="Picture 9">
            <a:extLst>
              <a:ext uri="{FF2B5EF4-FFF2-40B4-BE49-F238E27FC236}">
                <a16:creationId xmlns:a16="http://schemas.microsoft.com/office/drawing/2014/main" id="{B173B185-28F5-3B4C-95B7-DA6FE0978DE6}"/>
              </a:ext>
            </a:extLst>
          </p:cNvPr>
          <p:cNvPicPr>
            <a:picLocks noChangeAspect="1"/>
          </p:cNvPicPr>
          <p:nvPr/>
        </p:nvPicPr>
        <p:blipFill>
          <a:blip r:embed="rId2"/>
          <a:stretch>
            <a:fillRect/>
          </a:stretch>
        </p:blipFill>
        <p:spPr>
          <a:xfrm>
            <a:off x="6179514" y="2080857"/>
            <a:ext cx="2342624" cy="2696285"/>
          </a:xfrm>
          <a:prstGeom prst="rect">
            <a:avLst/>
          </a:prstGeom>
        </p:spPr>
      </p:pic>
    </p:spTree>
    <p:extLst>
      <p:ext uri="{BB962C8B-B14F-4D97-AF65-F5344CB8AC3E}">
        <p14:creationId xmlns:p14="http://schemas.microsoft.com/office/powerpoint/2010/main" val="343222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lstStyle/>
          <a:p>
            <a:r>
              <a:rPr lang="fr-FR" dirty="0" err="1"/>
              <a:t>Interceptif</a:t>
            </a:r>
            <a:r>
              <a:rPr lang="fr-FR" dirty="0"/>
              <a:t> ou pas?</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1600200"/>
            <a:ext cx="4912657" cy="4525963"/>
          </a:xfrm>
        </p:spPr>
        <p:txBody>
          <a:bodyPr>
            <a:normAutofit fontScale="85000" lnSpcReduction="20000"/>
          </a:bodyPr>
          <a:lstStyle/>
          <a:p>
            <a:r>
              <a:rPr lang="fr-FR" dirty="0"/>
              <a:t>Un diagnostic se trouvant « autour » du faisceau ne l’intercepte pas. C’est le cas des moniteurs de position, des transformateurs de courant,…</a:t>
            </a:r>
            <a:br>
              <a:rPr lang="fr-FR" dirty="0"/>
            </a:br>
            <a:r>
              <a:rPr lang="fr-FR" dirty="0"/>
              <a:t>=&gt; La grande majorité des diagnostics basés sur le rayonnement émis par le faisceau sont non </a:t>
            </a:r>
            <a:r>
              <a:rPr lang="fr-FR" dirty="0" err="1"/>
              <a:t>interceptif</a:t>
            </a:r>
            <a:r>
              <a:rPr lang="fr-FR" dirty="0"/>
              <a:t>.</a:t>
            </a:r>
          </a:p>
          <a:p>
            <a:r>
              <a:rPr lang="fr-FR" dirty="0"/>
              <a:t>Un tel diagnostic ne modifie pas (ou presque pas) les propriétés du faisceau.</a:t>
            </a:r>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28</a:t>
            </a:fld>
            <a:endParaRPr lang="en-GB"/>
          </a:p>
        </p:txBody>
      </p:sp>
      <p:pic>
        <p:nvPicPr>
          <p:cNvPr id="7" name="Picture 15">
            <a:extLst>
              <a:ext uri="{FF2B5EF4-FFF2-40B4-BE49-F238E27FC236}">
                <a16:creationId xmlns:a16="http://schemas.microsoft.com/office/drawing/2014/main" id="{74E70873-2B62-5649-BB62-D95027528DE9}"/>
              </a:ext>
            </a:extLst>
          </p:cNvPr>
          <p:cNvPicPr>
            <a:picLocks noChangeAspect="1"/>
          </p:cNvPicPr>
          <p:nvPr/>
        </p:nvPicPr>
        <p:blipFill>
          <a:blip r:embed="rId2"/>
          <a:stretch>
            <a:fillRect/>
          </a:stretch>
        </p:blipFill>
        <p:spPr>
          <a:xfrm>
            <a:off x="5369857" y="1647825"/>
            <a:ext cx="3574571" cy="3646422"/>
          </a:xfrm>
          <a:prstGeom prst="rect">
            <a:avLst/>
          </a:prstGeom>
        </p:spPr>
      </p:pic>
    </p:spTree>
    <p:extLst>
      <p:ext uri="{BB962C8B-B14F-4D97-AF65-F5344CB8AC3E}">
        <p14:creationId xmlns:p14="http://schemas.microsoft.com/office/powerpoint/2010/main" val="3362331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lstStyle/>
          <a:p>
            <a:r>
              <a:rPr lang="fr-FR" dirty="0"/>
              <a:t>Linéaire ou anneau?</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p:txBody>
          <a:bodyPr>
            <a:normAutofit fontScale="85000" lnSpcReduction="20000"/>
          </a:bodyPr>
          <a:lstStyle/>
          <a:p>
            <a:r>
              <a:rPr lang="fr-FR" dirty="0"/>
              <a:t>Le type d’accélérateur va influer sur le type de diagnostic.</a:t>
            </a:r>
          </a:p>
          <a:p>
            <a:r>
              <a:rPr lang="fr-FR" dirty="0"/>
              <a:t>Dans un anneau un diagnostic </a:t>
            </a:r>
            <a:r>
              <a:rPr lang="fr-FR" dirty="0" err="1"/>
              <a:t>interceptif</a:t>
            </a:r>
            <a:r>
              <a:rPr lang="fr-FR" dirty="0"/>
              <a:t> n’est pas envisageable en fonctionnement normal (car le faisceau est modifié et donc il ne peut pas se trouver sur une orbite stable).</a:t>
            </a:r>
          </a:p>
          <a:p>
            <a:r>
              <a:rPr lang="fr-FR" dirty="0"/>
              <a:t>Par contre dans un anneau les signaux émis à chaque tour peuvent s’accumuler pour produire un signal plus intense.</a:t>
            </a:r>
          </a:p>
          <a:p>
            <a:r>
              <a:rPr lang="fr-FR" dirty="0"/>
              <a:t>Dans un accélérateur linéaire ou une ligne de transfert (passage unique) des diagnostics </a:t>
            </a:r>
            <a:r>
              <a:rPr lang="fr-FR" dirty="0" err="1"/>
              <a:t>interceptifs</a:t>
            </a:r>
            <a:r>
              <a:rPr lang="fr-FR" dirty="0"/>
              <a:t> amovibles sont envisageables. </a:t>
            </a:r>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29</a:t>
            </a:fld>
            <a:endParaRPr lang="en-GB"/>
          </a:p>
        </p:txBody>
      </p:sp>
    </p:spTree>
    <p:extLst>
      <p:ext uri="{BB962C8B-B14F-4D97-AF65-F5344CB8AC3E}">
        <p14:creationId xmlns:p14="http://schemas.microsoft.com/office/powerpoint/2010/main" val="386697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C7DF-C7B2-0F4D-958D-2F55B4708FEA}"/>
              </a:ext>
            </a:extLst>
          </p:cNvPr>
          <p:cNvSpPr>
            <a:spLocks noGrp="1"/>
          </p:cNvSpPr>
          <p:nvPr>
            <p:ph type="title"/>
          </p:nvPr>
        </p:nvSpPr>
        <p:spPr/>
        <p:txBody>
          <a:bodyPr>
            <a:normAutofit fontScale="90000"/>
          </a:bodyPr>
          <a:lstStyle/>
          <a:p>
            <a:r>
              <a:rPr lang="fr-FR" dirty="0"/>
              <a:t>À quoi servent les </a:t>
            </a:r>
            <a:r>
              <a:rPr lang="fr-FR" dirty="0" err="1"/>
              <a:t>diagnoStics</a:t>
            </a:r>
            <a:r>
              <a:rPr lang="fr-FR" dirty="0"/>
              <a:t> sur un accélérateur?</a:t>
            </a:r>
            <a:br>
              <a:rPr lang="fr-FR" dirty="0"/>
            </a:br>
            <a:endParaRPr lang="fr-FR" dirty="0"/>
          </a:p>
        </p:txBody>
      </p:sp>
      <p:sp>
        <p:nvSpPr>
          <p:cNvPr id="3" name="Text Placeholder 2">
            <a:extLst>
              <a:ext uri="{FF2B5EF4-FFF2-40B4-BE49-F238E27FC236}">
                <a16:creationId xmlns:a16="http://schemas.microsoft.com/office/drawing/2014/main" id="{32C1BCE6-037C-214C-B32F-91C6A7A26D1D}"/>
              </a:ext>
            </a:extLst>
          </p:cNvPr>
          <p:cNvSpPr>
            <a:spLocks noGrp="1"/>
          </p:cNvSpPr>
          <p:nvPr>
            <p:ph type="body" idx="1"/>
          </p:nvPr>
        </p:nvSpPr>
        <p:spPr/>
        <p:txBody>
          <a:bodyPr/>
          <a:lstStyle/>
          <a:p>
            <a:endParaRPr lang="fr-FR" dirty="0"/>
          </a:p>
        </p:txBody>
      </p:sp>
      <p:sp>
        <p:nvSpPr>
          <p:cNvPr id="4" name="Date Placeholder 3">
            <a:extLst>
              <a:ext uri="{FF2B5EF4-FFF2-40B4-BE49-F238E27FC236}">
                <a16:creationId xmlns:a16="http://schemas.microsoft.com/office/drawing/2014/main" id="{6C082413-ADCC-1B43-A8F1-DC9D69005769}"/>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E83D8DAB-5F64-CB49-B9AD-F9460E89F573}"/>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38B39B3-EBB1-9C49-AFC8-9C5D083FCA0F}"/>
              </a:ext>
            </a:extLst>
          </p:cNvPr>
          <p:cNvSpPr>
            <a:spLocks noGrp="1"/>
          </p:cNvSpPr>
          <p:nvPr>
            <p:ph type="sldNum" sz="quarter" idx="12"/>
          </p:nvPr>
        </p:nvSpPr>
        <p:spPr/>
        <p:txBody>
          <a:bodyPr/>
          <a:lstStyle/>
          <a:p>
            <a:fld id="{480433CB-3D87-1948-A5B6-54D4680A5C16}" type="slidenum">
              <a:rPr lang="en-GB" smtClean="0"/>
              <a:pPr/>
              <a:t>3</a:t>
            </a:fld>
            <a:endParaRPr lang="en-GB"/>
          </a:p>
        </p:txBody>
      </p:sp>
    </p:spTree>
    <p:extLst>
      <p:ext uri="{BB962C8B-B14F-4D97-AF65-F5344CB8AC3E}">
        <p14:creationId xmlns:p14="http://schemas.microsoft.com/office/powerpoint/2010/main" val="2269491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4963B8-E88F-7141-9F32-39799BB9D68F}"/>
              </a:ext>
            </a:extLst>
          </p:cNvPr>
          <p:cNvSpPr>
            <a:spLocks noGrp="1"/>
          </p:cNvSpPr>
          <p:nvPr>
            <p:ph type="title"/>
          </p:nvPr>
        </p:nvSpPr>
        <p:spPr/>
        <p:txBody>
          <a:bodyPr>
            <a:normAutofit fontScale="90000"/>
          </a:bodyPr>
          <a:lstStyle/>
          <a:p>
            <a:r>
              <a:rPr lang="fr-FR" dirty="0"/>
              <a:t>Quizz:</a:t>
            </a:r>
            <a:br>
              <a:rPr lang="fr-FR" dirty="0"/>
            </a:br>
            <a:r>
              <a:rPr lang="fr-FR" dirty="0"/>
              <a:t>Diagnostics sur </a:t>
            </a:r>
            <a:r>
              <a:rPr lang="fr-FR" dirty="0" err="1"/>
              <a:t>ThomX</a:t>
            </a:r>
            <a:endParaRPr lang="fr-FR" dirty="0"/>
          </a:p>
        </p:txBody>
      </p:sp>
      <p:sp>
        <p:nvSpPr>
          <p:cNvPr id="3" name="Espace réservé du contenu 2">
            <a:extLst>
              <a:ext uri="{FF2B5EF4-FFF2-40B4-BE49-F238E27FC236}">
                <a16:creationId xmlns:a16="http://schemas.microsoft.com/office/drawing/2014/main" id="{A43DC528-4531-5447-921E-D9E0FDF436F5}"/>
              </a:ext>
            </a:extLst>
          </p:cNvPr>
          <p:cNvSpPr>
            <a:spLocks noGrp="1"/>
          </p:cNvSpPr>
          <p:nvPr>
            <p:ph idx="1"/>
          </p:nvPr>
        </p:nvSpPr>
        <p:spPr>
          <a:xfrm>
            <a:off x="457200" y="5101612"/>
            <a:ext cx="8229600" cy="1254738"/>
          </a:xfrm>
        </p:spPr>
        <p:txBody>
          <a:bodyPr>
            <a:normAutofit fontScale="85000" lnSpcReduction="20000"/>
          </a:bodyPr>
          <a:lstStyle/>
          <a:p>
            <a:r>
              <a:rPr lang="fr-FR" dirty="0"/>
              <a:t>Sur le(s)quel(s) de ces emplacements sur l’accélérateur </a:t>
            </a:r>
            <a:r>
              <a:rPr lang="fr-FR" dirty="0" err="1"/>
              <a:t>ThomX</a:t>
            </a:r>
            <a:r>
              <a:rPr lang="fr-FR" dirty="0"/>
              <a:t> peut-on mettre des diagnostics </a:t>
            </a:r>
            <a:r>
              <a:rPr lang="fr-FR" dirty="0" err="1"/>
              <a:t>interceptifs</a:t>
            </a:r>
            <a:r>
              <a:rPr lang="fr-FR" dirty="0"/>
              <a:t>?</a:t>
            </a:r>
          </a:p>
          <a:p>
            <a:r>
              <a:rPr lang="fr-FR" dirty="0"/>
              <a:t>(a), (b) ou (c)?</a:t>
            </a:r>
          </a:p>
        </p:txBody>
      </p:sp>
      <p:sp>
        <p:nvSpPr>
          <p:cNvPr id="4" name="Espace réservé de la date 3">
            <a:extLst>
              <a:ext uri="{FF2B5EF4-FFF2-40B4-BE49-F238E27FC236}">
                <a16:creationId xmlns:a16="http://schemas.microsoft.com/office/drawing/2014/main" id="{EA3AF757-A74B-D340-951B-B04110AC495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E667A91-BC40-F64D-8890-EE391D441EB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649366F5-CD53-5848-9A49-E3AC4F189D25}"/>
              </a:ext>
            </a:extLst>
          </p:cNvPr>
          <p:cNvSpPr>
            <a:spLocks noGrp="1"/>
          </p:cNvSpPr>
          <p:nvPr>
            <p:ph type="sldNum" sz="quarter" idx="12"/>
          </p:nvPr>
        </p:nvSpPr>
        <p:spPr/>
        <p:txBody>
          <a:bodyPr/>
          <a:lstStyle/>
          <a:p>
            <a:fld id="{480433CB-3D87-1948-A5B6-54D4680A5C16}" type="slidenum">
              <a:rPr lang="en-GB" smtClean="0"/>
              <a:pPr/>
              <a:t>30</a:t>
            </a:fld>
            <a:endParaRPr lang="en-GB"/>
          </a:p>
        </p:txBody>
      </p:sp>
      <p:pic>
        <p:nvPicPr>
          <p:cNvPr id="8" name="Image 7">
            <a:extLst>
              <a:ext uri="{FF2B5EF4-FFF2-40B4-BE49-F238E27FC236}">
                <a16:creationId xmlns:a16="http://schemas.microsoft.com/office/drawing/2014/main" id="{FED2A31D-CA09-884D-910A-0ED229EA6FCB}"/>
              </a:ext>
            </a:extLst>
          </p:cNvPr>
          <p:cNvPicPr>
            <a:picLocks noChangeAspect="1"/>
          </p:cNvPicPr>
          <p:nvPr/>
        </p:nvPicPr>
        <p:blipFill>
          <a:blip r:embed="rId2"/>
          <a:stretch>
            <a:fillRect/>
          </a:stretch>
        </p:blipFill>
        <p:spPr>
          <a:xfrm>
            <a:off x="1646712" y="1417638"/>
            <a:ext cx="5973288" cy="3559084"/>
          </a:xfrm>
          <a:prstGeom prst="rect">
            <a:avLst/>
          </a:prstGeom>
        </p:spPr>
      </p:pic>
      <p:sp>
        <p:nvSpPr>
          <p:cNvPr id="9" name="Bouée 8">
            <a:extLst>
              <a:ext uri="{FF2B5EF4-FFF2-40B4-BE49-F238E27FC236}">
                <a16:creationId xmlns:a16="http://schemas.microsoft.com/office/drawing/2014/main" id="{67579DAA-BF02-904B-AED2-F5518CE4FD96}"/>
              </a:ext>
            </a:extLst>
          </p:cNvPr>
          <p:cNvSpPr/>
          <p:nvPr/>
        </p:nvSpPr>
        <p:spPr>
          <a:xfrm>
            <a:off x="1983180" y="2377303"/>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Bouée 9">
            <a:extLst>
              <a:ext uri="{FF2B5EF4-FFF2-40B4-BE49-F238E27FC236}">
                <a16:creationId xmlns:a16="http://schemas.microsoft.com/office/drawing/2014/main" id="{A6F0C12B-06A2-2A4C-B6F7-307D6230941D}"/>
              </a:ext>
            </a:extLst>
          </p:cNvPr>
          <p:cNvSpPr/>
          <p:nvPr/>
        </p:nvSpPr>
        <p:spPr>
          <a:xfrm>
            <a:off x="3287486" y="2106888"/>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Bouée 10">
            <a:extLst>
              <a:ext uri="{FF2B5EF4-FFF2-40B4-BE49-F238E27FC236}">
                <a16:creationId xmlns:a16="http://schemas.microsoft.com/office/drawing/2014/main" id="{A4DE96BA-1F01-4242-8D3E-7DB93B97F417}"/>
              </a:ext>
            </a:extLst>
          </p:cNvPr>
          <p:cNvSpPr/>
          <p:nvPr/>
        </p:nvSpPr>
        <p:spPr>
          <a:xfrm>
            <a:off x="6820395" y="4195187"/>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6ED8E0EC-1845-2D4D-AE7D-A5FD4470A9A8}"/>
              </a:ext>
            </a:extLst>
          </p:cNvPr>
          <p:cNvSpPr txBox="1"/>
          <p:nvPr/>
        </p:nvSpPr>
        <p:spPr>
          <a:xfrm>
            <a:off x="1665464" y="2252414"/>
            <a:ext cx="324128" cy="369332"/>
          </a:xfrm>
          <a:prstGeom prst="rect">
            <a:avLst/>
          </a:prstGeom>
          <a:noFill/>
        </p:spPr>
        <p:txBody>
          <a:bodyPr wrap="none" rtlCol="0">
            <a:spAutoFit/>
          </a:bodyPr>
          <a:lstStyle/>
          <a:p>
            <a:r>
              <a:rPr lang="fr-FR" b="1" dirty="0">
                <a:solidFill>
                  <a:srgbClr val="FF0000"/>
                </a:solidFill>
              </a:rPr>
              <a:t>A</a:t>
            </a:r>
          </a:p>
        </p:txBody>
      </p:sp>
      <p:sp>
        <p:nvSpPr>
          <p:cNvPr id="13" name="ZoneTexte 12">
            <a:extLst>
              <a:ext uri="{FF2B5EF4-FFF2-40B4-BE49-F238E27FC236}">
                <a16:creationId xmlns:a16="http://schemas.microsoft.com/office/drawing/2014/main" id="{8F393543-636D-1142-8A06-735B00B77E02}"/>
              </a:ext>
            </a:extLst>
          </p:cNvPr>
          <p:cNvSpPr txBox="1"/>
          <p:nvPr/>
        </p:nvSpPr>
        <p:spPr>
          <a:xfrm>
            <a:off x="3795903" y="2605172"/>
            <a:ext cx="314510" cy="369332"/>
          </a:xfrm>
          <a:prstGeom prst="rect">
            <a:avLst/>
          </a:prstGeom>
          <a:noFill/>
        </p:spPr>
        <p:txBody>
          <a:bodyPr wrap="none" rtlCol="0">
            <a:spAutoFit/>
          </a:bodyPr>
          <a:lstStyle/>
          <a:p>
            <a:r>
              <a:rPr lang="fr-FR" b="1" dirty="0">
                <a:solidFill>
                  <a:srgbClr val="FF0000"/>
                </a:solidFill>
              </a:rPr>
              <a:t>B</a:t>
            </a:r>
          </a:p>
        </p:txBody>
      </p:sp>
      <p:sp>
        <p:nvSpPr>
          <p:cNvPr id="14" name="ZoneTexte 13">
            <a:extLst>
              <a:ext uri="{FF2B5EF4-FFF2-40B4-BE49-F238E27FC236}">
                <a16:creationId xmlns:a16="http://schemas.microsoft.com/office/drawing/2014/main" id="{438E6748-256D-CC4A-8AB2-90495CABB58A}"/>
              </a:ext>
            </a:extLst>
          </p:cNvPr>
          <p:cNvSpPr txBox="1"/>
          <p:nvPr/>
        </p:nvSpPr>
        <p:spPr>
          <a:xfrm>
            <a:off x="6996777" y="3836867"/>
            <a:ext cx="306494" cy="369332"/>
          </a:xfrm>
          <a:prstGeom prst="rect">
            <a:avLst/>
          </a:prstGeom>
          <a:noFill/>
        </p:spPr>
        <p:txBody>
          <a:bodyPr wrap="none" rtlCol="0">
            <a:spAutoFit/>
          </a:bodyPr>
          <a:lstStyle/>
          <a:p>
            <a:r>
              <a:rPr lang="fr-FR" b="1" dirty="0">
                <a:solidFill>
                  <a:srgbClr val="FF0000"/>
                </a:solidFill>
              </a:rPr>
              <a:t>C</a:t>
            </a:r>
          </a:p>
        </p:txBody>
      </p:sp>
    </p:spTree>
    <p:extLst>
      <p:ext uri="{BB962C8B-B14F-4D97-AF65-F5344CB8AC3E}">
        <p14:creationId xmlns:p14="http://schemas.microsoft.com/office/powerpoint/2010/main" val="1197838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4963B8-E88F-7141-9F32-39799BB9D68F}"/>
              </a:ext>
            </a:extLst>
          </p:cNvPr>
          <p:cNvSpPr>
            <a:spLocks noGrp="1"/>
          </p:cNvSpPr>
          <p:nvPr>
            <p:ph type="title"/>
          </p:nvPr>
        </p:nvSpPr>
        <p:spPr/>
        <p:txBody>
          <a:bodyPr>
            <a:normAutofit fontScale="90000"/>
          </a:bodyPr>
          <a:lstStyle/>
          <a:p>
            <a:r>
              <a:rPr lang="fr-FR" dirty="0"/>
              <a:t>Quizz:</a:t>
            </a:r>
            <a:br>
              <a:rPr lang="fr-FR" dirty="0"/>
            </a:br>
            <a:r>
              <a:rPr lang="fr-FR" dirty="0"/>
              <a:t>Réponses: (a) et (c)</a:t>
            </a:r>
          </a:p>
        </p:txBody>
      </p:sp>
      <p:sp>
        <p:nvSpPr>
          <p:cNvPr id="3" name="Espace réservé du contenu 2">
            <a:extLst>
              <a:ext uri="{FF2B5EF4-FFF2-40B4-BE49-F238E27FC236}">
                <a16:creationId xmlns:a16="http://schemas.microsoft.com/office/drawing/2014/main" id="{A43DC528-4531-5447-921E-D9E0FDF436F5}"/>
              </a:ext>
            </a:extLst>
          </p:cNvPr>
          <p:cNvSpPr>
            <a:spLocks noGrp="1"/>
          </p:cNvSpPr>
          <p:nvPr>
            <p:ph idx="1"/>
          </p:nvPr>
        </p:nvSpPr>
        <p:spPr>
          <a:xfrm>
            <a:off x="457200" y="4976722"/>
            <a:ext cx="8229600" cy="1543646"/>
          </a:xfrm>
        </p:spPr>
        <p:txBody>
          <a:bodyPr>
            <a:normAutofit fontScale="70000" lnSpcReduction="20000"/>
          </a:bodyPr>
          <a:lstStyle/>
          <a:p>
            <a:r>
              <a:rPr lang="fr-FR" dirty="0"/>
              <a:t>Les emplacements (a) et (c) sont dans des parties linéaires. Il est donc possible d’y mettre des diagnostics </a:t>
            </a:r>
            <a:r>
              <a:rPr lang="fr-FR" dirty="0" err="1"/>
              <a:t>interceptifs</a:t>
            </a:r>
            <a:r>
              <a:rPr lang="fr-FR" dirty="0"/>
              <a:t>. Dans le cas (a) il faut que celui-ci soit amovible.</a:t>
            </a:r>
          </a:p>
          <a:p>
            <a:r>
              <a:rPr lang="fr-FR" dirty="0"/>
              <a:t>L’emplacement (b) est dans l’anneau, il n’est donc pas possible d’y mettre un diagnostic </a:t>
            </a:r>
            <a:r>
              <a:rPr lang="fr-FR" dirty="0" err="1"/>
              <a:t>interceptif</a:t>
            </a:r>
            <a:r>
              <a:rPr lang="fr-FR" dirty="0"/>
              <a:t>.</a:t>
            </a:r>
          </a:p>
        </p:txBody>
      </p:sp>
      <p:sp>
        <p:nvSpPr>
          <p:cNvPr id="4" name="Espace réservé de la date 3">
            <a:extLst>
              <a:ext uri="{FF2B5EF4-FFF2-40B4-BE49-F238E27FC236}">
                <a16:creationId xmlns:a16="http://schemas.microsoft.com/office/drawing/2014/main" id="{EA3AF757-A74B-D340-951B-B04110AC495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E667A91-BC40-F64D-8890-EE391D441EB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649366F5-CD53-5848-9A49-E3AC4F189D25}"/>
              </a:ext>
            </a:extLst>
          </p:cNvPr>
          <p:cNvSpPr>
            <a:spLocks noGrp="1"/>
          </p:cNvSpPr>
          <p:nvPr>
            <p:ph type="sldNum" sz="quarter" idx="12"/>
          </p:nvPr>
        </p:nvSpPr>
        <p:spPr/>
        <p:txBody>
          <a:bodyPr/>
          <a:lstStyle/>
          <a:p>
            <a:fld id="{480433CB-3D87-1948-A5B6-54D4680A5C16}" type="slidenum">
              <a:rPr lang="en-GB" smtClean="0"/>
              <a:pPr/>
              <a:t>31</a:t>
            </a:fld>
            <a:endParaRPr lang="en-GB"/>
          </a:p>
        </p:txBody>
      </p:sp>
      <p:pic>
        <p:nvPicPr>
          <p:cNvPr id="8" name="Image 7">
            <a:extLst>
              <a:ext uri="{FF2B5EF4-FFF2-40B4-BE49-F238E27FC236}">
                <a16:creationId xmlns:a16="http://schemas.microsoft.com/office/drawing/2014/main" id="{FED2A31D-CA09-884D-910A-0ED229EA6FCB}"/>
              </a:ext>
            </a:extLst>
          </p:cNvPr>
          <p:cNvPicPr>
            <a:picLocks noChangeAspect="1"/>
          </p:cNvPicPr>
          <p:nvPr/>
        </p:nvPicPr>
        <p:blipFill>
          <a:blip r:embed="rId2"/>
          <a:stretch>
            <a:fillRect/>
          </a:stretch>
        </p:blipFill>
        <p:spPr>
          <a:xfrm>
            <a:off x="1646712" y="1417638"/>
            <a:ext cx="5973288" cy="3559084"/>
          </a:xfrm>
          <a:prstGeom prst="rect">
            <a:avLst/>
          </a:prstGeom>
        </p:spPr>
      </p:pic>
      <p:sp>
        <p:nvSpPr>
          <p:cNvPr id="9" name="Bouée 8">
            <a:extLst>
              <a:ext uri="{FF2B5EF4-FFF2-40B4-BE49-F238E27FC236}">
                <a16:creationId xmlns:a16="http://schemas.microsoft.com/office/drawing/2014/main" id="{67579DAA-BF02-904B-AED2-F5518CE4FD96}"/>
              </a:ext>
            </a:extLst>
          </p:cNvPr>
          <p:cNvSpPr/>
          <p:nvPr/>
        </p:nvSpPr>
        <p:spPr>
          <a:xfrm>
            <a:off x="1983180" y="2377303"/>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Bouée 9">
            <a:extLst>
              <a:ext uri="{FF2B5EF4-FFF2-40B4-BE49-F238E27FC236}">
                <a16:creationId xmlns:a16="http://schemas.microsoft.com/office/drawing/2014/main" id="{A6F0C12B-06A2-2A4C-B6F7-307D6230941D}"/>
              </a:ext>
            </a:extLst>
          </p:cNvPr>
          <p:cNvSpPr/>
          <p:nvPr/>
        </p:nvSpPr>
        <p:spPr>
          <a:xfrm>
            <a:off x="3287486" y="2106888"/>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Bouée 10">
            <a:extLst>
              <a:ext uri="{FF2B5EF4-FFF2-40B4-BE49-F238E27FC236}">
                <a16:creationId xmlns:a16="http://schemas.microsoft.com/office/drawing/2014/main" id="{A4DE96BA-1F01-4242-8D3E-7DB93B97F417}"/>
              </a:ext>
            </a:extLst>
          </p:cNvPr>
          <p:cNvSpPr/>
          <p:nvPr/>
        </p:nvSpPr>
        <p:spPr>
          <a:xfrm>
            <a:off x="6820395" y="4195187"/>
            <a:ext cx="676893" cy="617517"/>
          </a:xfrm>
          <a:prstGeom prst="donut">
            <a:avLst>
              <a:gd name="adj" fmla="val 9452"/>
            </a:avLst>
          </a:prstGeom>
          <a:solidFill>
            <a:srgbClr val="FF0000"/>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6ED8E0EC-1845-2D4D-AE7D-A5FD4470A9A8}"/>
              </a:ext>
            </a:extLst>
          </p:cNvPr>
          <p:cNvSpPr txBox="1"/>
          <p:nvPr/>
        </p:nvSpPr>
        <p:spPr>
          <a:xfrm>
            <a:off x="1665464" y="2252414"/>
            <a:ext cx="324128" cy="369332"/>
          </a:xfrm>
          <a:prstGeom prst="rect">
            <a:avLst/>
          </a:prstGeom>
          <a:noFill/>
        </p:spPr>
        <p:txBody>
          <a:bodyPr wrap="none" rtlCol="0">
            <a:spAutoFit/>
          </a:bodyPr>
          <a:lstStyle/>
          <a:p>
            <a:r>
              <a:rPr lang="fr-FR" b="1" dirty="0">
                <a:solidFill>
                  <a:srgbClr val="FF0000"/>
                </a:solidFill>
              </a:rPr>
              <a:t>A</a:t>
            </a:r>
          </a:p>
        </p:txBody>
      </p:sp>
      <p:sp>
        <p:nvSpPr>
          <p:cNvPr id="13" name="ZoneTexte 12">
            <a:extLst>
              <a:ext uri="{FF2B5EF4-FFF2-40B4-BE49-F238E27FC236}">
                <a16:creationId xmlns:a16="http://schemas.microsoft.com/office/drawing/2014/main" id="{8F393543-636D-1142-8A06-735B00B77E02}"/>
              </a:ext>
            </a:extLst>
          </p:cNvPr>
          <p:cNvSpPr txBox="1"/>
          <p:nvPr/>
        </p:nvSpPr>
        <p:spPr>
          <a:xfrm>
            <a:off x="3795903" y="2605172"/>
            <a:ext cx="314510" cy="369332"/>
          </a:xfrm>
          <a:prstGeom prst="rect">
            <a:avLst/>
          </a:prstGeom>
          <a:noFill/>
        </p:spPr>
        <p:txBody>
          <a:bodyPr wrap="none" rtlCol="0">
            <a:spAutoFit/>
          </a:bodyPr>
          <a:lstStyle/>
          <a:p>
            <a:r>
              <a:rPr lang="fr-FR" b="1" dirty="0">
                <a:solidFill>
                  <a:srgbClr val="FF0000"/>
                </a:solidFill>
              </a:rPr>
              <a:t>B</a:t>
            </a:r>
          </a:p>
        </p:txBody>
      </p:sp>
      <p:sp>
        <p:nvSpPr>
          <p:cNvPr id="14" name="ZoneTexte 13">
            <a:extLst>
              <a:ext uri="{FF2B5EF4-FFF2-40B4-BE49-F238E27FC236}">
                <a16:creationId xmlns:a16="http://schemas.microsoft.com/office/drawing/2014/main" id="{438E6748-256D-CC4A-8AB2-90495CABB58A}"/>
              </a:ext>
            </a:extLst>
          </p:cNvPr>
          <p:cNvSpPr txBox="1"/>
          <p:nvPr/>
        </p:nvSpPr>
        <p:spPr>
          <a:xfrm>
            <a:off x="6996777" y="3836867"/>
            <a:ext cx="306494" cy="369332"/>
          </a:xfrm>
          <a:prstGeom prst="rect">
            <a:avLst/>
          </a:prstGeom>
          <a:noFill/>
        </p:spPr>
        <p:txBody>
          <a:bodyPr wrap="none" rtlCol="0">
            <a:spAutoFit/>
          </a:bodyPr>
          <a:lstStyle/>
          <a:p>
            <a:r>
              <a:rPr lang="fr-FR" b="1" dirty="0">
                <a:solidFill>
                  <a:srgbClr val="FF0000"/>
                </a:solidFill>
              </a:rPr>
              <a:t>C</a:t>
            </a:r>
          </a:p>
        </p:txBody>
      </p:sp>
    </p:spTree>
    <p:extLst>
      <p:ext uri="{BB962C8B-B14F-4D97-AF65-F5344CB8AC3E}">
        <p14:creationId xmlns:p14="http://schemas.microsoft.com/office/powerpoint/2010/main" val="192438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2ACA3-212A-AF4A-9BA1-B50536B88C17}"/>
              </a:ext>
            </a:extLst>
          </p:cNvPr>
          <p:cNvSpPr>
            <a:spLocks noGrp="1"/>
          </p:cNvSpPr>
          <p:nvPr>
            <p:ph type="title"/>
          </p:nvPr>
        </p:nvSpPr>
        <p:spPr/>
        <p:txBody>
          <a:bodyPr/>
          <a:lstStyle/>
          <a:p>
            <a:r>
              <a:rPr lang="fr-FR" dirty="0"/>
              <a:t>Électrons, protons ou ions?</a:t>
            </a:r>
          </a:p>
        </p:txBody>
      </p:sp>
      <p:sp>
        <p:nvSpPr>
          <p:cNvPr id="3" name="Espace réservé du contenu 2">
            <a:extLst>
              <a:ext uri="{FF2B5EF4-FFF2-40B4-BE49-F238E27FC236}">
                <a16:creationId xmlns:a16="http://schemas.microsoft.com/office/drawing/2014/main" id="{27248E8C-D328-6A41-A599-A198D43A7E6B}"/>
              </a:ext>
            </a:extLst>
          </p:cNvPr>
          <p:cNvSpPr>
            <a:spLocks noGrp="1"/>
          </p:cNvSpPr>
          <p:nvPr>
            <p:ph idx="1"/>
          </p:nvPr>
        </p:nvSpPr>
        <p:spPr>
          <a:xfrm>
            <a:off x="457200" y="1238491"/>
            <a:ext cx="8229600" cy="5034988"/>
          </a:xfrm>
        </p:spPr>
        <p:txBody>
          <a:bodyPr>
            <a:normAutofit fontScale="85000" lnSpcReduction="20000"/>
          </a:bodyPr>
          <a:lstStyle/>
          <a:p>
            <a:r>
              <a:rPr lang="fr-FR" dirty="0"/>
              <a:t>Le principe des diagnostics est valable indépendamment de la particule à mesurer.</a:t>
            </a:r>
          </a:p>
          <a:p>
            <a:r>
              <a:rPr lang="fr-FR" dirty="0"/>
              <a:t>Cependant les propriétés des faisceaux amènent à des différences entre les diagnostics.</a:t>
            </a:r>
          </a:p>
          <a:p>
            <a:r>
              <a:rPr lang="fr-FR" dirty="0"/>
              <a:t>Par exemple les durée d’impulsion des faisceaux d’électrons sont de l’ordre de la picoseconde alors que pour les protons on est à la nanoseconde et pour certains ions on peut avoir des faisceaux continus.</a:t>
            </a:r>
          </a:p>
          <a:p>
            <a:r>
              <a:rPr lang="fr-FR" dirty="0"/>
              <a:t>L’énergie déposée par un faisceau de protons ou d’ions est plus grande que celle déposée par un faisceau d’électrons.</a:t>
            </a:r>
          </a:p>
          <a:p>
            <a:r>
              <a:rPr lang="fr-FR" dirty="0"/>
              <a:t>Les électrons se propagent (presque) toujours à la vitesse de la lumière alors que pour les ions la mesure des temps de vol est importante.</a:t>
            </a:r>
          </a:p>
          <a:p>
            <a:endParaRPr lang="fr-FR" dirty="0"/>
          </a:p>
        </p:txBody>
      </p:sp>
      <p:sp>
        <p:nvSpPr>
          <p:cNvPr id="4" name="Espace réservé de la date 3">
            <a:extLst>
              <a:ext uri="{FF2B5EF4-FFF2-40B4-BE49-F238E27FC236}">
                <a16:creationId xmlns:a16="http://schemas.microsoft.com/office/drawing/2014/main" id="{649D3724-6014-0049-B331-E0024A8F1B7C}"/>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9B3C068B-486D-154D-B88D-17514CC390E8}"/>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175B258F-F8E7-7841-9D4E-976E338F11DB}"/>
              </a:ext>
            </a:extLst>
          </p:cNvPr>
          <p:cNvSpPr>
            <a:spLocks noGrp="1"/>
          </p:cNvSpPr>
          <p:nvPr>
            <p:ph type="sldNum" sz="quarter" idx="12"/>
          </p:nvPr>
        </p:nvSpPr>
        <p:spPr/>
        <p:txBody>
          <a:bodyPr/>
          <a:lstStyle/>
          <a:p>
            <a:fld id="{480433CB-3D87-1948-A5B6-54D4680A5C16}" type="slidenum">
              <a:rPr lang="en-GB" smtClean="0"/>
              <a:pPr/>
              <a:t>32</a:t>
            </a:fld>
            <a:endParaRPr lang="en-GB"/>
          </a:p>
        </p:txBody>
      </p:sp>
    </p:spTree>
    <p:extLst>
      <p:ext uri="{BB962C8B-B14F-4D97-AF65-F5344CB8AC3E}">
        <p14:creationId xmlns:p14="http://schemas.microsoft.com/office/powerpoint/2010/main" val="248599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F6B-2DD0-C74C-807D-EDE6DC59AB31}"/>
              </a:ext>
            </a:extLst>
          </p:cNvPr>
          <p:cNvSpPr>
            <a:spLocks noGrp="1"/>
          </p:cNvSpPr>
          <p:nvPr>
            <p:ph type="title"/>
          </p:nvPr>
        </p:nvSpPr>
        <p:spPr/>
        <p:txBody>
          <a:bodyPr/>
          <a:lstStyle/>
          <a:p>
            <a:r>
              <a:rPr lang="fr-FR" dirty="0"/>
              <a:t>Quelles mesures faire avec les diagnostics?</a:t>
            </a:r>
          </a:p>
        </p:txBody>
      </p:sp>
      <p:sp>
        <p:nvSpPr>
          <p:cNvPr id="3" name="Text Placeholder 2">
            <a:extLst>
              <a:ext uri="{FF2B5EF4-FFF2-40B4-BE49-F238E27FC236}">
                <a16:creationId xmlns:a16="http://schemas.microsoft.com/office/drawing/2014/main" id="{18A6CC9C-E251-1243-B517-C32F3ADFBEC7}"/>
              </a:ext>
            </a:extLst>
          </p:cNvPr>
          <p:cNvSpPr>
            <a:spLocks noGrp="1"/>
          </p:cNvSpPr>
          <p:nvPr>
            <p:ph type="body" idx="1"/>
          </p:nvPr>
        </p:nvSpPr>
        <p:spPr/>
        <p:txBody>
          <a:bodyPr/>
          <a:lstStyle/>
          <a:p>
            <a:endParaRPr lang="fr-FR"/>
          </a:p>
        </p:txBody>
      </p:sp>
      <p:sp>
        <p:nvSpPr>
          <p:cNvPr id="4" name="Date Placeholder 3">
            <a:extLst>
              <a:ext uri="{FF2B5EF4-FFF2-40B4-BE49-F238E27FC236}">
                <a16:creationId xmlns:a16="http://schemas.microsoft.com/office/drawing/2014/main" id="{C00372A7-451F-D14B-B67C-1E5221CBCC77}"/>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BC152B4-B175-AC49-BB5F-5C9027477A0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1E0B491-4617-3243-8DE4-5C1BFC657540}"/>
              </a:ext>
            </a:extLst>
          </p:cNvPr>
          <p:cNvSpPr>
            <a:spLocks noGrp="1"/>
          </p:cNvSpPr>
          <p:nvPr>
            <p:ph type="sldNum" sz="quarter" idx="12"/>
          </p:nvPr>
        </p:nvSpPr>
        <p:spPr/>
        <p:txBody>
          <a:bodyPr/>
          <a:lstStyle/>
          <a:p>
            <a:fld id="{480433CB-3D87-1948-A5B6-54D4680A5C16}" type="slidenum">
              <a:rPr lang="en-GB" smtClean="0"/>
              <a:pPr/>
              <a:t>33</a:t>
            </a:fld>
            <a:endParaRPr lang="en-GB"/>
          </a:p>
        </p:txBody>
      </p:sp>
    </p:spTree>
    <p:extLst>
      <p:ext uri="{BB962C8B-B14F-4D97-AF65-F5344CB8AC3E}">
        <p14:creationId xmlns:p14="http://schemas.microsoft.com/office/powerpoint/2010/main" val="347768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lstStyle/>
          <a:p>
            <a:r>
              <a:rPr lang="fr-FR" dirty="0"/>
              <a:t>Mesures de charge</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1600200"/>
            <a:ext cx="5706094" cy="4525963"/>
          </a:xfrm>
        </p:spPr>
        <p:txBody>
          <a:bodyPr>
            <a:normAutofit fontScale="77500" lnSpcReduction="20000"/>
          </a:bodyPr>
          <a:lstStyle/>
          <a:p>
            <a:r>
              <a:rPr lang="fr-FR" dirty="0"/>
              <a:t>La charge peut-être mesurée de deux manières:</a:t>
            </a:r>
          </a:p>
          <a:p>
            <a:pPr lvl="1"/>
            <a:r>
              <a:rPr lang="fr-FR" dirty="0"/>
              <a:t>En mesurant le courant qui circule dans les parois du tube faisceau</a:t>
            </a:r>
            <a:br>
              <a:rPr lang="fr-FR" dirty="0"/>
            </a:br>
            <a:r>
              <a:rPr lang="fr-FR" dirty="0"/>
              <a:t>=&gt; Transformateur de courant</a:t>
            </a:r>
          </a:p>
          <a:p>
            <a:pPr lvl="1"/>
            <a:r>
              <a:rPr lang="fr-FR" dirty="0"/>
              <a:t>En mesurant la charge déposée dans un bloc de matière</a:t>
            </a:r>
            <a:br>
              <a:rPr lang="fr-FR" dirty="0"/>
            </a:br>
            <a:r>
              <a:rPr lang="fr-FR" dirty="0"/>
              <a:t>=&gt; Coupe de Faraday</a:t>
            </a:r>
          </a:p>
          <a:p>
            <a:r>
              <a:rPr lang="fr-FR" dirty="0"/>
              <a:t>Rappel, courant &amp; charge:</a:t>
            </a:r>
            <a:br>
              <a:rPr lang="fr-FR" dirty="0"/>
            </a:br>
            <a:r>
              <a:rPr lang="fr-FR" dirty="0"/>
              <a:t>Le courant est la quantité de charge circulant dans un circuit par unité de temps.</a:t>
            </a:r>
          </a:p>
          <a:p>
            <a:pPr lvl="1"/>
            <a:r>
              <a:rPr lang="fr-FR" dirty="0"/>
              <a:t>Unité de charge: le Coulomb (C) </a:t>
            </a:r>
          </a:p>
          <a:p>
            <a:pPr lvl="1"/>
            <a:r>
              <a:rPr lang="fr-FR" dirty="0"/>
              <a:t>Unité de courant: l’Ampère (A) = 1C/s</a:t>
            </a:r>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34</a:t>
            </a:fld>
            <a:endParaRPr lang="en-GB"/>
          </a:p>
        </p:txBody>
      </p:sp>
      <p:pic>
        <p:nvPicPr>
          <p:cNvPr id="7" name="Picture 11">
            <a:extLst>
              <a:ext uri="{FF2B5EF4-FFF2-40B4-BE49-F238E27FC236}">
                <a16:creationId xmlns:a16="http://schemas.microsoft.com/office/drawing/2014/main" id="{A5CB0773-8D6C-5C4E-9F31-C2407E1EF0AE}"/>
              </a:ext>
            </a:extLst>
          </p:cNvPr>
          <p:cNvPicPr>
            <a:picLocks noChangeAspect="1"/>
          </p:cNvPicPr>
          <p:nvPr/>
        </p:nvPicPr>
        <p:blipFill>
          <a:blip r:embed="rId2"/>
          <a:stretch>
            <a:fillRect/>
          </a:stretch>
        </p:blipFill>
        <p:spPr>
          <a:xfrm>
            <a:off x="5810263" y="4267552"/>
            <a:ext cx="3041108" cy="1684306"/>
          </a:xfrm>
          <a:prstGeom prst="rect">
            <a:avLst/>
          </a:prstGeom>
        </p:spPr>
      </p:pic>
      <p:pic>
        <p:nvPicPr>
          <p:cNvPr id="8" name="Picture 15">
            <a:extLst>
              <a:ext uri="{FF2B5EF4-FFF2-40B4-BE49-F238E27FC236}">
                <a16:creationId xmlns:a16="http://schemas.microsoft.com/office/drawing/2014/main" id="{5B73D936-917A-364F-9C34-97DA8B7BB931}"/>
              </a:ext>
            </a:extLst>
          </p:cNvPr>
          <p:cNvPicPr>
            <a:picLocks noChangeAspect="1"/>
          </p:cNvPicPr>
          <p:nvPr/>
        </p:nvPicPr>
        <p:blipFill>
          <a:blip r:embed="rId3"/>
          <a:stretch>
            <a:fillRect/>
          </a:stretch>
        </p:blipFill>
        <p:spPr>
          <a:xfrm>
            <a:off x="6163294" y="1417638"/>
            <a:ext cx="2335045" cy="2381980"/>
          </a:xfrm>
          <a:prstGeom prst="rect">
            <a:avLst/>
          </a:prstGeom>
        </p:spPr>
      </p:pic>
    </p:spTree>
    <p:extLst>
      <p:ext uri="{BB962C8B-B14F-4D97-AF65-F5344CB8AC3E}">
        <p14:creationId xmlns:p14="http://schemas.microsoft.com/office/powerpoint/2010/main" val="3839185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lstStyle/>
          <a:p>
            <a:r>
              <a:rPr lang="fr-FR" dirty="0"/>
              <a:t>Transformateur de courant</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1600200"/>
            <a:ext cx="5146633" cy="4525963"/>
          </a:xfrm>
        </p:spPr>
        <p:txBody>
          <a:bodyPr>
            <a:normAutofit fontScale="92500" lnSpcReduction="10000"/>
          </a:bodyPr>
          <a:lstStyle/>
          <a:p>
            <a:r>
              <a:rPr lang="fr-FR" dirty="0"/>
              <a:t>Un transformateur de courant mesure la charge qui passe à travers un </a:t>
            </a:r>
            <a:r>
              <a:rPr lang="fr-FR" dirty="0" err="1"/>
              <a:t>toroïde</a:t>
            </a:r>
            <a:r>
              <a:rPr lang="fr-FR" dirty="0"/>
              <a:t>.</a:t>
            </a:r>
          </a:p>
          <a:p>
            <a:r>
              <a:rPr lang="fr-FR" dirty="0"/>
              <a:t>Comme un transformateur électrique, sauf qu’ici l’un des circuits est le faisceau.</a:t>
            </a:r>
          </a:p>
          <a:p>
            <a:r>
              <a:rPr lang="fr-FR" dirty="0"/>
              <a:t>Il en existe plusieurs déclinaisons selon le type de faisceau devant être mesuré: AC, DC, court, intégrateur,…</a:t>
            </a:r>
          </a:p>
          <a:p>
            <a:endParaRPr lang="fr-FR" dirty="0"/>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35</a:t>
            </a:fld>
            <a:endParaRPr lang="en-GB"/>
          </a:p>
        </p:txBody>
      </p:sp>
      <p:pic>
        <p:nvPicPr>
          <p:cNvPr id="9" name="Image 8" descr="ACCT.jpeg">
            <a:extLst>
              <a:ext uri="{FF2B5EF4-FFF2-40B4-BE49-F238E27FC236}">
                <a16:creationId xmlns:a16="http://schemas.microsoft.com/office/drawing/2014/main" id="{72B708B1-EFDF-104A-9B13-131BA6E53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633" y="3234997"/>
            <a:ext cx="2286000" cy="3024554"/>
          </a:xfrm>
          <a:prstGeom prst="rect">
            <a:avLst/>
          </a:prstGeom>
        </p:spPr>
      </p:pic>
      <p:sp>
        <p:nvSpPr>
          <p:cNvPr id="10" name="TextBox 14">
            <a:extLst>
              <a:ext uri="{FF2B5EF4-FFF2-40B4-BE49-F238E27FC236}">
                <a16:creationId xmlns:a16="http://schemas.microsoft.com/office/drawing/2014/main" id="{26518D1A-5698-A04E-A5E7-20CDEA2CDF4E}"/>
              </a:ext>
            </a:extLst>
          </p:cNvPr>
          <p:cNvSpPr txBox="1"/>
          <p:nvPr/>
        </p:nvSpPr>
        <p:spPr>
          <a:xfrm>
            <a:off x="5343417" y="6214030"/>
            <a:ext cx="3664016" cy="369332"/>
          </a:xfrm>
          <a:prstGeom prst="rect">
            <a:avLst/>
          </a:prstGeom>
          <a:noFill/>
        </p:spPr>
        <p:txBody>
          <a:bodyPr wrap="square" rtlCol="0">
            <a:spAutoFit/>
          </a:bodyPr>
          <a:lstStyle/>
          <a:p>
            <a:r>
              <a:rPr lang="fr-FR" dirty="0"/>
              <a:t>Source: </a:t>
            </a:r>
            <a:r>
              <a:rPr lang="fr-FR" dirty="0" err="1"/>
              <a:t>https</a:t>
            </a:r>
            <a:r>
              <a:rPr lang="fr-FR" dirty="0"/>
              <a:t>://</a:t>
            </a:r>
            <a:r>
              <a:rPr lang="fr-FR" dirty="0" err="1"/>
              <a:t>www.bergoz.com</a:t>
            </a:r>
            <a:r>
              <a:rPr lang="fr-FR" dirty="0"/>
              <a:t>/</a:t>
            </a:r>
          </a:p>
        </p:txBody>
      </p:sp>
      <p:pic>
        <p:nvPicPr>
          <p:cNvPr id="11" name="Image 10" descr="current_transformer.png">
            <a:extLst>
              <a:ext uri="{FF2B5EF4-FFF2-40B4-BE49-F238E27FC236}">
                <a16:creationId xmlns:a16="http://schemas.microsoft.com/office/drawing/2014/main" id="{EE23A6A9-05DA-9E4E-869C-E41E8E7B8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833" y="1211301"/>
            <a:ext cx="2794000" cy="2006600"/>
          </a:xfrm>
          <a:prstGeom prst="rect">
            <a:avLst/>
          </a:prstGeom>
        </p:spPr>
      </p:pic>
    </p:spTree>
    <p:extLst>
      <p:ext uri="{BB962C8B-B14F-4D97-AF65-F5344CB8AC3E}">
        <p14:creationId xmlns:p14="http://schemas.microsoft.com/office/powerpoint/2010/main" val="306536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normAutofit fontScale="90000"/>
          </a:bodyPr>
          <a:lstStyle/>
          <a:p>
            <a:r>
              <a:rPr lang="fr-FR" dirty="0"/>
              <a:t>Transformateur de courant AC</a:t>
            </a:r>
            <a:br>
              <a:rPr lang="fr-FR" dirty="0"/>
            </a:br>
            <a:r>
              <a:rPr lang="fr-FR" dirty="0"/>
              <a:t>ACCT</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3012959"/>
            <a:ext cx="5146633" cy="3113204"/>
          </a:xfrm>
        </p:spPr>
        <p:txBody>
          <a:bodyPr>
            <a:normAutofit fontScale="92500" lnSpcReduction="10000"/>
          </a:bodyPr>
          <a:lstStyle/>
          <a:p>
            <a:r>
              <a:rPr lang="fr-FR" dirty="0"/>
              <a:t>ACCT = </a:t>
            </a:r>
            <a:r>
              <a:rPr lang="fr-FR" dirty="0" err="1"/>
              <a:t>Alternating</a:t>
            </a:r>
            <a:r>
              <a:rPr lang="fr-FR" dirty="0"/>
              <a:t> </a:t>
            </a:r>
            <a:r>
              <a:rPr lang="fr-FR" dirty="0" err="1"/>
              <a:t>Current</a:t>
            </a:r>
            <a:r>
              <a:rPr lang="fr-FR" dirty="0"/>
              <a:t> </a:t>
            </a:r>
            <a:r>
              <a:rPr lang="fr-FR" dirty="0" err="1"/>
              <a:t>Current</a:t>
            </a:r>
            <a:r>
              <a:rPr lang="fr-FR" dirty="0"/>
              <a:t> Transformer</a:t>
            </a:r>
          </a:p>
          <a:p>
            <a:r>
              <a:rPr lang="fr-FR" dirty="0"/>
              <a:t>Si le faisceau est modulé (par paquets) alors il faut une électronique capable de gérer un signal alternatif</a:t>
            </a:r>
            <a:br>
              <a:rPr lang="fr-FR" dirty="0"/>
            </a:br>
            <a:r>
              <a:rPr lang="fr-FR" dirty="0"/>
              <a:t>=&gt; ACCT</a:t>
            </a:r>
          </a:p>
          <a:p>
            <a:pPr marL="0" indent="0">
              <a:buNone/>
            </a:pPr>
            <a:endParaRPr lang="fr-FR" dirty="0"/>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07B1C79-A500-254D-A3B6-1FE5B5331DBF}"/>
              </a:ext>
            </a:extLst>
          </p:cNvPr>
          <p:cNvSpPr>
            <a:spLocks noGrp="1"/>
          </p:cNvSpPr>
          <p:nvPr>
            <p:ph type="sldNum" sz="quarter" idx="12"/>
          </p:nvPr>
        </p:nvSpPr>
        <p:spPr/>
        <p:txBody>
          <a:bodyPr/>
          <a:lstStyle/>
          <a:p>
            <a:fld id="{480433CB-3D87-1948-A5B6-54D4680A5C16}" type="slidenum">
              <a:rPr lang="en-GB" smtClean="0"/>
              <a:pPr/>
              <a:t>36</a:t>
            </a:fld>
            <a:endParaRPr lang="en-GB"/>
          </a:p>
        </p:txBody>
      </p:sp>
      <p:pic>
        <p:nvPicPr>
          <p:cNvPr id="9" name="Image 8" descr="ACCT.jpeg">
            <a:extLst>
              <a:ext uri="{FF2B5EF4-FFF2-40B4-BE49-F238E27FC236}">
                <a16:creationId xmlns:a16="http://schemas.microsoft.com/office/drawing/2014/main" id="{72B708B1-EFDF-104A-9B13-131BA6E53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371" y="3470157"/>
            <a:ext cx="2108262" cy="2789393"/>
          </a:xfrm>
          <a:prstGeom prst="rect">
            <a:avLst/>
          </a:prstGeom>
        </p:spPr>
      </p:pic>
      <p:sp>
        <p:nvSpPr>
          <p:cNvPr id="10" name="TextBox 14">
            <a:extLst>
              <a:ext uri="{FF2B5EF4-FFF2-40B4-BE49-F238E27FC236}">
                <a16:creationId xmlns:a16="http://schemas.microsoft.com/office/drawing/2014/main" id="{26518D1A-5698-A04E-A5E7-20CDEA2CDF4E}"/>
              </a:ext>
            </a:extLst>
          </p:cNvPr>
          <p:cNvSpPr txBox="1"/>
          <p:nvPr/>
        </p:nvSpPr>
        <p:spPr>
          <a:xfrm>
            <a:off x="5343417" y="6214030"/>
            <a:ext cx="3664016" cy="369332"/>
          </a:xfrm>
          <a:prstGeom prst="rect">
            <a:avLst/>
          </a:prstGeom>
          <a:noFill/>
        </p:spPr>
        <p:txBody>
          <a:bodyPr wrap="square" rtlCol="0">
            <a:spAutoFit/>
          </a:bodyPr>
          <a:lstStyle/>
          <a:p>
            <a:r>
              <a:rPr lang="fr-FR" dirty="0"/>
              <a:t>Source: </a:t>
            </a:r>
            <a:r>
              <a:rPr lang="fr-FR" dirty="0" err="1"/>
              <a:t>https</a:t>
            </a:r>
            <a:r>
              <a:rPr lang="fr-FR" dirty="0"/>
              <a:t>://</a:t>
            </a:r>
            <a:r>
              <a:rPr lang="fr-FR" dirty="0" err="1"/>
              <a:t>www.bergoz.com</a:t>
            </a:r>
            <a:r>
              <a:rPr lang="fr-FR" dirty="0"/>
              <a:t>/</a:t>
            </a:r>
          </a:p>
        </p:txBody>
      </p:sp>
      <p:sp>
        <p:nvSpPr>
          <p:cNvPr id="12" name="TextBox 14">
            <a:extLst>
              <a:ext uri="{FF2B5EF4-FFF2-40B4-BE49-F238E27FC236}">
                <a16:creationId xmlns:a16="http://schemas.microsoft.com/office/drawing/2014/main" id="{240BEE8B-10E4-624B-AF22-4D3653820D5A}"/>
              </a:ext>
            </a:extLst>
          </p:cNvPr>
          <p:cNvSpPr txBox="1"/>
          <p:nvPr/>
        </p:nvSpPr>
        <p:spPr>
          <a:xfrm>
            <a:off x="5797484" y="3012959"/>
            <a:ext cx="3346516" cy="369332"/>
          </a:xfrm>
          <a:prstGeom prst="rect">
            <a:avLst/>
          </a:prstGeom>
          <a:noFill/>
        </p:spPr>
        <p:txBody>
          <a:bodyPr wrap="square" rtlCol="0">
            <a:spAutoFit/>
          </a:bodyPr>
          <a:lstStyle/>
          <a:p>
            <a:r>
              <a:rPr lang="fr-FR" dirty="0"/>
              <a:t>Source: Peter </a:t>
            </a:r>
            <a:r>
              <a:rPr lang="fr-FR" dirty="0" err="1"/>
              <a:t>Forck</a:t>
            </a:r>
            <a:r>
              <a:rPr lang="fr-FR" dirty="0"/>
              <a:t>, JUAS</a:t>
            </a:r>
          </a:p>
        </p:txBody>
      </p:sp>
      <p:pic>
        <p:nvPicPr>
          <p:cNvPr id="13" name="Image 12" descr="ACCT.png">
            <a:extLst>
              <a:ext uri="{FF2B5EF4-FFF2-40B4-BE49-F238E27FC236}">
                <a16:creationId xmlns:a16="http://schemas.microsoft.com/office/drawing/2014/main" id="{B7FAD1E4-41BD-5940-8243-C59A93BDE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1514359"/>
            <a:ext cx="5422900" cy="1498600"/>
          </a:xfrm>
          <a:prstGeom prst="rect">
            <a:avLst/>
          </a:prstGeom>
        </p:spPr>
      </p:pic>
    </p:spTree>
    <p:extLst>
      <p:ext uri="{BB962C8B-B14F-4D97-AF65-F5344CB8AC3E}">
        <p14:creationId xmlns:p14="http://schemas.microsoft.com/office/powerpoint/2010/main" val="2126342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p:txBody>
          <a:bodyPr>
            <a:normAutofit fontScale="90000"/>
          </a:bodyPr>
          <a:lstStyle/>
          <a:p>
            <a:r>
              <a:rPr lang="fr-FR" dirty="0"/>
              <a:t>Transformateur de courant DC</a:t>
            </a:r>
            <a:br>
              <a:rPr lang="fr-FR" dirty="0"/>
            </a:br>
            <a:r>
              <a:rPr lang="fr-FR" dirty="0"/>
              <a:t>DCCT</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200" y="1656434"/>
            <a:ext cx="3972296" cy="4699916"/>
          </a:xfrm>
        </p:spPr>
        <p:txBody>
          <a:bodyPr>
            <a:normAutofit fontScale="77500" lnSpcReduction="20000"/>
          </a:bodyPr>
          <a:lstStyle/>
          <a:p>
            <a:r>
              <a:rPr lang="fr-FR" dirty="0"/>
              <a:t>DCCT = Direct </a:t>
            </a:r>
            <a:r>
              <a:rPr lang="fr-FR" dirty="0" err="1"/>
              <a:t>Current</a:t>
            </a:r>
            <a:r>
              <a:rPr lang="fr-FR" dirty="0"/>
              <a:t> </a:t>
            </a:r>
            <a:r>
              <a:rPr lang="fr-FR" dirty="0" err="1"/>
              <a:t>Current</a:t>
            </a:r>
            <a:r>
              <a:rPr lang="fr-FR" dirty="0"/>
              <a:t> Transformer</a:t>
            </a:r>
          </a:p>
          <a:p>
            <a:r>
              <a:rPr lang="fr-FR" dirty="0"/>
              <a:t>Si le faisceau n’est pas  modulé (faisceau continu) alors la mesure est plus compliquée.</a:t>
            </a:r>
          </a:p>
          <a:p>
            <a:r>
              <a:rPr lang="fr-FR" dirty="0"/>
              <a:t>Il faut trouver la valeur d’un courant annulant le courant du faisceau.</a:t>
            </a:r>
          </a:p>
          <a:p>
            <a:r>
              <a:rPr lang="fr-FR" dirty="0"/>
              <a:t>Le </a:t>
            </a:r>
            <a:r>
              <a:rPr lang="fr-FR" dirty="0" err="1"/>
              <a:t>toroïde</a:t>
            </a:r>
            <a:r>
              <a:rPr lang="fr-FR" dirty="0"/>
              <a:t> n’étant sensible qu’à un courant alternatif il faut un montage ingénieux pour mesurer le courant continu.</a:t>
            </a:r>
          </a:p>
          <a:p>
            <a:pPr marL="0" indent="0">
              <a:buNone/>
            </a:pPr>
            <a:endParaRPr lang="fr-FR" dirty="0"/>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11" name="TextBox 14">
            <a:extLst>
              <a:ext uri="{FF2B5EF4-FFF2-40B4-BE49-F238E27FC236}">
                <a16:creationId xmlns:a16="http://schemas.microsoft.com/office/drawing/2014/main" id="{34A1CFAE-94F4-0F40-AC6A-6CAA18352508}"/>
              </a:ext>
            </a:extLst>
          </p:cNvPr>
          <p:cNvSpPr txBox="1"/>
          <p:nvPr/>
        </p:nvSpPr>
        <p:spPr>
          <a:xfrm>
            <a:off x="5251384" y="5748222"/>
            <a:ext cx="3346516" cy="369332"/>
          </a:xfrm>
          <a:prstGeom prst="rect">
            <a:avLst/>
          </a:prstGeom>
          <a:noFill/>
        </p:spPr>
        <p:txBody>
          <a:bodyPr wrap="square" rtlCol="0">
            <a:spAutoFit/>
          </a:bodyPr>
          <a:lstStyle/>
          <a:p>
            <a:r>
              <a:rPr lang="fr-FR" dirty="0"/>
              <a:t>Source: Peter </a:t>
            </a:r>
            <a:r>
              <a:rPr lang="fr-FR" dirty="0" err="1"/>
              <a:t>Forck</a:t>
            </a:r>
            <a:r>
              <a:rPr lang="fr-FR" dirty="0"/>
              <a:t>, JUAS</a:t>
            </a:r>
          </a:p>
        </p:txBody>
      </p:sp>
      <p:pic>
        <p:nvPicPr>
          <p:cNvPr id="14" name="Image 13" descr="DCCT.png">
            <a:extLst>
              <a:ext uri="{FF2B5EF4-FFF2-40B4-BE49-F238E27FC236}">
                <a16:creationId xmlns:a16="http://schemas.microsoft.com/office/drawing/2014/main" id="{26204425-CA76-9345-B8A5-99BFBAE3A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00" y="1689100"/>
            <a:ext cx="4533458" cy="3644900"/>
          </a:xfrm>
          <a:prstGeom prst="rect">
            <a:avLst/>
          </a:prstGeom>
        </p:spPr>
      </p:pic>
      <p:sp>
        <p:nvSpPr>
          <p:cNvPr id="6" name="Espace réservé du numéro de diapositive 5">
            <a:extLst>
              <a:ext uri="{FF2B5EF4-FFF2-40B4-BE49-F238E27FC236}">
                <a16:creationId xmlns:a16="http://schemas.microsoft.com/office/drawing/2014/main" id="{3C34609B-F992-444A-8D1B-B39F56E577D7}"/>
              </a:ext>
            </a:extLst>
          </p:cNvPr>
          <p:cNvSpPr>
            <a:spLocks noGrp="1"/>
          </p:cNvSpPr>
          <p:nvPr>
            <p:ph type="sldNum" sz="quarter" idx="12"/>
          </p:nvPr>
        </p:nvSpPr>
        <p:spPr/>
        <p:txBody>
          <a:bodyPr/>
          <a:lstStyle/>
          <a:p>
            <a:fld id="{480433CB-3D87-1948-A5B6-54D4680A5C16}" type="slidenum">
              <a:rPr lang="en-GB" smtClean="0"/>
              <a:pPr/>
              <a:t>37</a:t>
            </a:fld>
            <a:endParaRPr lang="en-GB"/>
          </a:p>
        </p:txBody>
      </p:sp>
    </p:spTree>
    <p:extLst>
      <p:ext uri="{BB962C8B-B14F-4D97-AF65-F5344CB8AC3E}">
        <p14:creationId xmlns:p14="http://schemas.microsoft.com/office/powerpoint/2010/main" val="40600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a:xfrm>
            <a:off x="457200" y="274638"/>
            <a:ext cx="5088577" cy="1143000"/>
          </a:xfrm>
        </p:spPr>
        <p:txBody>
          <a:bodyPr>
            <a:normAutofit fontScale="90000"/>
          </a:bodyPr>
          <a:lstStyle/>
          <a:p>
            <a:r>
              <a:rPr lang="fr-FR" dirty="0" err="1"/>
              <a:t>Integrateur</a:t>
            </a:r>
            <a:r>
              <a:rPr lang="fr-FR" dirty="0"/>
              <a:t> de courant</a:t>
            </a:r>
            <a:br>
              <a:rPr lang="fr-FR" dirty="0"/>
            </a:br>
            <a:r>
              <a:rPr lang="fr-FR" dirty="0"/>
              <a:t>ICT</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199" y="1656434"/>
            <a:ext cx="4257305" cy="4699916"/>
          </a:xfrm>
        </p:spPr>
        <p:txBody>
          <a:bodyPr>
            <a:normAutofit fontScale="77500" lnSpcReduction="20000"/>
          </a:bodyPr>
          <a:lstStyle/>
          <a:p>
            <a:r>
              <a:rPr lang="fr-FR" dirty="0"/>
              <a:t>ICT = </a:t>
            </a:r>
            <a:r>
              <a:rPr lang="fr-FR" dirty="0" err="1"/>
              <a:t>Integrating</a:t>
            </a:r>
            <a:r>
              <a:rPr lang="fr-FR" dirty="0"/>
              <a:t> </a:t>
            </a:r>
            <a:r>
              <a:rPr lang="fr-FR" dirty="0" err="1"/>
              <a:t>Current</a:t>
            </a:r>
            <a:r>
              <a:rPr lang="fr-FR" dirty="0"/>
              <a:t> Transformer</a:t>
            </a:r>
          </a:p>
          <a:p>
            <a:r>
              <a:rPr lang="fr-FR" dirty="0"/>
              <a:t>Pour les faisceaux très courts (</a:t>
            </a:r>
            <a:r>
              <a:rPr lang="fr-FR" dirty="0" err="1"/>
              <a:t>ps</a:t>
            </a:r>
            <a:r>
              <a:rPr lang="fr-FR" dirty="0"/>
              <a:t>), l’impulsion ne peut pas être directement envoyée dans l’électronique.</a:t>
            </a:r>
          </a:p>
          <a:p>
            <a:r>
              <a:rPr lang="fr-FR" dirty="0"/>
              <a:t>Il faut que le transformateur « étale » la charge dans le temps.</a:t>
            </a:r>
          </a:p>
          <a:p>
            <a:r>
              <a:rPr lang="fr-FR" dirty="0"/>
              <a:t>Cela se fait grâce à une grande capacitance.</a:t>
            </a:r>
          </a:p>
          <a:p>
            <a:r>
              <a:rPr lang="fr-FR" dirty="0"/>
              <a:t>C’est le principe du transformateur de courant à intégration.  </a:t>
            </a:r>
          </a:p>
          <a:p>
            <a:pPr marL="0" indent="0">
              <a:buNone/>
            </a:pPr>
            <a:endParaRPr lang="fr-FR" dirty="0"/>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11" name="TextBox 14">
            <a:extLst>
              <a:ext uri="{FF2B5EF4-FFF2-40B4-BE49-F238E27FC236}">
                <a16:creationId xmlns:a16="http://schemas.microsoft.com/office/drawing/2014/main" id="{34A1CFAE-94F4-0F40-AC6A-6CAA18352508}"/>
              </a:ext>
            </a:extLst>
          </p:cNvPr>
          <p:cNvSpPr txBox="1"/>
          <p:nvPr/>
        </p:nvSpPr>
        <p:spPr>
          <a:xfrm>
            <a:off x="5797484" y="3429000"/>
            <a:ext cx="1790848" cy="369332"/>
          </a:xfrm>
          <a:prstGeom prst="rect">
            <a:avLst/>
          </a:prstGeom>
          <a:noFill/>
        </p:spPr>
        <p:txBody>
          <a:bodyPr wrap="square" rtlCol="0">
            <a:spAutoFit/>
          </a:bodyPr>
          <a:lstStyle/>
          <a:p>
            <a:r>
              <a:rPr lang="fr-FR" dirty="0"/>
              <a:t>Source: </a:t>
            </a:r>
            <a:r>
              <a:rPr lang="fr-FR" dirty="0" err="1"/>
              <a:t>Bergoz</a:t>
            </a:r>
            <a:endParaRPr lang="fr-FR" dirty="0"/>
          </a:p>
        </p:txBody>
      </p:sp>
      <p:pic>
        <p:nvPicPr>
          <p:cNvPr id="7" name="Image 6">
            <a:extLst>
              <a:ext uri="{FF2B5EF4-FFF2-40B4-BE49-F238E27FC236}">
                <a16:creationId xmlns:a16="http://schemas.microsoft.com/office/drawing/2014/main" id="{2650DF92-A119-104B-ABDD-117525814ACD}"/>
              </a:ext>
            </a:extLst>
          </p:cNvPr>
          <p:cNvPicPr>
            <a:picLocks noChangeAspect="1"/>
          </p:cNvPicPr>
          <p:nvPr/>
        </p:nvPicPr>
        <p:blipFill>
          <a:blip r:embed="rId2"/>
          <a:stretch>
            <a:fillRect/>
          </a:stretch>
        </p:blipFill>
        <p:spPr>
          <a:xfrm>
            <a:off x="5358646" y="274638"/>
            <a:ext cx="3131992" cy="3307278"/>
          </a:xfrm>
          <a:prstGeom prst="rect">
            <a:avLst/>
          </a:prstGeom>
        </p:spPr>
      </p:pic>
      <p:pic>
        <p:nvPicPr>
          <p:cNvPr id="10" name="Image 9" descr="ICT_response.png">
            <a:extLst>
              <a:ext uri="{FF2B5EF4-FFF2-40B4-BE49-F238E27FC236}">
                <a16:creationId xmlns:a16="http://schemas.microsoft.com/office/drawing/2014/main" id="{0D78C57C-19DB-6245-93A9-9783FF181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505" y="4046420"/>
            <a:ext cx="4364665" cy="2369390"/>
          </a:xfrm>
          <a:prstGeom prst="rect">
            <a:avLst/>
          </a:prstGeom>
        </p:spPr>
      </p:pic>
      <p:sp>
        <p:nvSpPr>
          <p:cNvPr id="6" name="Espace réservé du numéro de diapositive 5">
            <a:extLst>
              <a:ext uri="{FF2B5EF4-FFF2-40B4-BE49-F238E27FC236}">
                <a16:creationId xmlns:a16="http://schemas.microsoft.com/office/drawing/2014/main" id="{9E6A7653-98AB-1B48-B416-7E8073D42B50}"/>
              </a:ext>
            </a:extLst>
          </p:cNvPr>
          <p:cNvSpPr>
            <a:spLocks noGrp="1"/>
          </p:cNvSpPr>
          <p:nvPr>
            <p:ph type="sldNum" sz="quarter" idx="12"/>
          </p:nvPr>
        </p:nvSpPr>
        <p:spPr/>
        <p:txBody>
          <a:bodyPr/>
          <a:lstStyle/>
          <a:p>
            <a:fld id="{480433CB-3D87-1948-A5B6-54D4680A5C16}" type="slidenum">
              <a:rPr lang="en-GB" smtClean="0"/>
              <a:pPr/>
              <a:t>38</a:t>
            </a:fld>
            <a:endParaRPr lang="en-GB"/>
          </a:p>
        </p:txBody>
      </p:sp>
    </p:spTree>
    <p:extLst>
      <p:ext uri="{BB962C8B-B14F-4D97-AF65-F5344CB8AC3E}">
        <p14:creationId xmlns:p14="http://schemas.microsoft.com/office/powerpoint/2010/main" val="500601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C40-99D5-E14E-822F-574B82711A7E}"/>
              </a:ext>
            </a:extLst>
          </p:cNvPr>
          <p:cNvSpPr>
            <a:spLocks noGrp="1"/>
          </p:cNvSpPr>
          <p:nvPr>
            <p:ph type="title"/>
          </p:nvPr>
        </p:nvSpPr>
        <p:spPr>
          <a:xfrm>
            <a:off x="457200" y="274638"/>
            <a:ext cx="5088577" cy="1143000"/>
          </a:xfrm>
        </p:spPr>
        <p:txBody>
          <a:bodyPr>
            <a:normAutofit fontScale="90000"/>
          </a:bodyPr>
          <a:lstStyle/>
          <a:p>
            <a:r>
              <a:rPr lang="fr-FR" dirty="0"/>
              <a:t>Mesureur de courant des parois - WCM</a:t>
            </a:r>
          </a:p>
        </p:txBody>
      </p:sp>
      <p:sp>
        <p:nvSpPr>
          <p:cNvPr id="3" name="Content Placeholder 2">
            <a:extLst>
              <a:ext uri="{FF2B5EF4-FFF2-40B4-BE49-F238E27FC236}">
                <a16:creationId xmlns:a16="http://schemas.microsoft.com/office/drawing/2014/main" id="{876CAC2B-12FF-644B-9CB4-010EFEAE08BA}"/>
              </a:ext>
            </a:extLst>
          </p:cNvPr>
          <p:cNvSpPr>
            <a:spLocks noGrp="1"/>
          </p:cNvSpPr>
          <p:nvPr>
            <p:ph idx="1"/>
          </p:nvPr>
        </p:nvSpPr>
        <p:spPr>
          <a:xfrm>
            <a:off x="457199" y="1656434"/>
            <a:ext cx="4565585" cy="4699916"/>
          </a:xfrm>
        </p:spPr>
        <p:txBody>
          <a:bodyPr>
            <a:normAutofit fontScale="77500" lnSpcReduction="20000"/>
          </a:bodyPr>
          <a:lstStyle/>
          <a:p>
            <a:r>
              <a:rPr lang="fr-FR" dirty="0"/>
              <a:t>WCM = Wall </a:t>
            </a:r>
            <a:r>
              <a:rPr lang="fr-FR" dirty="0" err="1"/>
              <a:t>Current</a:t>
            </a:r>
            <a:r>
              <a:rPr lang="fr-FR" dirty="0"/>
              <a:t> Monitor</a:t>
            </a:r>
          </a:p>
          <a:p>
            <a:r>
              <a:rPr lang="fr-FR" dirty="0"/>
              <a:t>Pour des mesures rapides, il est aussi possible de ne pas utiliser un transformateur mais de mesurer directement le courant circulant dans les parois du tube à vide.</a:t>
            </a:r>
          </a:p>
          <a:p>
            <a:r>
              <a:rPr lang="fr-FR" dirty="0"/>
              <a:t>C’est le principe du WCM.</a:t>
            </a:r>
          </a:p>
          <a:p>
            <a:r>
              <a:rPr lang="fr-FR" dirty="0"/>
              <a:t>Pour cette mesure un isolant est inséré dans le tube faisceau avec un pont conducteur et l’on mesure le courant qui circule dans ce pont.</a:t>
            </a:r>
          </a:p>
          <a:p>
            <a:pPr marL="0" indent="0">
              <a:buNone/>
            </a:pPr>
            <a:endParaRPr lang="fr-FR" dirty="0"/>
          </a:p>
          <a:p>
            <a:endParaRPr lang="fr-FR" dirty="0"/>
          </a:p>
          <a:p>
            <a:endParaRPr lang="fr-FR" dirty="0"/>
          </a:p>
        </p:txBody>
      </p:sp>
      <p:sp>
        <p:nvSpPr>
          <p:cNvPr id="4" name="Date Placeholder 3">
            <a:extLst>
              <a:ext uri="{FF2B5EF4-FFF2-40B4-BE49-F238E27FC236}">
                <a16:creationId xmlns:a16="http://schemas.microsoft.com/office/drawing/2014/main" id="{6406411E-80C6-D547-98BF-6F4F927BFA28}"/>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67E67F6-82CB-214C-992D-85795A41356C}"/>
              </a:ext>
            </a:extLst>
          </p:cNvPr>
          <p:cNvSpPr>
            <a:spLocks noGrp="1"/>
          </p:cNvSpPr>
          <p:nvPr>
            <p:ph type="ftr" sz="quarter" idx="11"/>
          </p:nvPr>
        </p:nvSpPr>
        <p:spPr/>
        <p:txBody>
          <a:bodyPr/>
          <a:lstStyle/>
          <a:p>
            <a:r>
              <a:rPr lang="fr-FR"/>
              <a:t>DU P2I - Diagnostics</a:t>
            </a:r>
            <a:endParaRPr lang="en-GB"/>
          </a:p>
        </p:txBody>
      </p:sp>
      <p:sp>
        <p:nvSpPr>
          <p:cNvPr id="9" name="TextBox 14">
            <a:extLst>
              <a:ext uri="{FF2B5EF4-FFF2-40B4-BE49-F238E27FC236}">
                <a16:creationId xmlns:a16="http://schemas.microsoft.com/office/drawing/2014/main" id="{170F4277-1CE7-C742-AB5A-F1257C23C588}"/>
              </a:ext>
            </a:extLst>
          </p:cNvPr>
          <p:cNvSpPr txBox="1"/>
          <p:nvPr/>
        </p:nvSpPr>
        <p:spPr>
          <a:xfrm>
            <a:off x="6590805" y="4636489"/>
            <a:ext cx="2182256" cy="369332"/>
          </a:xfrm>
          <a:prstGeom prst="rect">
            <a:avLst/>
          </a:prstGeom>
          <a:noFill/>
        </p:spPr>
        <p:txBody>
          <a:bodyPr wrap="square" rtlCol="0">
            <a:spAutoFit/>
          </a:bodyPr>
          <a:lstStyle/>
          <a:p>
            <a:r>
              <a:rPr lang="fr-FR" dirty="0"/>
              <a:t>Source: CERN</a:t>
            </a:r>
          </a:p>
        </p:txBody>
      </p:sp>
      <p:pic>
        <p:nvPicPr>
          <p:cNvPr id="12" name="Image 11" descr="WCT.png">
            <a:extLst>
              <a:ext uri="{FF2B5EF4-FFF2-40B4-BE49-F238E27FC236}">
                <a16:creationId xmlns:a16="http://schemas.microsoft.com/office/drawing/2014/main" id="{A3AEAC33-CF63-6848-B7DC-B82BCD682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784" y="1309089"/>
            <a:ext cx="4117817" cy="3327400"/>
          </a:xfrm>
          <a:prstGeom prst="rect">
            <a:avLst/>
          </a:prstGeom>
        </p:spPr>
      </p:pic>
      <p:sp>
        <p:nvSpPr>
          <p:cNvPr id="6" name="Espace réservé du numéro de diapositive 5">
            <a:extLst>
              <a:ext uri="{FF2B5EF4-FFF2-40B4-BE49-F238E27FC236}">
                <a16:creationId xmlns:a16="http://schemas.microsoft.com/office/drawing/2014/main" id="{C79C12AA-67FD-AC41-9E8F-239230F21D00}"/>
              </a:ext>
            </a:extLst>
          </p:cNvPr>
          <p:cNvSpPr>
            <a:spLocks noGrp="1"/>
          </p:cNvSpPr>
          <p:nvPr>
            <p:ph type="sldNum" sz="quarter" idx="12"/>
          </p:nvPr>
        </p:nvSpPr>
        <p:spPr/>
        <p:txBody>
          <a:bodyPr/>
          <a:lstStyle/>
          <a:p>
            <a:fld id="{480433CB-3D87-1948-A5B6-54D4680A5C16}" type="slidenum">
              <a:rPr lang="en-GB" smtClean="0"/>
              <a:pPr/>
              <a:t>39</a:t>
            </a:fld>
            <a:endParaRPr lang="en-GB"/>
          </a:p>
        </p:txBody>
      </p:sp>
    </p:spTree>
    <p:extLst>
      <p:ext uri="{BB962C8B-B14F-4D97-AF65-F5344CB8AC3E}">
        <p14:creationId xmlns:p14="http://schemas.microsoft.com/office/powerpoint/2010/main" val="112782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46E5-0BCA-4F4B-BA7B-8DAB03409054}"/>
              </a:ext>
            </a:extLst>
          </p:cNvPr>
          <p:cNvSpPr>
            <a:spLocks noGrp="1"/>
          </p:cNvSpPr>
          <p:nvPr>
            <p:ph type="title"/>
          </p:nvPr>
        </p:nvSpPr>
        <p:spPr/>
        <p:txBody>
          <a:bodyPr>
            <a:normAutofit fontScale="90000"/>
          </a:bodyPr>
          <a:lstStyle/>
          <a:p>
            <a:r>
              <a:rPr lang="fr-FR" dirty="0"/>
              <a:t>Comment savoir ce qui se passe dans l’accélérateur?</a:t>
            </a:r>
          </a:p>
        </p:txBody>
      </p:sp>
      <p:sp>
        <p:nvSpPr>
          <p:cNvPr id="3" name="Content Placeholder 2">
            <a:extLst>
              <a:ext uri="{FF2B5EF4-FFF2-40B4-BE49-F238E27FC236}">
                <a16:creationId xmlns:a16="http://schemas.microsoft.com/office/drawing/2014/main" id="{65819908-1A98-DC46-BBB9-600A86729DB6}"/>
              </a:ext>
            </a:extLst>
          </p:cNvPr>
          <p:cNvSpPr>
            <a:spLocks noGrp="1"/>
          </p:cNvSpPr>
          <p:nvPr>
            <p:ph idx="1"/>
          </p:nvPr>
        </p:nvSpPr>
        <p:spPr>
          <a:xfrm>
            <a:off x="457200" y="4945224"/>
            <a:ext cx="8229600" cy="1180939"/>
          </a:xfrm>
        </p:spPr>
        <p:txBody>
          <a:bodyPr/>
          <a:lstStyle/>
          <a:p>
            <a:r>
              <a:rPr lang="fr-FR" dirty="0"/>
              <a:t>En regardant l’accélérateur, il n’est pas possible de savoir ce qui se passe dedans!</a:t>
            </a:r>
          </a:p>
        </p:txBody>
      </p:sp>
      <p:sp>
        <p:nvSpPr>
          <p:cNvPr id="4" name="Date Placeholder 3">
            <a:extLst>
              <a:ext uri="{FF2B5EF4-FFF2-40B4-BE49-F238E27FC236}">
                <a16:creationId xmlns:a16="http://schemas.microsoft.com/office/drawing/2014/main" id="{ACBA5308-F598-6347-AE71-3EC4FCBB1BB9}"/>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71122F6-2DB7-4F49-98A3-CA04E667D42D}"/>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7E8B766-14DA-CC45-97E4-7A0A0CB54869}"/>
              </a:ext>
            </a:extLst>
          </p:cNvPr>
          <p:cNvSpPr>
            <a:spLocks noGrp="1"/>
          </p:cNvSpPr>
          <p:nvPr>
            <p:ph type="sldNum" sz="quarter" idx="12"/>
          </p:nvPr>
        </p:nvSpPr>
        <p:spPr/>
        <p:txBody>
          <a:bodyPr/>
          <a:lstStyle/>
          <a:p>
            <a:fld id="{480433CB-3D87-1948-A5B6-54D4680A5C16}" type="slidenum">
              <a:rPr lang="en-GB" smtClean="0"/>
              <a:pPr/>
              <a:t>4</a:t>
            </a:fld>
            <a:endParaRPr lang="en-GB"/>
          </a:p>
        </p:txBody>
      </p:sp>
      <p:pic>
        <p:nvPicPr>
          <p:cNvPr id="8" name="Picture 7">
            <a:extLst>
              <a:ext uri="{FF2B5EF4-FFF2-40B4-BE49-F238E27FC236}">
                <a16:creationId xmlns:a16="http://schemas.microsoft.com/office/drawing/2014/main" id="{F52AB50B-EE6B-3C49-A966-FFA7F3D3C91A}"/>
              </a:ext>
            </a:extLst>
          </p:cNvPr>
          <p:cNvPicPr>
            <a:picLocks noChangeAspect="1"/>
          </p:cNvPicPr>
          <p:nvPr/>
        </p:nvPicPr>
        <p:blipFill>
          <a:blip r:embed="rId2"/>
          <a:stretch>
            <a:fillRect/>
          </a:stretch>
        </p:blipFill>
        <p:spPr>
          <a:xfrm>
            <a:off x="0" y="1647825"/>
            <a:ext cx="9144000" cy="2971800"/>
          </a:xfrm>
          <a:prstGeom prst="rect">
            <a:avLst/>
          </a:prstGeom>
        </p:spPr>
      </p:pic>
      <p:sp>
        <p:nvSpPr>
          <p:cNvPr id="9" name="TextBox 8">
            <a:extLst>
              <a:ext uri="{FF2B5EF4-FFF2-40B4-BE49-F238E27FC236}">
                <a16:creationId xmlns:a16="http://schemas.microsoft.com/office/drawing/2014/main" id="{3A8FDAF9-817F-1345-B136-70A6B5563612}"/>
              </a:ext>
            </a:extLst>
          </p:cNvPr>
          <p:cNvSpPr txBox="1"/>
          <p:nvPr/>
        </p:nvSpPr>
        <p:spPr>
          <a:xfrm>
            <a:off x="793102" y="4619625"/>
            <a:ext cx="8024327" cy="276999"/>
          </a:xfrm>
          <a:prstGeom prst="rect">
            <a:avLst/>
          </a:prstGeom>
          <a:noFill/>
        </p:spPr>
        <p:txBody>
          <a:bodyPr wrap="square" rtlCol="0">
            <a:spAutoFit/>
          </a:bodyPr>
          <a:lstStyle/>
          <a:p>
            <a:r>
              <a:rPr lang="fr-FR" sz="1200" dirty="0"/>
              <a:t>© Editions Dupuis https://</a:t>
            </a:r>
            <a:r>
              <a:rPr lang="fr-FR" sz="1200" dirty="0" err="1"/>
              <a:t>bdi.dlpdomain.com</a:t>
            </a:r>
            <a:r>
              <a:rPr lang="fr-FR" sz="1200" dirty="0"/>
              <a:t>/</a:t>
            </a:r>
            <a:r>
              <a:rPr lang="fr-FR" sz="1200" dirty="0" err="1"/>
              <a:t>serie</a:t>
            </a:r>
            <a:r>
              <a:rPr lang="fr-FR" sz="1200" dirty="0"/>
              <a:t>/visuel/BDA_15997/1.jpg</a:t>
            </a:r>
          </a:p>
        </p:txBody>
      </p:sp>
    </p:spTree>
    <p:extLst>
      <p:ext uri="{BB962C8B-B14F-4D97-AF65-F5344CB8AC3E}">
        <p14:creationId xmlns:p14="http://schemas.microsoft.com/office/powerpoint/2010/main" val="75460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1534B-FD07-9142-B870-8D0BF45EDE8B}"/>
              </a:ext>
            </a:extLst>
          </p:cNvPr>
          <p:cNvSpPr>
            <a:spLocks noGrp="1"/>
          </p:cNvSpPr>
          <p:nvPr>
            <p:ph type="title"/>
          </p:nvPr>
        </p:nvSpPr>
        <p:spPr/>
        <p:txBody>
          <a:bodyPr/>
          <a:lstStyle/>
          <a:p>
            <a:r>
              <a:rPr lang="fr-FR" dirty="0"/>
              <a:t>Résumé: mesureurs de courant</a:t>
            </a:r>
          </a:p>
        </p:txBody>
      </p:sp>
      <p:sp>
        <p:nvSpPr>
          <p:cNvPr id="3" name="Espace réservé du contenu 2">
            <a:extLst>
              <a:ext uri="{FF2B5EF4-FFF2-40B4-BE49-F238E27FC236}">
                <a16:creationId xmlns:a16="http://schemas.microsoft.com/office/drawing/2014/main" id="{B612B701-73DB-C74B-801F-BF5683DB4A6B}"/>
              </a:ext>
            </a:extLst>
          </p:cNvPr>
          <p:cNvSpPr>
            <a:spLocks noGrp="1"/>
          </p:cNvSpPr>
          <p:nvPr>
            <p:ph idx="1"/>
          </p:nvPr>
        </p:nvSpPr>
        <p:spPr/>
        <p:txBody>
          <a:bodyPr/>
          <a:lstStyle/>
          <a:p>
            <a:r>
              <a:rPr lang="fr-FR" dirty="0"/>
              <a:t>Transformateurs:</a:t>
            </a:r>
          </a:p>
          <a:p>
            <a:pPr lvl="1"/>
            <a:r>
              <a:rPr lang="fr-FR" dirty="0"/>
              <a:t>ACCT: faisceaux modulé avec des impulsions &gt; ns</a:t>
            </a:r>
          </a:p>
          <a:p>
            <a:pPr lvl="1"/>
            <a:r>
              <a:rPr lang="fr-FR" dirty="0"/>
              <a:t>DCCT: faisceau quasi continu</a:t>
            </a:r>
          </a:p>
          <a:p>
            <a:pPr lvl="1"/>
            <a:r>
              <a:rPr lang="fr-FR" dirty="0"/>
              <a:t>ICT: Impulsions ultra-courtes (</a:t>
            </a:r>
            <a:r>
              <a:rPr lang="fr-FR" dirty="0" err="1"/>
              <a:t>ps</a:t>
            </a:r>
            <a:r>
              <a:rPr lang="fr-FR" dirty="0"/>
              <a:t>)</a:t>
            </a:r>
          </a:p>
          <a:p>
            <a:r>
              <a:rPr lang="fr-FR" dirty="0"/>
              <a:t>WCM (Mesureur de courant de parois): mesures avec un temps de réponse très rapide</a:t>
            </a:r>
          </a:p>
        </p:txBody>
      </p:sp>
      <p:sp>
        <p:nvSpPr>
          <p:cNvPr id="4" name="Espace réservé de la date 3">
            <a:extLst>
              <a:ext uri="{FF2B5EF4-FFF2-40B4-BE49-F238E27FC236}">
                <a16:creationId xmlns:a16="http://schemas.microsoft.com/office/drawing/2014/main" id="{54DE1522-9985-3F43-A33F-5B3B44716B29}"/>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4ABA896C-439C-0C48-87D5-83C7D7CD578F}"/>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66C0804A-109E-6849-92D4-7908E1512C9C}"/>
              </a:ext>
            </a:extLst>
          </p:cNvPr>
          <p:cNvSpPr>
            <a:spLocks noGrp="1"/>
          </p:cNvSpPr>
          <p:nvPr>
            <p:ph type="sldNum" sz="quarter" idx="12"/>
          </p:nvPr>
        </p:nvSpPr>
        <p:spPr/>
        <p:txBody>
          <a:bodyPr/>
          <a:lstStyle/>
          <a:p>
            <a:fld id="{480433CB-3D87-1948-A5B6-54D4680A5C16}" type="slidenum">
              <a:rPr lang="en-GB" smtClean="0"/>
              <a:pPr/>
              <a:t>40</a:t>
            </a:fld>
            <a:endParaRPr lang="en-GB"/>
          </a:p>
        </p:txBody>
      </p:sp>
    </p:spTree>
    <p:extLst>
      <p:ext uri="{BB962C8B-B14F-4D97-AF65-F5344CB8AC3E}">
        <p14:creationId xmlns:p14="http://schemas.microsoft.com/office/powerpoint/2010/main" val="1515579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913B32-9C5F-DE4F-81B6-3DA06F9D7CA2}"/>
              </a:ext>
            </a:extLst>
          </p:cNvPr>
          <p:cNvSpPr>
            <a:spLocks noGrp="1"/>
          </p:cNvSpPr>
          <p:nvPr>
            <p:ph type="title"/>
          </p:nvPr>
        </p:nvSpPr>
        <p:spPr/>
        <p:txBody>
          <a:bodyPr/>
          <a:lstStyle/>
          <a:p>
            <a:r>
              <a:rPr lang="fr-FR" dirty="0"/>
              <a:t>Coupe de Faraday</a:t>
            </a:r>
          </a:p>
        </p:txBody>
      </p:sp>
      <p:sp>
        <p:nvSpPr>
          <p:cNvPr id="3" name="Espace réservé du contenu 2">
            <a:extLst>
              <a:ext uri="{FF2B5EF4-FFF2-40B4-BE49-F238E27FC236}">
                <a16:creationId xmlns:a16="http://schemas.microsoft.com/office/drawing/2014/main" id="{208AF866-4E77-434D-84C1-8EB80D07F9A3}"/>
              </a:ext>
            </a:extLst>
          </p:cNvPr>
          <p:cNvSpPr>
            <a:spLocks noGrp="1"/>
          </p:cNvSpPr>
          <p:nvPr>
            <p:ph idx="1"/>
          </p:nvPr>
        </p:nvSpPr>
        <p:spPr>
          <a:xfrm>
            <a:off x="249382" y="1282536"/>
            <a:ext cx="4823544" cy="5073814"/>
          </a:xfrm>
        </p:spPr>
        <p:txBody>
          <a:bodyPr>
            <a:normAutofit fontScale="77500" lnSpcReduction="20000"/>
          </a:bodyPr>
          <a:lstStyle/>
          <a:p>
            <a:r>
              <a:rPr lang="fr-FR" dirty="0"/>
              <a:t>Lorsqu’un faisceau est absorbé par un bloc de matière, toute sa charge est absorbée.</a:t>
            </a:r>
          </a:p>
          <a:p>
            <a:r>
              <a:rPr lang="fr-FR" dirty="0"/>
              <a:t>En plaçant un ampèremètre entre le bloc et la terre on peut ainsi mesurer la charge déposée.</a:t>
            </a:r>
          </a:p>
          <a:p>
            <a:r>
              <a:rPr lang="fr-FR" dirty="0"/>
              <a:t>C’est le principe de la coupe de Faraday.</a:t>
            </a:r>
          </a:p>
          <a:p>
            <a:r>
              <a:rPr lang="fr-FR" dirty="0"/>
              <a:t>Pour s’assurer que toutes les particules sont absorbées, la taille est proportionnelle à l’énergie des particules et l’on applique souvent une tension électrique pour « attirer » les particules secondaires.</a:t>
            </a:r>
          </a:p>
          <a:p>
            <a:endParaRPr lang="fr-FR" dirty="0"/>
          </a:p>
        </p:txBody>
      </p:sp>
      <p:sp>
        <p:nvSpPr>
          <p:cNvPr id="4" name="Espace réservé de la date 3">
            <a:extLst>
              <a:ext uri="{FF2B5EF4-FFF2-40B4-BE49-F238E27FC236}">
                <a16:creationId xmlns:a16="http://schemas.microsoft.com/office/drawing/2014/main" id="{D5D8B16C-E406-014C-BC3C-9481B556F3C2}"/>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8DE9CE4-4F70-6D43-898E-71D8145BE49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5AD7C58C-ED03-C247-8C68-4549B15FA786}"/>
              </a:ext>
            </a:extLst>
          </p:cNvPr>
          <p:cNvSpPr>
            <a:spLocks noGrp="1"/>
          </p:cNvSpPr>
          <p:nvPr>
            <p:ph type="sldNum" sz="quarter" idx="12"/>
          </p:nvPr>
        </p:nvSpPr>
        <p:spPr/>
        <p:txBody>
          <a:bodyPr/>
          <a:lstStyle/>
          <a:p>
            <a:fld id="{480433CB-3D87-1948-A5B6-54D4680A5C16}" type="slidenum">
              <a:rPr lang="en-GB" smtClean="0"/>
              <a:pPr/>
              <a:t>41</a:t>
            </a:fld>
            <a:endParaRPr lang="en-GB"/>
          </a:p>
        </p:txBody>
      </p:sp>
      <p:pic>
        <p:nvPicPr>
          <p:cNvPr id="7" name="Picture 11">
            <a:extLst>
              <a:ext uri="{FF2B5EF4-FFF2-40B4-BE49-F238E27FC236}">
                <a16:creationId xmlns:a16="http://schemas.microsoft.com/office/drawing/2014/main" id="{FCA830BC-D309-1746-83BB-7F561911786B}"/>
              </a:ext>
            </a:extLst>
          </p:cNvPr>
          <p:cNvPicPr>
            <a:picLocks noChangeAspect="1"/>
          </p:cNvPicPr>
          <p:nvPr/>
        </p:nvPicPr>
        <p:blipFill>
          <a:blip r:embed="rId2"/>
          <a:stretch>
            <a:fillRect/>
          </a:stretch>
        </p:blipFill>
        <p:spPr>
          <a:xfrm>
            <a:off x="5072926" y="2697163"/>
            <a:ext cx="3302000" cy="1828800"/>
          </a:xfrm>
          <a:prstGeom prst="rect">
            <a:avLst/>
          </a:prstGeom>
        </p:spPr>
      </p:pic>
    </p:spTree>
    <p:extLst>
      <p:ext uri="{BB962C8B-B14F-4D97-AF65-F5344CB8AC3E}">
        <p14:creationId xmlns:p14="http://schemas.microsoft.com/office/powerpoint/2010/main" val="1025414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4554B0-0561-D849-9F01-B8227AF40964}"/>
              </a:ext>
            </a:extLst>
          </p:cNvPr>
          <p:cNvSpPr>
            <a:spLocks noGrp="1"/>
          </p:cNvSpPr>
          <p:nvPr>
            <p:ph type="title"/>
          </p:nvPr>
        </p:nvSpPr>
        <p:spPr/>
        <p:txBody>
          <a:bodyPr>
            <a:normAutofit fontScale="90000"/>
          </a:bodyPr>
          <a:lstStyle/>
          <a:p>
            <a:r>
              <a:rPr lang="fr-FR" dirty="0"/>
              <a:t>Quizz:</a:t>
            </a:r>
            <a:br>
              <a:rPr lang="fr-FR" dirty="0"/>
            </a:br>
            <a:r>
              <a:rPr lang="fr-FR" dirty="0"/>
              <a:t>Mesure de courant</a:t>
            </a:r>
          </a:p>
        </p:txBody>
      </p:sp>
      <p:sp>
        <p:nvSpPr>
          <p:cNvPr id="3" name="Espace réservé du contenu 2">
            <a:extLst>
              <a:ext uri="{FF2B5EF4-FFF2-40B4-BE49-F238E27FC236}">
                <a16:creationId xmlns:a16="http://schemas.microsoft.com/office/drawing/2014/main" id="{527FA8D5-F943-1D4B-A6A8-AEF2A4E6BADD}"/>
              </a:ext>
            </a:extLst>
          </p:cNvPr>
          <p:cNvSpPr>
            <a:spLocks noGrp="1"/>
          </p:cNvSpPr>
          <p:nvPr>
            <p:ph idx="1"/>
          </p:nvPr>
        </p:nvSpPr>
        <p:spPr/>
        <p:txBody>
          <a:bodyPr>
            <a:normAutofit fontScale="92500"/>
          </a:bodyPr>
          <a:lstStyle/>
          <a:p>
            <a:r>
              <a:rPr lang="fr-FR" dirty="0"/>
              <a:t>Pour mesurer un faisceau intense de protons fait de paquets ayant une durée d’impulsion de 5ns répétés à 1Hz, quel(s) mesureurs peut-on utiliser?</a:t>
            </a:r>
          </a:p>
          <a:p>
            <a:r>
              <a:rPr lang="fr-FR" dirty="0"/>
              <a:t>(a) ACCT</a:t>
            </a:r>
          </a:p>
          <a:p>
            <a:r>
              <a:rPr lang="fr-FR" dirty="0"/>
              <a:t>(b) DCCT</a:t>
            </a:r>
          </a:p>
          <a:p>
            <a:r>
              <a:rPr lang="fr-FR" dirty="0"/>
              <a:t>(c) ICT</a:t>
            </a:r>
          </a:p>
          <a:p>
            <a:r>
              <a:rPr lang="fr-FR" dirty="0"/>
              <a:t>(d) WCM</a:t>
            </a:r>
          </a:p>
          <a:p>
            <a:r>
              <a:rPr lang="fr-FR" dirty="0"/>
              <a:t>(e) Coupe de Faraday</a:t>
            </a:r>
          </a:p>
        </p:txBody>
      </p:sp>
      <p:sp>
        <p:nvSpPr>
          <p:cNvPr id="4" name="Espace réservé de la date 3">
            <a:extLst>
              <a:ext uri="{FF2B5EF4-FFF2-40B4-BE49-F238E27FC236}">
                <a16:creationId xmlns:a16="http://schemas.microsoft.com/office/drawing/2014/main" id="{84B708F5-15FD-814C-8485-6E13A3B85B6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78B55A70-6056-C34B-82D8-BE0DC1781BC9}"/>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7D7F97A9-B1BD-9347-A7BA-37E3BB50C791}"/>
              </a:ext>
            </a:extLst>
          </p:cNvPr>
          <p:cNvSpPr>
            <a:spLocks noGrp="1"/>
          </p:cNvSpPr>
          <p:nvPr>
            <p:ph type="sldNum" sz="quarter" idx="12"/>
          </p:nvPr>
        </p:nvSpPr>
        <p:spPr/>
        <p:txBody>
          <a:bodyPr/>
          <a:lstStyle/>
          <a:p>
            <a:fld id="{480433CB-3D87-1948-A5B6-54D4680A5C16}" type="slidenum">
              <a:rPr lang="en-GB" smtClean="0"/>
              <a:pPr/>
              <a:t>42</a:t>
            </a:fld>
            <a:endParaRPr lang="en-GB"/>
          </a:p>
        </p:txBody>
      </p:sp>
    </p:spTree>
    <p:extLst>
      <p:ext uri="{BB962C8B-B14F-4D97-AF65-F5344CB8AC3E}">
        <p14:creationId xmlns:p14="http://schemas.microsoft.com/office/powerpoint/2010/main" val="1179406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4554B0-0561-D849-9F01-B8227AF40964}"/>
              </a:ext>
            </a:extLst>
          </p:cNvPr>
          <p:cNvSpPr>
            <a:spLocks noGrp="1"/>
          </p:cNvSpPr>
          <p:nvPr>
            <p:ph type="title"/>
          </p:nvPr>
        </p:nvSpPr>
        <p:spPr/>
        <p:txBody>
          <a:bodyPr>
            <a:normAutofit fontScale="90000"/>
          </a:bodyPr>
          <a:lstStyle/>
          <a:p>
            <a:r>
              <a:rPr lang="fr-FR" dirty="0"/>
              <a:t>Réponse:</a:t>
            </a:r>
            <a:br>
              <a:rPr lang="fr-FR" dirty="0"/>
            </a:br>
            <a:r>
              <a:rPr lang="fr-FR" dirty="0"/>
              <a:t>Mesure de courant</a:t>
            </a:r>
          </a:p>
        </p:txBody>
      </p:sp>
      <p:sp>
        <p:nvSpPr>
          <p:cNvPr id="3" name="Espace réservé du contenu 2">
            <a:extLst>
              <a:ext uri="{FF2B5EF4-FFF2-40B4-BE49-F238E27FC236}">
                <a16:creationId xmlns:a16="http://schemas.microsoft.com/office/drawing/2014/main" id="{527FA8D5-F943-1D4B-A6A8-AEF2A4E6BADD}"/>
              </a:ext>
            </a:extLst>
          </p:cNvPr>
          <p:cNvSpPr>
            <a:spLocks noGrp="1"/>
          </p:cNvSpPr>
          <p:nvPr>
            <p:ph idx="1"/>
          </p:nvPr>
        </p:nvSpPr>
        <p:spPr/>
        <p:txBody>
          <a:bodyPr>
            <a:normAutofit fontScale="92500" lnSpcReduction="10000"/>
          </a:bodyPr>
          <a:lstStyle/>
          <a:p>
            <a:r>
              <a:rPr lang="fr-FR" dirty="0"/>
              <a:t>Pour mesurer un faisceau intense de protons fait de paquets ayant une durée d’impulsion de 5ns, quel(s) mesureurs peut-on utiliser?</a:t>
            </a:r>
          </a:p>
          <a:p>
            <a:r>
              <a:rPr lang="fr-FR" dirty="0"/>
              <a:t>(a) ACCT: Oui</a:t>
            </a:r>
          </a:p>
          <a:p>
            <a:r>
              <a:rPr lang="fr-FR" strike="sngStrike" dirty="0"/>
              <a:t>(b) DCCT</a:t>
            </a:r>
            <a:r>
              <a:rPr lang="fr-FR" dirty="0"/>
              <a:t>: Mesure les faisceaux continus.</a:t>
            </a:r>
          </a:p>
          <a:p>
            <a:r>
              <a:rPr lang="fr-FR" strike="sngStrike" dirty="0"/>
              <a:t>(c) ICT</a:t>
            </a:r>
            <a:r>
              <a:rPr lang="fr-FR" dirty="0"/>
              <a:t>: Pas adapté</a:t>
            </a:r>
          </a:p>
          <a:p>
            <a:r>
              <a:rPr lang="fr-FR" dirty="0"/>
              <a:t>(d) WCM: Oui si le faisceau est suffisamment intense</a:t>
            </a:r>
          </a:p>
          <a:p>
            <a:r>
              <a:rPr lang="fr-FR" dirty="0"/>
              <a:t>(e) Coupe de Faraday: Oui</a:t>
            </a:r>
          </a:p>
        </p:txBody>
      </p:sp>
      <p:sp>
        <p:nvSpPr>
          <p:cNvPr id="4" name="Espace réservé de la date 3">
            <a:extLst>
              <a:ext uri="{FF2B5EF4-FFF2-40B4-BE49-F238E27FC236}">
                <a16:creationId xmlns:a16="http://schemas.microsoft.com/office/drawing/2014/main" id="{84B708F5-15FD-814C-8485-6E13A3B85B6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78B55A70-6056-C34B-82D8-BE0DC1781BC9}"/>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7D7F97A9-B1BD-9347-A7BA-37E3BB50C791}"/>
              </a:ext>
            </a:extLst>
          </p:cNvPr>
          <p:cNvSpPr>
            <a:spLocks noGrp="1"/>
          </p:cNvSpPr>
          <p:nvPr>
            <p:ph type="sldNum" sz="quarter" idx="12"/>
          </p:nvPr>
        </p:nvSpPr>
        <p:spPr/>
        <p:txBody>
          <a:bodyPr/>
          <a:lstStyle/>
          <a:p>
            <a:fld id="{480433CB-3D87-1948-A5B6-54D4680A5C16}" type="slidenum">
              <a:rPr lang="en-GB" smtClean="0"/>
              <a:pPr/>
              <a:t>43</a:t>
            </a:fld>
            <a:endParaRPr lang="en-GB"/>
          </a:p>
        </p:txBody>
      </p:sp>
    </p:spTree>
    <p:extLst>
      <p:ext uri="{BB962C8B-B14F-4D97-AF65-F5344CB8AC3E}">
        <p14:creationId xmlns:p14="http://schemas.microsoft.com/office/powerpoint/2010/main" val="3083769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00B55-7A60-2A4C-8341-D6C703470EEA}"/>
              </a:ext>
            </a:extLst>
          </p:cNvPr>
          <p:cNvSpPr>
            <a:spLocks noGrp="1"/>
          </p:cNvSpPr>
          <p:nvPr>
            <p:ph type="title"/>
          </p:nvPr>
        </p:nvSpPr>
        <p:spPr/>
        <p:txBody>
          <a:bodyPr>
            <a:normAutofit fontScale="90000"/>
          </a:bodyPr>
          <a:lstStyle/>
          <a:p>
            <a:r>
              <a:rPr lang="fr-FR" dirty="0"/>
              <a:t>Transformateurs contre </a:t>
            </a:r>
            <a:br>
              <a:rPr lang="fr-FR" dirty="0"/>
            </a:br>
            <a:r>
              <a:rPr lang="fr-FR" dirty="0"/>
              <a:t>coupes de Faraday</a:t>
            </a:r>
          </a:p>
        </p:txBody>
      </p:sp>
      <p:sp>
        <p:nvSpPr>
          <p:cNvPr id="3" name="Espace réservé du contenu 2">
            <a:extLst>
              <a:ext uri="{FF2B5EF4-FFF2-40B4-BE49-F238E27FC236}">
                <a16:creationId xmlns:a16="http://schemas.microsoft.com/office/drawing/2014/main" id="{DC0164E3-EECE-3B4C-A8D8-9039A7D71914}"/>
              </a:ext>
            </a:extLst>
          </p:cNvPr>
          <p:cNvSpPr>
            <a:spLocks noGrp="1"/>
          </p:cNvSpPr>
          <p:nvPr>
            <p:ph idx="1"/>
          </p:nvPr>
        </p:nvSpPr>
        <p:spPr/>
        <p:txBody>
          <a:bodyPr>
            <a:normAutofit lnSpcReduction="10000"/>
          </a:bodyPr>
          <a:lstStyle/>
          <a:p>
            <a:r>
              <a:rPr lang="fr-FR" dirty="0"/>
              <a:t>Les transformateurs de courant (et WCM) ont l’avantage de ne pas être </a:t>
            </a:r>
            <a:r>
              <a:rPr lang="fr-FR" dirty="0" err="1"/>
              <a:t>interceptifs</a:t>
            </a:r>
            <a:r>
              <a:rPr lang="fr-FR" dirty="0"/>
              <a:t>. Leur taille ne change pas.</a:t>
            </a:r>
          </a:p>
          <a:p>
            <a:r>
              <a:rPr lang="fr-FR" dirty="0"/>
              <a:t>Cependant il y a un facteur de calibration dans la mesure (le facteur de transformation).</a:t>
            </a:r>
          </a:p>
          <a:p>
            <a:r>
              <a:rPr lang="fr-FR" dirty="0"/>
              <a:t>La coupe de Faraday donne une mesure directe.</a:t>
            </a:r>
          </a:p>
          <a:p>
            <a:r>
              <a:rPr lang="fr-FR" dirty="0"/>
              <a:t>Elle est souvent incluse dans l’arrêtoir du faisceau. Sa taille augmente avec l’énergie.</a:t>
            </a:r>
          </a:p>
          <a:p>
            <a:endParaRPr lang="fr-FR" dirty="0"/>
          </a:p>
        </p:txBody>
      </p:sp>
      <p:sp>
        <p:nvSpPr>
          <p:cNvPr id="4" name="Espace réservé de la date 3">
            <a:extLst>
              <a:ext uri="{FF2B5EF4-FFF2-40B4-BE49-F238E27FC236}">
                <a16:creationId xmlns:a16="http://schemas.microsoft.com/office/drawing/2014/main" id="{BA03D645-E775-6F46-B22B-89299F5591FB}"/>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EF0978F-057A-894E-9362-3630644F01BB}"/>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F107294A-010F-5147-A3DF-83241BB202F1}"/>
              </a:ext>
            </a:extLst>
          </p:cNvPr>
          <p:cNvSpPr>
            <a:spLocks noGrp="1"/>
          </p:cNvSpPr>
          <p:nvPr>
            <p:ph type="sldNum" sz="quarter" idx="12"/>
          </p:nvPr>
        </p:nvSpPr>
        <p:spPr/>
        <p:txBody>
          <a:bodyPr/>
          <a:lstStyle/>
          <a:p>
            <a:fld id="{480433CB-3D87-1948-A5B6-54D4680A5C16}" type="slidenum">
              <a:rPr lang="en-GB" smtClean="0"/>
              <a:pPr/>
              <a:t>44</a:t>
            </a:fld>
            <a:endParaRPr lang="en-GB"/>
          </a:p>
        </p:txBody>
      </p:sp>
    </p:spTree>
    <p:extLst>
      <p:ext uri="{BB962C8B-B14F-4D97-AF65-F5344CB8AC3E}">
        <p14:creationId xmlns:p14="http://schemas.microsoft.com/office/powerpoint/2010/main" val="3931322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02E2E6-E788-9F4B-81EF-5CD60C39345C}"/>
              </a:ext>
            </a:extLst>
          </p:cNvPr>
          <p:cNvSpPr>
            <a:spLocks noGrp="1"/>
          </p:cNvSpPr>
          <p:nvPr>
            <p:ph type="title"/>
          </p:nvPr>
        </p:nvSpPr>
        <p:spPr/>
        <p:txBody>
          <a:bodyPr/>
          <a:lstStyle/>
          <a:p>
            <a:r>
              <a:rPr lang="fr-FR" dirty="0"/>
              <a:t>Mesures de position</a:t>
            </a:r>
          </a:p>
        </p:txBody>
      </p:sp>
      <p:sp>
        <p:nvSpPr>
          <p:cNvPr id="3" name="Espace réservé du contenu 2">
            <a:extLst>
              <a:ext uri="{FF2B5EF4-FFF2-40B4-BE49-F238E27FC236}">
                <a16:creationId xmlns:a16="http://schemas.microsoft.com/office/drawing/2014/main" id="{5DD8855F-10B2-0343-BA69-5941C0C9A6D2}"/>
              </a:ext>
            </a:extLst>
          </p:cNvPr>
          <p:cNvSpPr>
            <a:spLocks noGrp="1"/>
          </p:cNvSpPr>
          <p:nvPr>
            <p:ph idx="1"/>
          </p:nvPr>
        </p:nvSpPr>
        <p:spPr>
          <a:xfrm>
            <a:off x="457200" y="1600200"/>
            <a:ext cx="4886696" cy="4525963"/>
          </a:xfrm>
        </p:spPr>
        <p:txBody>
          <a:bodyPr>
            <a:normAutofit fontScale="85000" lnSpcReduction="10000"/>
          </a:bodyPr>
          <a:lstStyle/>
          <a:p>
            <a:r>
              <a:rPr lang="fr-FR" dirty="0"/>
              <a:t>Au lieu de mesurer la charge totale il est possible de placer plusieurs électrodes autour du tube faisceau.</a:t>
            </a:r>
          </a:p>
          <a:p>
            <a:r>
              <a:rPr lang="fr-FR" dirty="0"/>
              <a:t>La charge sur chaque électrode va alors dépendre de la distance du faisceau à cette électrode.</a:t>
            </a:r>
            <a:br>
              <a:rPr lang="fr-FR" dirty="0"/>
            </a:br>
            <a:r>
              <a:rPr lang="fr-FR" dirty="0"/>
              <a:t>=&gt; Moniteur de position du faisceau (</a:t>
            </a:r>
            <a:r>
              <a:rPr lang="fr-FR" dirty="0" err="1"/>
              <a:t>Beam</a:t>
            </a:r>
            <a:r>
              <a:rPr lang="fr-FR" dirty="0"/>
              <a:t> Position Monitor – BPM).</a:t>
            </a:r>
          </a:p>
        </p:txBody>
      </p:sp>
      <p:sp>
        <p:nvSpPr>
          <p:cNvPr id="4" name="Espace réservé de la date 3">
            <a:extLst>
              <a:ext uri="{FF2B5EF4-FFF2-40B4-BE49-F238E27FC236}">
                <a16:creationId xmlns:a16="http://schemas.microsoft.com/office/drawing/2014/main" id="{F10A372E-C9BC-0644-A71E-321F17596FDE}"/>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8FBA3CBB-A6DB-CB49-B2CC-23A05D183A3C}"/>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CA9BE9A1-5336-BC4E-95C4-6F0AA381FD05}"/>
              </a:ext>
            </a:extLst>
          </p:cNvPr>
          <p:cNvSpPr>
            <a:spLocks noGrp="1"/>
          </p:cNvSpPr>
          <p:nvPr>
            <p:ph type="sldNum" sz="quarter" idx="12"/>
          </p:nvPr>
        </p:nvSpPr>
        <p:spPr/>
        <p:txBody>
          <a:bodyPr/>
          <a:lstStyle/>
          <a:p>
            <a:fld id="{480433CB-3D87-1948-A5B6-54D4680A5C16}" type="slidenum">
              <a:rPr lang="en-GB" smtClean="0"/>
              <a:pPr/>
              <a:t>45</a:t>
            </a:fld>
            <a:endParaRPr lang="en-GB"/>
          </a:p>
        </p:txBody>
      </p:sp>
      <p:pic>
        <p:nvPicPr>
          <p:cNvPr id="7" name="Image 6" descr="negative_charge_with_field_accelerated_induced_charges_2_electrodes.png">
            <a:extLst>
              <a:ext uri="{FF2B5EF4-FFF2-40B4-BE49-F238E27FC236}">
                <a16:creationId xmlns:a16="http://schemas.microsoft.com/office/drawing/2014/main" id="{62966D87-1D71-4240-B9EA-183EF4A1A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73" y="1295400"/>
            <a:ext cx="2825427" cy="5257800"/>
          </a:xfrm>
          <a:prstGeom prst="rect">
            <a:avLst/>
          </a:prstGeom>
        </p:spPr>
      </p:pic>
    </p:spTree>
    <p:extLst>
      <p:ext uri="{BB962C8B-B14F-4D97-AF65-F5344CB8AC3E}">
        <p14:creationId xmlns:p14="http://schemas.microsoft.com/office/powerpoint/2010/main" val="2829705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0A312-B753-EE44-90C1-5671BFE58348}"/>
              </a:ext>
            </a:extLst>
          </p:cNvPr>
          <p:cNvSpPr>
            <a:spLocks noGrp="1"/>
          </p:cNvSpPr>
          <p:nvPr>
            <p:ph type="title"/>
          </p:nvPr>
        </p:nvSpPr>
        <p:spPr/>
        <p:txBody>
          <a:bodyPr/>
          <a:lstStyle/>
          <a:p>
            <a:r>
              <a:rPr lang="fr-FR" dirty="0"/>
              <a:t>Mesures de position (BPM)</a:t>
            </a:r>
          </a:p>
        </p:txBody>
      </p:sp>
      <p:sp>
        <p:nvSpPr>
          <p:cNvPr id="3" name="Espace réservé du contenu 2">
            <a:extLst>
              <a:ext uri="{FF2B5EF4-FFF2-40B4-BE49-F238E27FC236}">
                <a16:creationId xmlns:a16="http://schemas.microsoft.com/office/drawing/2014/main" id="{2136AD9D-7B21-444B-AC56-ACDFAA01397B}"/>
              </a:ext>
            </a:extLst>
          </p:cNvPr>
          <p:cNvSpPr>
            <a:spLocks noGrp="1"/>
          </p:cNvSpPr>
          <p:nvPr>
            <p:ph idx="1"/>
          </p:nvPr>
        </p:nvSpPr>
        <p:spPr>
          <a:xfrm>
            <a:off x="457200" y="1525980"/>
            <a:ext cx="8229600" cy="2164277"/>
          </a:xfrm>
        </p:spPr>
        <p:txBody>
          <a:bodyPr>
            <a:normAutofit fontScale="77500" lnSpcReduction="20000"/>
          </a:bodyPr>
          <a:lstStyle/>
          <a:p>
            <a:r>
              <a:rPr lang="fr-FR" dirty="0"/>
              <a:t>Pour connaitre la position du faisceau il faut comparer les électrodes deux à deux.</a:t>
            </a:r>
          </a:p>
          <a:p>
            <a:r>
              <a:rPr lang="fr-FR" dirty="0"/>
              <a:t>La différence de signal entre deux électrodes opposées donne la position du faisceau sur cet axe.</a:t>
            </a:r>
          </a:p>
          <a:p>
            <a:r>
              <a:rPr lang="fr-FR" dirty="0"/>
              <a:t>La somme des signaux sur les 4 électrodes est proportionnelle à la charge.</a:t>
            </a:r>
          </a:p>
        </p:txBody>
      </p:sp>
      <p:sp>
        <p:nvSpPr>
          <p:cNvPr id="4" name="Espace réservé de la date 3">
            <a:extLst>
              <a:ext uri="{FF2B5EF4-FFF2-40B4-BE49-F238E27FC236}">
                <a16:creationId xmlns:a16="http://schemas.microsoft.com/office/drawing/2014/main" id="{BDAC18A4-A75B-DE46-8D5A-9FBE5912EDB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F7D7ED7-ABF1-1F44-8A8C-8A9A5238ECD9}"/>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68F26C9-0A66-9143-A092-CCE87086D576}"/>
              </a:ext>
            </a:extLst>
          </p:cNvPr>
          <p:cNvSpPr>
            <a:spLocks noGrp="1"/>
          </p:cNvSpPr>
          <p:nvPr>
            <p:ph type="sldNum" sz="quarter" idx="12"/>
          </p:nvPr>
        </p:nvSpPr>
        <p:spPr/>
        <p:txBody>
          <a:bodyPr/>
          <a:lstStyle/>
          <a:p>
            <a:fld id="{480433CB-3D87-1948-A5B6-54D4680A5C16}" type="slidenum">
              <a:rPr lang="en-GB" smtClean="0"/>
              <a:pPr/>
              <a:t>46</a:t>
            </a:fld>
            <a:endParaRPr lang="en-GB"/>
          </a:p>
        </p:txBody>
      </p:sp>
      <p:pic>
        <p:nvPicPr>
          <p:cNvPr id="7" name="Image 6" descr="BPM_drawing.jpg">
            <a:extLst>
              <a:ext uri="{FF2B5EF4-FFF2-40B4-BE49-F238E27FC236}">
                <a16:creationId xmlns:a16="http://schemas.microsoft.com/office/drawing/2014/main" id="{94606E5A-683B-E14C-8E11-F51238117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565" y="3589096"/>
            <a:ext cx="5016500" cy="2767254"/>
          </a:xfrm>
          <a:prstGeom prst="rect">
            <a:avLst/>
          </a:prstGeom>
        </p:spPr>
      </p:pic>
    </p:spTree>
    <p:extLst>
      <p:ext uri="{BB962C8B-B14F-4D97-AF65-F5344CB8AC3E}">
        <p14:creationId xmlns:p14="http://schemas.microsoft.com/office/powerpoint/2010/main" val="4183043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CB6F6B0-46B8-7A40-8CC4-79992DD1F624}"/>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8B8D74F2-CFAB-764C-B649-D87253EBAC1A}"/>
              </a:ext>
            </a:extLst>
          </p:cNvPr>
          <p:cNvSpPr>
            <a:spLocks noGrp="1"/>
          </p:cNvSpPr>
          <p:nvPr>
            <p:ph type="ftr" sz="quarter" idx="11"/>
          </p:nvPr>
        </p:nvSpPr>
        <p:spPr/>
        <p:txBody>
          <a:bodyPr/>
          <a:lstStyle/>
          <a:p>
            <a:r>
              <a:rPr lang="fr-FR"/>
              <a:t>DU P2I - Diagnostics</a:t>
            </a:r>
            <a:endParaRPr lang="en-GB"/>
          </a:p>
        </p:txBody>
      </p:sp>
      <p:sp>
        <p:nvSpPr>
          <p:cNvPr id="4" name="Espace réservé du numéro de diapositive 3">
            <a:extLst>
              <a:ext uri="{FF2B5EF4-FFF2-40B4-BE49-F238E27FC236}">
                <a16:creationId xmlns:a16="http://schemas.microsoft.com/office/drawing/2014/main" id="{9F1BBDBA-FC95-1B48-811A-31090DBCF5D6}"/>
              </a:ext>
            </a:extLst>
          </p:cNvPr>
          <p:cNvSpPr>
            <a:spLocks noGrp="1"/>
          </p:cNvSpPr>
          <p:nvPr>
            <p:ph type="sldNum" sz="quarter" idx="12"/>
          </p:nvPr>
        </p:nvSpPr>
        <p:spPr/>
        <p:txBody>
          <a:bodyPr/>
          <a:lstStyle/>
          <a:p>
            <a:fld id="{480433CB-3D87-1948-A5B6-54D4680A5C16}" type="slidenum">
              <a:rPr lang="en-GB" smtClean="0"/>
              <a:pPr/>
              <a:t>47</a:t>
            </a:fld>
            <a:endParaRPr lang="en-GB"/>
          </a:p>
        </p:txBody>
      </p:sp>
      <p:pic>
        <p:nvPicPr>
          <p:cNvPr id="5" name="Picture 4">
            <a:extLst>
              <a:ext uri="{FF2B5EF4-FFF2-40B4-BE49-F238E27FC236}">
                <a16:creationId xmlns:a16="http://schemas.microsoft.com/office/drawing/2014/main" id="{7AAFBAF1-88B5-5843-96CE-3120C82F2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954213"/>
            <a:ext cx="5838825" cy="402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6">
            <a:extLst>
              <a:ext uri="{FF2B5EF4-FFF2-40B4-BE49-F238E27FC236}">
                <a16:creationId xmlns:a16="http://schemas.microsoft.com/office/drawing/2014/main" id="{7504D12B-C108-1D42-8841-ABB170AB980B}"/>
              </a:ext>
            </a:extLst>
          </p:cNvPr>
          <p:cNvSpPr/>
          <p:nvPr/>
        </p:nvSpPr>
        <p:spPr>
          <a:xfrm>
            <a:off x="4251325" y="3563143"/>
            <a:ext cx="247649" cy="2682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729FCF"/>
            </a:solidFill>
            <a:prstDash val="solid"/>
          </a:ln>
        </p:spPr>
        <p:txBody>
          <a:bodyPr wrap="square" lIns="81646" tIns="40823" rIns="81646" bIns="40823" anchor="ctr" compatLnSpc="0">
            <a:spAutoFit/>
          </a:bodyPr>
          <a:lstStyle/>
          <a:p>
            <a:pPr>
              <a:spcBef>
                <a:spcPts val="0"/>
              </a:spcBef>
              <a:spcAft>
                <a:spcPts val="0"/>
              </a:spcAft>
              <a:defRPr/>
            </a:pPr>
            <a:endParaRPr lang="fr-FR" sz="1633">
              <a:latin typeface="Liberation Sans" pitchFamily="18"/>
              <a:ea typeface="Noto Sans CJK SC Regular" pitchFamily="2"/>
              <a:cs typeface="FreeSans" pitchFamily="2"/>
            </a:endParaRPr>
          </a:p>
        </p:txBody>
      </p:sp>
      <p:sp>
        <p:nvSpPr>
          <p:cNvPr id="7" name="Title 1">
            <a:extLst>
              <a:ext uri="{FF2B5EF4-FFF2-40B4-BE49-F238E27FC236}">
                <a16:creationId xmlns:a16="http://schemas.microsoft.com/office/drawing/2014/main" id="{A294974E-72D4-3A47-8533-CEBB6F650E93}"/>
              </a:ext>
            </a:extLst>
          </p:cNvPr>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Signal sur les electrodes</a:t>
            </a:r>
          </a:p>
        </p:txBody>
      </p:sp>
    </p:spTree>
    <p:extLst>
      <p:ext uri="{BB962C8B-B14F-4D97-AF65-F5344CB8AC3E}">
        <p14:creationId xmlns:p14="http://schemas.microsoft.com/office/powerpoint/2010/main" val="1789704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4F61E8-63D6-CE4E-9C82-8853B68E06ED}"/>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AEBBF2C4-2F91-974E-A884-12FAC7ED64B6}"/>
              </a:ext>
            </a:extLst>
          </p:cNvPr>
          <p:cNvSpPr>
            <a:spLocks noGrp="1"/>
          </p:cNvSpPr>
          <p:nvPr>
            <p:ph type="ftr" sz="quarter" idx="11"/>
          </p:nvPr>
        </p:nvSpPr>
        <p:spPr/>
        <p:txBody>
          <a:bodyPr/>
          <a:lstStyle/>
          <a:p>
            <a:r>
              <a:rPr lang="fr-FR"/>
              <a:t>DU P2I - Diagnostics</a:t>
            </a:r>
            <a:endParaRPr lang="en-GB"/>
          </a:p>
        </p:txBody>
      </p:sp>
      <p:sp>
        <p:nvSpPr>
          <p:cNvPr id="4" name="Espace réservé du numéro de diapositive 3">
            <a:extLst>
              <a:ext uri="{FF2B5EF4-FFF2-40B4-BE49-F238E27FC236}">
                <a16:creationId xmlns:a16="http://schemas.microsoft.com/office/drawing/2014/main" id="{E0BEA583-0459-7340-B9AB-FC0587A7ADC7}"/>
              </a:ext>
            </a:extLst>
          </p:cNvPr>
          <p:cNvSpPr>
            <a:spLocks noGrp="1"/>
          </p:cNvSpPr>
          <p:nvPr>
            <p:ph type="sldNum" sz="quarter" idx="12"/>
          </p:nvPr>
        </p:nvSpPr>
        <p:spPr/>
        <p:txBody>
          <a:bodyPr/>
          <a:lstStyle/>
          <a:p>
            <a:fld id="{480433CB-3D87-1948-A5B6-54D4680A5C16}" type="slidenum">
              <a:rPr lang="en-GB" smtClean="0"/>
              <a:pPr/>
              <a:t>48</a:t>
            </a:fld>
            <a:endParaRPr lang="en-GB"/>
          </a:p>
        </p:txBody>
      </p:sp>
      <p:sp>
        <p:nvSpPr>
          <p:cNvPr id="15" name="Title 1">
            <a:extLst>
              <a:ext uri="{FF2B5EF4-FFF2-40B4-BE49-F238E27FC236}">
                <a16:creationId xmlns:a16="http://schemas.microsoft.com/office/drawing/2014/main" id="{997574FC-725F-6A48-89E7-A1E5C3713FC9}"/>
              </a:ext>
            </a:extLst>
          </p:cNvPr>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err="1"/>
              <a:t>Exemple</a:t>
            </a:r>
            <a:r>
              <a:rPr lang="en-GB" dirty="0"/>
              <a:t> de </a:t>
            </a:r>
            <a:r>
              <a:rPr lang="en-GB" dirty="0" err="1"/>
              <a:t>mesures</a:t>
            </a:r>
            <a:endParaRPr lang="en-GB" dirty="0"/>
          </a:p>
        </p:txBody>
      </p:sp>
      <p:sp>
        <p:nvSpPr>
          <p:cNvPr id="16" name="Date Placeholder 3">
            <a:extLst>
              <a:ext uri="{FF2B5EF4-FFF2-40B4-BE49-F238E27FC236}">
                <a16:creationId xmlns:a16="http://schemas.microsoft.com/office/drawing/2014/main" id="{455BB688-56FA-BD44-AFD9-E1197B0E76DC}"/>
              </a:ext>
            </a:extLst>
          </p:cNvPr>
          <p:cNvSpPr txBox="1">
            <a:spLocks/>
          </p:cNvSpPr>
          <p:nvPr/>
        </p:nvSpPr>
        <p:spPr>
          <a:xfrm>
            <a:off x="457200" y="6356350"/>
            <a:ext cx="21336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x-none"/>
              <a:t>Nicolas Delerue, IJCLab</a:t>
            </a:r>
            <a:endParaRPr lang="en-GB"/>
          </a:p>
        </p:txBody>
      </p:sp>
      <p:sp>
        <p:nvSpPr>
          <p:cNvPr id="18" name="Slide Number Placeholder 5">
            <a:extLst>
              <a:ext uri="{FF2B5EF4-FFF2-40B4-BE49-F238E27FC236}">
                <a16:creationId xmlns:a16="http://schemas.microsoft.com/office/drawing/2014/main" id="{01979335-211A-9248-BCD6-72B43B7B044C}"/>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433CB-3D87-1948-A5B6-54D4680A5C16}" type="slidenum">
              <a:rPr lang="en-GB" smtClean="0"/>
              <a:pPr/>
              <a:t>48</a:t>
            </a:fld>
            <a:endParaRPr lang="en-GB"/>
          </a:p>
        </p:txBody>
      </p:sp>
      <p:pic>
        <p:nvPicPr>
          <p:cNvPr id="19" name="Picture 4">
            <a:extLst>
              <a:ext uri="{FF2B5EF4-FFF2-40B4-BE49-F238E27FC236}">
                <a16:creationId xmlns:a16="http://schemas.microsoft.com/office/drawing/2014/main" id="{7E4D2482-0CD3-EC49-AC02-6DB312475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763713"/>
            <a:ext cx="37465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id="{89D55830-8181-1A48-8607-E34EC8608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25" y="3067050"/>
            <a:ext cx="4119562" cy="308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B5072D38-BCA6-0847-B442-17926E967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 y="4700588"/>
            <a:ext cx="1835150" cy="162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7">
            <a:extLst>
              <a:ext uri="{FF2B5EF4-FFF2-40B4-BE49-F238E27FC236}">
                <a16:creationId xmlns:a16="http://schemas.microsoft.com/office/drawing/2014/main" id="{B6A51724-9DBF-1243-876F-E3B817517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1290638"/>
            <a:ext cx="1835150" cy="162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Freeform 6">
            <a:extLst>
              <a:ext uri="{FF2B5EF4-FFF2-40B4-BE49-F238E27FC236}">
                <a16:creationId xmlns:a16="http://schemas.microsoft.com/office/drawing/2014/main" id="{B8ECBC64-3870-034B-AE4B-28A924FBE5E5}"/>
              </a:ext>
            </a:extLst>
          </p:cNvPr>
          <p:cNvSpPr/>
          <p:nvPr/>
        </p:nvSpPr>
        <p:spPr>
          <a:xfrm>
            <a:off x="1833562" y="5286375"/>
            <a:ext cx="231775" cy="45402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729FCF"/>
            </a:solidFill>
            <a:prstDash val="solid"/>
          </a:ln>
        </p:spPr>
        <p:txBody>
          <a:bodyPr wrap="none" lIns="81646" tIns="40823" rIns="81646" bIns="40823" anchor="ctr" compatLnSpc="0">
            <a:spAutoFit/>
          </a:bodyPr>
          <a:lstStyle/>
          <a:p>
            <a:pPr>
              <a:spcBef>
                <a:spcPts val="0"/>
              </a:spcBef>
              <a:spcAft>
                <a:spcPts val="0"/>
              </a:spcAft>
              <a:defRPr/>
            </a:pPr>
            <a:endParaRPr lang="fr-FR" sz="1633">
              <a:latin typeface="Liberation Sans" pitchFamily="18"/>
              <a:ea typeface="Noto Sans CJK SC Regular" pitchFamily="2"/>
              <a:cs typeface="FreeSans" pitchFamily="2"/>
            </a:endParaRPr>
          </a:p>
        </p:txBody>
      </p:sp>
      <p:sp>
        <p:nvSpPr>
          <p:cNvPr id="24" name="Freeform 7">
            <a:extLst>
              <a:ext uri="{FF2B5EF4-FFF2-40B4-BE49-F238E27FC236}">
                <a16:creationId xmlns:a16="http://schemas.microsoft.com/office/drawing/2014/main" id="{81B6E4E0-0D3A-7F44-8583-A04E76CC4016}"/>
              </a:ext>
            </a:extLst>
          </p:cNvPr>
          <p:cNvSpPr/>
          <p:nvPr/>
        </p:nvSpPr>
        <p:spPr>
          <a:xfrm>
            <a:off x="6780212" y="1874838"/>
            <a:ext cx="231775" cy="45561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00"/>
          </a:solidFill>
          <a:ln w="0">
            <a:solidFill>
              <a:srgbClr val="729FCF"/>
            </a:solidFill>
            <a:prstDash val="solid"/>
          </a:ln>
        </p:spPr>
        <p:txBody>
          <a:bodyPr wrap="none" lIns="81646" tIns="40823" rIns="81646" bIns="40823" anchor="ctr" compatLnSpc="0">
            <a:spAutoFit/>
          </a:bodyPr>
          <a:lstStyle/>
          <a:p>
            <a:pPr>
              <a:spcBef>
                <a:spcPts val="0"/>
              </a:spcBef>
              <a:spcAft>
                <a:spcPts val="0"/>
              </a:spcAft>
              <a:defRPr/>
            </a:pPr>
            <a:endParaRPr lang="fr-FR"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790999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5EAB21-66F9-FA45-B38D-7A7A79F53924}"/>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EA331F50-A748-044E-9166-81790E5D68EF}"/>
              </a:ext>
            </a:extLst>
          </p:cNvPr>
          <p:cNvSpPr>
            <a:spLocks noGrp="1"/>
          </p:cNvSpPr>
          <p:nvPr>
            <p:ph type="ftr" sz="quarter" idx="11"/>
          </p:nvPr>
        </p:nvSpPr>
        <p:spPr/>
        <p:txBody>
          <a:bodyPr/>
          <a:lstStyle/>
          <a:p>
            <a:r>
              <a:rPr lang="fr-FR"/>
              <a:t>DU P2I - Diagnostics</a:t>
            </a:r>
            <a:endParaRPr lang="en-GB"/>
          </a:p>
        </p:txBody>
      </p:sp>
      <p:sp>
        <p:nvSpPr>
          <p:cNvPr id="4" name="Espace réservé du numéro de diapositive 3">
            <a:extLst>
              <a:ext uri="{FF2B5EF4-FFF2-40B4-BE49-F238E27FC236}">
                <a16:creationId xmlns:a16="http://schemas.microsoft.com/office/drawing/2014/main" id="{9AC97CE0-6351-4E4C-B7F9-F53282402D9E}"/>
              </a:ext>
            </a:extLst>
          </p:cNvPr>
          <p:cNvSpPr>
            <a:spLocks noGrp="1"/>
          </p:cNvSpPr>
          <p:nvPr>
            <p:ph type="sldNum" sz="quarter" idx="12"/>
          </p:nvPr>
        </p:nvSpPr>
        <p:spPr/>
        <p:txBody>
          <a:bodyPr/>
          <a:lstStyle/>
          <a:p>
            <a:fld id="{480433CB-3D87-1948-A5B6-54D4680A5C16}" type="slidenum">
              <a:rPr lang="en-GB" smtClean="0"/>
              <a:pPr/>
              <a:t>49</a:t>
            </a:fld>
            <a:endParaRPr lang="en-GB"/>
          </a:p>
        </p:txBody>
      </p:sp>
      <p:sp>
        <p:nvSpPr>
          <p:cNvPr id="5" name="Title 1">
            <a:extLst>
              <a:ext uri="{FF2B5EF4-FFF2-40B4-BE49-F238E27FC236}">
                <a16:creationId xmlns:a16="http://schemas.microsoft.com/office/drawing/2014/main" id="{13D15FA3-6A3B-DA42-B6E6-906351BA73DC}"/>
              </a:ext>
            </a:extLst>
          </p:cNvPr>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Mesureurs de position</a:t>
            </a:r>
            <a:r>
              <a:rPr lang="en-GB" dirty="0"/>
              <a:t> (BPM)</a:t>
            </a:r>
          </a:p>
        </p:txBody>
      </p:sp>
      <p:sp>
        <p:nvSpPr>
          <p:cNvPr id="6" name="Content Placeholder 2">
            <a:extLst>
              <a:ext uri="{FF2B5EF4-FFF2-40B4-BE49-F238E27FC236}">
                <a16:creationId xmlns:a16="http://schemas.microsoft.com/office/drawing/2014/main" id="{AA0123AD-5D2B-354E-8CD4-667A96123E7D}"/>
              </a:ext>
            </a:extLst>
          </p:cNvPr>
          <p:cNvSpPr txBox="1">
            <a:spLocks/>
          </p:cNvSpPr>
          <p:nvPr/>
        </p:nvSpPr>
        <p:spPr>
          <a:xfrm>
            <a:off x="228600" y="1198726"/>
            <a:ext cx="8686800" cy="1808162"/>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La </a:t>
            </a:r>
            <a:r>
              <a:rPr lang="en-GB" dirty="0" err="1"/>
              <a:t>mesure</a:t>
            </a:r>
            <a:r>
              <a:rPr lang="en-GB" dirty="0"/>
              <a:t> des positions </a:t>
            </a:r>
            <a:r>
              <a:rPr lang="en-GB" dirty="0" err="1"/>
              <a:t>est</a:t>
            </a:r>
            <a:r>
              <a:rPr lang="en-GB" dirty="0"/>
              <a:t> </a:t>
            </a:r>
            <a:r>
              <a:rPr lang="en-GB" dirty="0" err="1"/>
              <a:t>très</a:t>
            </a:r>
            <a:r>
              <a:rPr lang="en-GB" dirty="0"/>
              <a:t> </a:t>
            </a:r>
            <a:r>
              <a:rPr lang="en-GB" dirty="0" err="1"/>
              <a:t>importante</a:t>
            </a:r>
            <a:r>
              <a:rPr lang="en-GB" dirty="0"/>
              <a:t> dans un </a:t>
            </a:r>
            <a:r>
              <a:rPr lang="en-GB" dirty="0" err="1"/>
              <a:t>accélérateur</a:t>
            </a:r>
            <a:r>
              <a:rPr lang="en-GB" dirty="0"/>
              <a:t>. De </a:t>
            </a:r>
            <a:r>
              <a:rPr lang="en-GB" dirty="0" err="1"/>
              <a:t>nombreux</a:t>
            </a:r>
            <a:r>
              <a:rPr lang="en-GB" dirty="0"/>
              <a:t> </a:t>
            </a:r>
            <a:r>
              <a:rPr lang="en-GB" dirty="0" err="1"/>
              <a:t>développements</a:t>
            </a:r>
            <a:r>
              <a:rPr lang="en-GB" dirty="0"/>
              <a:t> </a:t>
            </a:r>
            <a:r>
              <a:rPr lang="en-GB" dirty="0" err="1"/>
              <a:t>ont</a:t>
            </a:r>
            <a:r>
              <a:rPr lang="en-GB" dirty="0"/>
              <a:t> </a:t>
            </a:r>
            <a:r>
              <a:rPr lang="en-GB" dirty="0" err="1"/>
              <a:t>eu</a:t>
            </a:r>
            <a:r>
              <a:rPr lang="en-GB" dirty="0"/>
              <a:t> lieu </a:t>
            </a:r>
            <a:r>
              <a:rPr lang="en-GB" dirty="0" err="1"/>
              <a:t>autour</a:t>
            </a:r>
            <a:r>
              <a:rPr lang="en-GB" dirty="0"/>
              <a:t> des BPMs et il y a </a:t>
            </a:r>
            <a:r>
              <a:rPr lang="en-GB" dirty="0" err="1"/>
              <a:t>donc</a:t>
            </a:r>
            <a:r>
              <a:rPr lang="en-GB" dirty="0"/>
              <a:t> de </a:t>
            </a:r>
            <a:r>
              <a:rPr lang="en-GB" dirty="0" err="1"/>
              <a:t>nombreux</a:t>
            </a:r>
            <a:r>
              <a:rPr lang="en-GB" dirty="0"/>
              <a:t> types </a:t>
            </a:r>
            <a:r>
              <a:rPr lang="en-GB" dirty="0" err="1"/>
              <a:t>différents</a:t>
            </a:r>
            <a:r>
              <a:rPr lang="en-GB" dirty="0"/>
              <a:t>. </a:t>
            </a:r>
          </a:p>
          <a:p>
            <a:r>
              <a:rPr lang="en-GB" dirty="0"/>
              <a:t>Dans </a:t>
            </a:r>
            <a:r>
              <a:rPr lang="en-GB" dirty="0" err="1"/>
              <a:t>certains</a:t>
            </a:r>
            <a:r>
              <a:rPr lang="en-GB" dirty="0"/>
              <a:t> </a:t>
            </a:r>
            <a:r>
              <a:rPr lang="en-GB" dirty="0" err="1"/>
              <a:t>accélérateurs</a:t>
            </a:r>
            <a:r>
              <a:rPr lang="en-GB" dirty="0"/>
              <a:t> il </a:t>
            </a:r>
            <a:r>
              <a:rPr lang="en-GB" dirty="0" err="1"/>
              <a:t>peut</a:t>
            </a:r>
            <a:r>
              <a:rPr lang="en-GB" dirty="0"/>
              <a:t> y </a:t>
            </a:r>
            <a:r>
              <a:rPr lang="en-GB" dirty="0" err="1"/>
              <a:t>avoir</a:t>
            </a:r>
            <a:r>
              <a:rPr lang="en-GB" dirty="0"/>
              <a:t> un BPMs </a:t>
            </a:r>
            <a:r>
              <a:rPr lang="en-GB" dirty="0" err="1"/>
              <a:t>tous</a:t>
            </a:r>
            <a:r>
              <a:rPr lang="en-GB" dirty="0"/>
              <a:t> les 2-3 </a:t>
            </a:r>
            <a:r>
              <a:rPr lang="en-GB" dirty="0" err="1"/>
              <a:t>métres</a:t>
            </a:r>
            <a:r>
              <a:rPr lang="en-GB" dirty="0"/>
              <a:t>.</a:t>
            </a:r>
          </a:p>
          <a:p>
            <a:r>
              <a:rPr lang="en-GB" dirty="0" err="1"/>
              <a:t>Boutton</a:t>
            </a:r>
            <a:r>
              <a:rPr lang="en-GB" dirty="0"/>
              <a:t>, </a:t>
            </a:r>
            <a:r>
              <a:rPr lang="en-GB" dirty="0" err="1"/>
              <a:t>stripline</a:t>
            </a:r>
            <a:r>
              <a:rPr lang="en-GB" dirty="0"/>
              <a:t>,…</a:t>
            </a:r>
          </a:p>
          <a:p>
            <a:endParaRPr lang="en-GB" dirty="0"/>
          </a:p>
        </p:txBody>
      </p:sp>
      <p:pic>
        <p:nvPicPr>
          <p:cNvPr id="7" name="Picture 2">
            <a:extLst>
              <a:ext uri="{FF2B5EF4-FFF2-40B4-BE49-F238E27FC236}">
                <a16:creationId xmlns:a16="http://schemas.microsoft.com/office/drawing/2014/main" id="{8B263139-52EC-3443-908D-908531A33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0" y="3181351"/>
            <a:ext cx="4652963" cy="309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8">
            <a:extLst>
              <a:ext uri="{FF2B5EF4-FFF2-40B4-BE49-F238E27FC236}">
                <a16:creationId xmlns:a16="http://schemas.microsoft.com/office/drawing/2014/main" id="{B8FA4F2C-BCEB-F549-9C19-CFB780FDC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3509963"/>
            <a:ext cx="1423987" cy="2249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a:extLst>
              <a:ext uri="{FF2B5EF4-FFF2-40B4-BE49-F238E27FC236}">
                <a16:creationId xmlns:a16="http://schemas.microsoft.com/office/drawing/2014/main" id="{E68443E8-1196-634F-A2C7-A11A885E4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444" y="2966788"/>
            <a:ext cx="2195512" cy="188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BCDBE406-BAC2-4247-9AF2-5B7290686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993" y="4902199"/>
            <a:ext cx="1693147"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0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46E5-0BCA-4F4B-BA7B-8DAB03409054}"/>
              </a:ext>
            </a:extLst>
          </p:cNvPr>
          <p:cNvSpPr>
            <a:spLocks noGrp="1"/>
          </p:cNvSpPr>
          <p:nvPr>
            <p:ph type="title"/>
          </p:nvPr>
        </p:nvSpPr>
        <p:spPr/>
        <p:txBody>
          <a:bodyPr>
            <a:normAutofit fontScale="90000"/>
          </a:bodyPr>
          <a:lstStyle/>
          <a:p>
            <a:r>
              <a:rPr lang="fr-FR" dirty="0"/>
              <a:t>Comment savoir ce qui se passe dans l’accélérateur?</a:t>
            </a:r>
          </a:p>
        </p:txBody>
      </p:sp>
      <p:sp>
        <p:nvSpPr>
          <p:cNvPr id="3" name="Content Placeholder 2">
            <a:extLst>
              <a:ext uri="{FF2B5EF4-FFF2-40B4-BE49-F238E27FC236}">
                <a16:creationId xmlns:a16="http://schemas.microsoft.com/office/drawing/2014/main" id="{65819908-1A98-DC46-BBB9-600A86729DB6}"/>
              </a:ext>
            </a:extLst>
          </p:cNvPr>
          <p:cNvSpPr>
            <a:spLocks noGrp="1"/>
          </p:cNvSpPr>
          <p:nvPr>
            <p:ph idx="1"/>
          </p:nvPr>
        </p:nvSpPr>
        <p:spPr>
          <a:xfrm>
            <a:off x="6019800" y="3603718"/>
            <a:ext cx="2948473" cy="2141992"/>
          </a:xfrm>
        </p:spPr>
        <p:txBody>
          <a:bodyPr>
            <a:normAutofit fontScale="85000" lnSpcReduction="10000"/>
          </a:bodyPr>
          <a:lstStyle/>
          <a:p>
            <a:r>
              <a:rPr lang="fr-FR" dirty="0"/>
              <a:t>Pour savoir ce qui se passe dans l’accélérateur, il faut des diagnostics.</a:t>
            </a:r>
          </a:p>
        </p:txBody>
      </p:sp>
      <p:sp>
        <p:nvSpPr>
          <p:cNvPr id="4" name="Date Placeholder 3">
            <a:extLst>
              <a:ext uri="{FF2B5EF4-FFF2-40B4-BE49-F238E27FC236}">
                <a16:creationId xmlns:a16="http://schemas.microsoft.com/office/drawing/2014/main" id="{ACBA5308-F598-6347-AE71-3EC4FCBB1BB9}"/>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71122F6-2DB7-4F49-98A3-CA04E667D42D}"/>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7E8B766-14DA-CC45-97E4-7A0A0CB54869}"/>
              </a:ext>
            </a:extLst>
          </p:cNvPr>
          <p:cNvSpPr>
            <a:spLocks noGrp="1"/>
          </p:cNvSpPr>
          <p:nvPr>
            <p:ph type="sldNum" sz="quarter" idx="12"/>
          </p:nvPr>
        </p:nvSpPr>
        <p:spPr/>
        <p:txBody>
          <a:bodyPr/>
          <a:lstStyle/>
          <a:p>
            <a:fld id="{480433CB-3D87-1948-A5B6-54D4680A5C16}" type="slidenum">
              <a:rPr lang="en-GB" smtClean="0"/>
              <a:pPr/>
              <a:t>5</a:t>
            </a:fld>
            <a:endParaRPr lang="en-GB"/>
          </a:p>
        </p:txBody>
      </p:sp>
      <p:sp>
        <p:nvSpPr>
          <p:cNvPr id="9" name="TextBox 8">
            <a:extLst>
              <a:ext uri="{FF2B5EF4-FFF2-40B4-BE49-F238E27FC236}">
                <a16:creationId xmlns:a16="http://schemas.microsoft.com/office/drawing/2014/main" id="{3A8FDAF9-817F-1345-B136-70A6B5563612}"/>
              </a:ext>
            </a:extLst>
          </p:cNvPr>
          <p:cNvSpPr txBox="1"/>
          <p:nvPr/>
        </p:nvSpPr>
        <p:spPr>
          <a:xfrm>
            <a:off x="326571" y="5794310"/>
            <a:ext cx="8024327" cy="276999"/>
          </a:xfrm>
          <a:prstGeom prst="rect">
            <a:avLst/>
          </a:prstGeom>
          <a:noFill/>
        </p:spPr>
        <p:txBody>
          <a:bodyPr wrap="square" rtlCol="0">
            <a:spAutoFit/>
          </a:bodyPr>
          <a:lstStyle/>
          <a:p>
            <a:r>
              <a:rPr lang="fr-FR" sz="1200" dirty="0"/>
              <a:t>© </a:t>
            </a:r>
            <a:r>
              <a:rPr lang="fr-FR" sz="1200" dirty="0" err="1"/>
              <a:t>Chapatte</a:t>
            </a:r>
            <a:r>
              <a:rPr lang="fr-FR" sz="1200" dirty="0"/>
              <a:t> https://</a:t>
            </a:r>
            <a:r>
              <a:rPr lang="fr-FR" sz="1200" dirty="0" err="1"/>
              <a:t>www.chappatte.com</a:t>
            </a:r>
            <a:r>
              <a:rPr lang="fr-FR" sz="1200" dirty="0"/>
              <a:t>/images/jour-historique-au-</a:t>
            </a:r>
            <a:r>
              <a:rPr lang="fr-FR" sz="1200" dirty="0" err="1"/>
              <a:t>cern</a:t>
            </a:r>
            <a:r>
              <a:rPr lang="fr-FR" sz="1200" dirty="0"/>
              <a:t>/  </a:t>
            </a:r>
          </a:p>
        </p:txBody>
      </p:sp>
      <p:pic>
        <p:nvPicPr>
          <p:cNvPr id="10" name="Picture 9">
            <a:extLst>
              <a:ext uri="{FF2B5EF4-FFF2-40B4-BE49-F238E27FC236}">
                <a16:creationId xmlns:a16="http://schemas.microsoft.com/office/drawing/2014/main" id="{3FDAEC45-B32A-7349-8CA3-26178CB85314}"/>
              </a:ext>
            </a:extLst>
          </p:cNvPr>
          <p:cNvPicPr>
            <a:picLocks noChangeAspect="1"/>
          </p:cNvPicPr>
          <p:nvPr/>
        </p:nvPicPr>
        <p:blipFill>
          <a:blip r:embed="rId2"/>
          <a:stretch>
            <a:fillRect/>
          </a:stretch>
        </p:blipFill>
        <p:spPr>
          <a:xfrm>
            <a:off x="326571" y="1466238"/>
            <a:ext cx="5647896" cy="4328072"/>
          </a:xfrm>
          <a:prstGeom prst="rect">
            <a:avLst/>
          </a:prstGeom>
        </p:spPr>
      </p:pic>
    </p:spTree>
    <p:extLst>
      <p:ext uri="{BB962C8B-B14F-4D97-AF65-F5344CB8AC3E}">
        <p14:creationId xmlns:p14="http://schemas.microsoft.com/office/powerpoint/2010/main" val="302900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2AFA21-83EB-6348-8155-98217E3108F7}"/>
              </a:ext>
            </a:extLst>
          </p:cNvPr>
          <p:cNvSpPr>
            <a:spLocks noGrp="1"/>
          </p:cNvSpPr>
          <p:nvPr>
            <p:ph type="title"/>
          </p:nvPr>
        </p:nvSpPr>
        <p:spPr/>
        <p:txBody>
          <a:bodyPr>
            <a:normAutofit fontScale="90000"/>
          </a:bodyPr>
          <a:lstStyle/>
          <a:p>
            <a:r>
              <a:rPr lang="fr-FR" dirty="0"/>
              <a:t>Électronique des </a:t>
            </a:r>
            <a:br>
              <a:rPr lang="fr-FR" dirty="0"/>
            </a:br>
            <a:r>
              <a:rPr lang="fr-FR" dirty="0"/>
              <a:t>mesureurs de position</a:t>
            </a:r>
          </a:p>
        </p:txBody>
      </p:sp>
      <p:sp>
        <p:nvSpPr>
          <p:cNvPr id="3" name="Espace réservé du contenu 2">
            <a:extLst>
              <a:ext uri="{FF2B5EF4-FFF2-40B4-BE49-F238E27FC236}">
                <a16:creationId xmlns:a16="http://schemas.microsoft.com/office/drawing/2014/main" id="{A5F5B636-858D-6C46-B229-B72CECC7D001}"/>
              </a:ext>
            </a:extLst>
          </p:cNvPr>
          <p:cNvSpPr>
            <a:spLocks noGrp="1"/>
          </p:cNvSpPr>
          <p:nvPr>
            <p:ph idx="1"/>
          </p:nvPr>
        </p:nvSpPr>
        <p:spPr>
          <a:xfrm>
            <a:off x="308758" y="1480188"/>
            <a:ext cx="8597736" cy="1717386"/>
          </a:xfrm>
        </p:spPr>
        <p:txBody>
          <a:bodyPr>
            <a:normAutofit fontScale="62500" lnSpcReduction="20000"/>
          </a:bodyPr>
          <a:lstStyle/>
          <a:p>
            <a:r>
              <a:rPr lang="fr-FR" dirty="0"/>
              <a:t>La précision de la mesure de position dépends énormément de la qualité de l’électronique.</a:t>
            </a:r>
          </a:p>
          <a:p>
            <a:r>
              <a:rPr lang="fr-FR" dirty="0"/>
              <a:t>Tout bruit peut affecter la mesure de position.</a:t>
            </a:r>
            <a:br>
              <a:rPr lang="fr-FR" dirty="0"/>
            </a:br>
            <a:r>
              <a:rPr lang="fr-FR" dirty="0"/>
              <a:t>=&gt; Electronique très chère.</a:t>
            </a:r>
          </a:p>
          <a:p>
            <a:r>
              <a:rPr lang="fr-FR" dirty="0"/>
              <a:t>Attention! Les câbles des 4 électrodes doivent avoir la même longueur sinon le déphasage peut entraîner une erreur de mesure.</a:t>
            </a:r>
          </a:p>
        </p:txBody>
      </p:sp>
      <p:sp>
        <p:nvSpPr>
          <p:cNvPr id="4" name="Espace réservé de la date 3">
            <a:extLst>
              <a:ext uri="{FF2B5EF4-FFF2-40B4-BE49-F238E27FC236}">
                <a16:creationId xmlns:a16="http://schemas.microsoft.com/office/drawing/2014/main" id="{4C6293C5-2DB4-CB4F-AD2C-D4A91D308C00}"/>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E89389D6-9B57-F345-86A5-371F97CDE3FB}"/>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D47BC2FD-162B-3E4E-ABA8-F9DBBE9D8C53}"/>
              </a:ext>
            </a:extLst>
          </p:cNvPr>
          <p:cNvSpPr>
            <a:spLocks noGrp="1"/>
          </p:cNvSpPr>
          <p:nvPr>
            <p:ph type="sldNum" sz="quarter" idx="12"/>
          </p:nvPr>
        </p:nvSpPr>
        <p:spPr/>
        <p:txBody>
          <a:bodyPr/>
          <a:lstStyle/>
          <a:p>
            <a:fld id="{480433CB-3D87-1948-A5B6-54D4680A5C16}" type="slidenum">
              <a:rPr lang="en-GB" smtClean="0"/>
              <a:pPr/>
              <a:t>50</a:t>
            </a:fld>
            <a:endParaRPr lang="en-GB"/>
          </a:p>
        </p:txBody>
      </p:sp>
      <p:pic>
        <p:nvPicPr>
          <p:cNvPr id="7" name="Image 6" descr="libera_electronics.png">
            <a:extLst>
              <a:ext uri="{FF2B5EF4-FFF2-40B4-BE49-F238E27FC236}">
                <a16:creationId xmlns:a16="http://schemas.microsoft.com/office/drawing/2014/main" id="{A2469188-2DCE-B74F-9E57-ACD4BE8F4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3302348"/>
            <a:ext cx="5803900" cy="3314352"/>
          </a:xfrm>
          <a:prstGeom prst="rect">
            <a:avLst/>
          </a:prstGeom>
        </p:spPr>
      </p:pic>
      <p:pic>
        <p:nvPicPr>
          <p:cNvPr id="8" name="Image 7" descr="libera.jpeg">
            <a:extLst>
              <a:ext uri="{FF2B5EF4-FFF2-40B4-BE49-F238E27FC236}">
                <a16:creationId xmlns:a16="http://schemas.microsoft.com/office/drawing/2014/main" id="{B5606687-B2F4-DF45-BEA2-B57F7AE9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4043039"/>
            <a:ext cx="2870200" cy="1334774"/>
          </a:xfrm>
          <a:prstGeom prst="rect">
            <a:avLst/>
          </a:prstGeom>
        </p:spPr>
      </p:pic>
    </p:spTree>
    <p:extLst>
      <p:ext uri="{BB962C8B-B14F-4D97-AF65-F5344CB8AC3E}">
        <p14:creationId xmlns:p14="http://schemas.microsoft.com/office/powerpoint/2010/main" val="548793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61428-39AC-AE4E-A71F-996C1C6D1A47}"/>
              </a:ext>
            </a:extLst>
          </p:cNvPr>
          <p:cNvSpPr>
            <a:spLocks noGrp="1"/>
          </p:cNvSpPr>
          <p:nvPr>
            <p:ph type="title"/>
          </p:nvPr>
        </p:nvSpPr>
        <p:spPr/>
        <p:txBody>
          <a:bodyPr>
            <a:normAutofit fontScale="90000"/>
          </a:bodyPr>
          <a:lstStyle/>
          <a:p>
            <a:r>
              <a:rPr lang="fr-FR" dirty="0"/>
              <a:t>Quizz:</a:t>
            </a:r>
            <a:br>
              <a:rPr lang="fr-FR" dirty="0"/>
            </a:br>
            <a:r>
              <a:rPr lang="fr-FR" dirty="0"/>
              <a:t>Lecture d’un BPM</a:t>
            </a:r>
          </a:p>
        </p:txBody>
      </p:sp>
      <p:sp>
        <p:nvSpPr>
          <p:cNvPr id="3" name="Espace réservé du contenu 2">
            <a:extLst>
              <a:ext uri="{FF2B5EF4-FFF2-40B4-BE49-F238E27FC236}">
                <a16:creationId xmlns:a16="http://schemas.microsoft.com/office/drawing/2014/main" id="{C0BF30FA-7F1A-1246-9042-36AD24917786}"/>
              </a:ext>
            </a:extLst>
          </p:cNvPr>
          <p:cNvSpPr>
            <a:spLocks noGrp="1"/>
          </p:cNvSpPr>
          <p:nvPr>
            <p:ph idx="1"/>
          </p:nvPr>
        </p:nvSpPr>
        <p:spPr>
          <a:xfrm>
            <a:off x="457199" y="1600200"/>
            <a:ext cx="4989607" cy="4525963"/>
          </a:xfrm>
        </p:spPr>
        <p:txBody>
          <a:bodyPr>
            <a:normAutofit fontScale="77500" lnSpcReduction="20000"/>
          </a:bodyPr>
          <a:lstStyle/>
          <a:p>
            <a:r>
              <a:rPr lang="fr-FR" dirty="0"/>
              <a:t>Sur ce BPM, l’électrode </a:t>
            </a:r>
            <a:br>
              <a:rPr lang="fr-FR" dirty="0"/>
            </a:br>
            <a:r>
              <a:rPr lang="fr-FR" dirty="0"/>
              <a:t>du haut lit un signal de 4mV, celle de gauche un signal de 2,5mV, celle du bas un signal de 3mV et celle de droite un signal de 4,5mV.</a:t>
            </a:r>
          </a:p>
          <a:p>
            <a:r>
              <a:rPr lang="fr-FR" dirty="0"/>
              <a:t>Dans quel partie du tube faisceau se trouve le faisceau?</a:t>
            </a:r>
          </a:p>
          <a:p>
            <a:pPr marL="514350" indent="-514350">
              <a:buFont typeface="+mj-lt"/>
              <a:buAutoNum type="alphaLcParenR"/>
            </a:pPr>
            <a:r>
              <a:rPr lang="fr-FR" dirty="0"/>
              <a:t>En bas à gauche</a:t>
            </a:r>
          </a:p>
          <a:p>
            <a:pPr marL="514350" indent="-514350">
              <a:buFont typeface="+mj-lt"/>
              <a:buAutoNum type="alphaLcParenR"/>
            </a:pPr>
            <a:r>
              <a:rPr lang="fr-FR" dirty="0"/>
              <a:t>En bas à droite</a:t>
            </a:r>
          </a:p>
          <a:p>
            <a:pPr marL="514350" indent="-514350">
              <a:buFont typeface="+mj-lt"/>
              <a:buAutoNum type="alphaLcParenR"/>
            </a:pPr>
            <a:r>
              <a:rPr lang="fr-FR" dirty="0"/>
              <a:t>En haut à gauche</a:t>
            </a:r>
          </a:p>
          <a:p>
            <a:pPr marL="514350" indent="-514350">
              <a:buFont typeface="+mj-lt"/>
              <a:buAutoNum type="alphaLcParenR"/>
            </a:pPr>
            <a:r>
              <a:rPr lang="fr-FR" dirty="0"/>
              <a:t>En haut à droite </a:t>
            </a:r>
          </a:p>
          <a:p>
            <a:pPr marL="514350" indent="-514350">
              <a:buFont typeface="+mj-lt"/>
              <a:buAutoNum type="alphaLcParenR"/>
            </a:pPr>
            <a:r>
              <a:rPr lang="fr-FR" dirty="0"/>
              <a:t>Autre</a:t>
            </a:r>
          </a:p>
        </p:txBody>
      </p:sp>
      <p:sp>
        <p:nvSpPr>
          <p:cNvPr id="4" name="Espace réservé de la date 3">
            <a:extLst>
              <a:ext uri="{FF2B5EF4-FFF2-40B4-BE49-F238E27FC236}">
                <a16:creationId xmlns:a16="http://schemas.microsoft.com/office/drawing/2014/main" id="{A3EB4154-ED35-AE46-9239-DC9B38F989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BE74DAE-CB98-2845-B16D-0944A60A6CC3}"/>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91BBBCD-CD2C-2B48-9A23-DFF08B694B60}"/>
              </a:ext>
            </a:extLst>
          </p:cNvPr>
          <p:cNvSpPr>
            <a:spLocks noGrp="1"/>
          </p:cNvSpPr>
          <p:nvPr>
            <p:ph type="sldNum" sz="quarter" idx="12"/>
          </p:nvPr>
        </p:nvSpPr>
        <p:spPr/>
        <p:txBody>
          <a:bodyPr/>
          <a:lstStyle/>
          <a:p>
            <a:fld id="{480433CB-3D87-1948-A5B6-54D4680A5C16}" type="slidenum">
              <a:rPr lang="en-GB" smtClean="0"/>
              <a:pPr/>
              <a:t>51</a:t>
            </a:fld>
            <a:endParaRPr lang="en-GB"/>
          </a:p>
        </p:txBody>
      </p:sp>
      <p:pic>
        <p:nvPicPr>
          <p:cNvPr id="7" name="Picture 7">
            <a:extLst>
              <a:ext uri="{FF2B5EF4-FFF2-40B4-BE49-F238E27FC236}">
                <a16:creationId xmlns:a16="http://schemas.microsoft.com/office/drawing/2014/main" id="{1B2BAA77-9344-6C4C-9C8A-FCF2E1EE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67474">
            <a:off x="5864512" y="2630384"/>
            <a:ext cx="2590379" cy="22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96035551-955C-9845-8EA2-767D873A6B5A}"/>
              </a:ext>
            </a:extLst>
          </p:cNvPr>
          <p:cNvSpPr txBox="1"/>
          <p:nvPr/>
        </p:nvSpPr>
        <p:spPr>
          <a:xfrm>
            <a:off x="6934070" y="3429000"/>
            <a:ext cx="451262" cy="707886"/>
          </a:xfrm>
          <a:prstGeom prst="rect">
            <a:avLst/>
          </a:prstGeom>
          <a:noFill/>
        </p:spPr>
        <p:txBody>
          <a:bodyPr wrap="square" rtlCol="0">
            <a:spAutoFit/>
          </a:bodyPr>
          <a:lstStyle/>
          <a:p>
            <a:r>
              <a:rPr lang="fr-FR" sz="4000" dirty="0"/>
              <a:t>?</a:t>
            </a:r>
            <a:endParaRPr lang="fr-FR" dirty="0"/>
          </a:p>
        </p:txBody>
      </p:sp>
    </p:spTree>
    <p:extLst>
      <p:ext uri="{BB962C8B-B14F-4D97-AF65-F5344CB8AC3E}">
        <p14:creationId xmlns:p14="http://schemas.microsoft.com/office/powerpoint/2010/main" val="2283997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61428-39AC-AE4E-A71F-996C1C6D1A47}"/>
              </a:ext>
            </a:extLst>
          </p:cNvPr>
          <p:cNvSpPr>
            <a:spLocks noGrp="1"/>
          </p:cNvSpPr>
          <p:nvPr>
            <p:ph type="title"/>
          </p:nvPr>
        </p:nvSpPr>
        <p:spPr/>
        <p:txBody>
          <a:bodyPr>
            <a:normAutofit fontScale="90000"/>
          </a:bodyPr>
          <a:lstStyle/>
          <a:p>
            <a:r>
              <a:rPr lang="fr-FR" dirty="0"/>
              <a:t>Quizz:</a:t>
            </a:r>
            <a:br>
              <a:rPr lang="fr-FR" dirty="0"/>
            </a:br>
            <a:r>
              <a:rPr lang="fr-FR" dirty="0"/>
              <a:t>Réponse: en haut à droite</a:t>
            </a:r>
          </a:p>
        </p:txBody>
      </p:sp>
      <p:sp>
        <p:nvSpPr>
          <p:cNvPr id="3" name="Espace réservé du contenu 2">
            <a:extLst>
              <a:ext uri="{FF2B5EF4-FFF2-40B4-BE49-F238E27FC236}">
                <a16:creationId xmlns:a16="http://schemas.microsoft.com/office/drawing/2014/main" id="{C0BF30FA-7F1A-1246-9042-36AD24917786}"/>
              </a:ext>
            </a:extLst>
          </p:cNvPr>
          <p:cNvSpPr>
            <a:spLocks noGrp="1"/>
          </p:cNvSpPr>
          <p:nvPr>
            <p:ph idx="1"/>
          </p:nvPr>
        </p:nvSpPr>
        <p:spPr>
          <a:xfrm>
            <a:off x="457199" y="1600200"/>
            <a:ext cx="4989607" cy="4525963"/>
          </a:xfrm>
        </p:spPr>
        <p:txBody>
          <a:bodyPr>
            <a:normAutofit fontScale="77500" lnSpcReduction="20000"/>
          </a:bodyPr>
          <a:lstStyle/>
          <a:p>
            <a:r>
              <a:rPr lang="fr-FR" dirty="0"/>
              <a:t>Sur ce BPM, l’électrode du haut lit un signal de 4mV, celle de gauche un signal de 2,5mV, celle du bas un signal de 3mV et celle de droite un signal de 4,5mV.</a:t>
            </a:r>
          </a:p>
          <a:p>
            <a:r>
              <a:rPr lang="fr-FR" dirty="0"/>
              <a:t>Électrodes verticales: </a:t>
            </a:r>
            <a:br>
              <a:rPr lang="fr-FR" dirty="0"/>
            </a:br>
            <a:r>
              <a:rPr lang="fr-FR" dirty="0"/>
              <a:t>						Haut &gt; bas</a:t>
            </a:r>
          </a:p>
          <a:p>
            <a:r>
              <a:rPr lang="fr-FR" dirty="0"/>
              <a:t>Électrodes horizontales:</a:t>
            </a:r>
            <a:br>
              <a:rPr lang="fr-FR" dirty="0"/>
            </a:br>
            <a:r>
              <a:rPr lang="fr-FR" dirty="0"/>
              <a:t>					Droite&gt; Gauche</a:t>
            </a:r>
          </a:p>
          <a:p>
            <a:r>
              <a:rPr lang="fr-FR" dirty="0"/>
              <a:t>Comme cela c’est très facile. Quand le bruit de mesure s’en mêle cela devient plus difficile.</a:t>
            </a:r>
          </a:p>
        </p:txBody>
      </p:sp>
      <p:sp>
        <p:nvSpPr>
          <p:cNvPr id="4" name="Espace réservé de la date 3">
            <a:extLst>
              <a:ext uri="{FF2B5EF4-FFF2-40B4-BE49-F238E27FC236}">
                <a16:creationId xmlns:a16="http://schemas.microsoft.com/office/drawing/2014/main" id="{A3EB4154-ED35-AE46-9239-DC9B38F989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BE74DAE-CB98-2845-B16D-0944A60A6CC3}"/>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91BBBCD-CD2C-2B48-9A23-DFF08B694B60}"/>
              </a:ext>
            </a:extLst>
          </p:cNvPr>
          <p:cNvSpPr>
            <a:spLocks noGrp="1"/>
          </p:cNvSpPr>
          <p:nvPr>
            <p:ph type="sldNum" sz="quarter" idx="12"/>
          </p:nvPr>
        </p:nvSpPr>
        <p:spPr/>
        <p:txBody>
          <a:bodyPr/>
          <a:lstStyle/>
          <a:p>
            <a:fld id="{480433CB-3D87-1948-A5B6-54D4680A5C16}" type="slidenum">
              <a:rPr lang="en-GB" smtClean="0"/>
              <a:pPr/>
              <a:t>52</a:t>
            </a:fld>
            <a:endParaRPr lang="en-GB"/>
          </a:p>
        </p:txBody>
      </p:sp>
      <p:pic>
        <p:nvPicPr>
          <p:cNvPr id="7" name="Picture 7">
            <a:extLst>
              <a:ext uri="{FF2B5EF4-FFF2-40B4-BE49-F238E27FC236}">
                <a16:creationId xmlns:a16="http://schemas.microsoft.com/office/drawing/2014/main" id="{1B2BAA77-9344-6C4C-9C8A-FCF2E1EE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67474">
            <a:off x="5864512" y="2630384"/>
            <a:ext cx="2590379" cy="22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eeform 7">
            <a:extLst>
              <a:ext uri="{FF2B5EF4-FFF2-40B4-BE49-F238E27FC236}">
                <a16:creationId xmlns:a16="http://schemas.microsoft.com/office/drawing/2014/main" id="{47C3733A-BEF0-2740-9C6D-872F409BF85C}"/>
              </a:ext>
            </a:extLst>
          </p:cNvPr>
          <p:cNvSpPr/>
          <p:nvPr/>
        </p:nvSpPr>
        <p:spPr>
          <a:xfrm>
            <a:off x="7328065" y="3429000"/>
            <a:ext cx="203200" cy="2471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00"/>
          </a:solidFill>
          <a:ln w="0">
            <a:solidFill>
              <a:srgbClr val="729FCF"/>
            </a:solidFill>
            <a:prstDash val="solid"/>
          </a:ln>
        </p:spPr>
        <p:txBody>
          <a:bodyPr wrap="square" lIns="81646" tIns="40823" rIns="81646" bIns="40823" anchor="ctr" compatLnSpc="0">
            <a:spAutoFit/>
          </a:bodyPr>
          <a:lstStyle/>
          <a:p>
            <a:pPr>
              <a:spcBef>
                <a:spcPts val="0"/>
              </a:spcBef>
              <a:spcAft>
                <a:spcPts val="0"/>
              </a:spcAft>
              <a:defRPr/>
            </a:pPr>
            <a:endParaRPr lang="fr-FR"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604259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020E49-648B-DE40-B8F4-E323EC42996D}"/>
              </a:ext>
            </a:extLst>
          </p:cNvPr>
          <p:cNvSpPr>
            <a:spLocks noGrp="1"/>
          </p:cNvSpPr>
          <p:nvPr>
            <p:ph type="title"/>
          </p:nvPr>
        </p:nvSpPr>
        <p:spPr/>
        <p:txBody>
          <a:bodyPr/>
          <a:lstStyle/>
          <a:p>
            <a:r>
              <a:rPr lang="fr-FR" dirty="0"/>
              <a:t>Deuxième partie</a:t>
            </a:r>
          </a:p>
        </p:txBody>
      </p:sp>
      <p:sp>
        <p:nvSpPr>
          <p:cNvPr id="3" name="Espace réservé du texte 2">
            <a:extLst>
              <a:ext uri="{FF2B5EF4-FFF2-40B4-BE49-F238E27FC236}">
                <a16:creationId xmlns:a16="http://schemas.microsoft.com/office/drawing/2014/main" id="{E86FD199-D5E3-1F4F-80A2-EED115501065}"/>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E7255BFF-CBA0-A849-AC9D-75B7ECA92C39}"/>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98298AC3-F3E6-934C-8D09-CC26B1F5431A}"/>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B0FC5732-8270-304C-B9B2-9BE59C85DB58}"/>
              </a:ext>
            </a:extLst>
          </p:cNvPr>
          <p:cNvSpPr>
            <a:spLocks noGrp="1"/>
          </p:cNvSpPr>
          <p:nvPr>
            <p:ph type="sldNum" sz="quarter" idx="12"/>
          </p:nvPr>
        </p:nvSpPr>
        <p:spPr/>
        <p:txBody>
          <a:bodyPr/>
          <a:lstStyle/>
          <a:p>
            <a:fld id="{480433CB-3D87-1948-A5B6-54D4680A5C16}" type="slidenum">
              <a:rPr lang="en-GB" smtClean="0"/>
              <a:pPr/>
              <a:t>53</a:t>
            </a:fld>
            <a:endParaRPr lang="en-GB"/>
          </a:p>
        </p:txBody>
      </p:sp>
    </p:spTree>
    <p:extLst>
      <p:ext uri="{BB962C8B-B14F-4D97-AF65-F5344CB8AC3E}">
        <p14:creationId xmlns:p14="http://schemas.microsoft.com/office/powerpoint/2010/main" val="4193379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Plan</a:t>
            </a:r>
          </a:p>
        </p:txBody>
      </p:sp>
      <p:sp>
        <p:nvSpPr>
          <p:cNvPr id="3" name="Espace réservé du contenu 2"/>
          <p:cNvSpPr>
            <a:spLocks noGrp="1"/>
          </p:cNvSpPr>
          <p:nvPr>
            <p:ph idx="1"/>
          </p:nvPr>
        </p:nvSpPr>
        <p:spPr/>
        <p:txBody>
          <a:bodyPr>
            <a:normAutofit fontScale="92500" lnSpcReduction="10000"/>
          </a:bodyPr>
          <a:lstStyle/>
          <a:p>
            <a:r>
              <a:rPr lang="fr-FR" dirty="0"/>
              <a:t>1</a:t>
            </a:r>
            <a:r>
              <a:rPr lang="fr-FR" baseline="30000" dirty="0"/>
              <a:t>ère</a:t>
            </a:r>
            <a:r>
              <a:rPr lang="fr-FR" dirty="0"/>
              <a:t> partie</a:t>
            </a:r>
          </a:p>
          <a:p>
            <a:pPr lvl="1"/>
            <a:r>
              <a:rPr lang="fr-FR" dirty="0"/>
              <a:t>À quoi servent les diagnostics?</a:t>
            </a:r>
          </a:p>
          <a:p>
            <a:pPr lvl="1"/>
            <a:r>
              <a:rPr lang="fr-FR" dirty="0"/>
              <a:t>Comment fonctionnent-ils?</a:t>
            </a:r>
          </a:p>
          <a:p>
            <a:pPr lvl="1"/>
            <a:r>
              <a:rPr lang="fr-FR" dirty="0"/>
              <a:t>Quelles mesures faire avec?</a:t>
            </a:r>
          </a:p>
          <a:p>
            <a:r>
              <a:rPr lang="fr-FR" dirty="0"/>
              <a:t>2</a:t>
            </a:r>
            <a:r>
              <a:rPr lang="fr-FR" baseline="30000" dirty="0"/>
              <a:t>ème</a:t>
            </a:r>
            <a:r>
              <a:rPr lang="fr-FR" dirty="0"/>
              <a:t> partie</a:t>
            </a:r>
          </a:p>
          <a:p>
            <a:pPr lvl="1"/>
            <a:r>
              <a:rPr lang="fr-FR" dirty="0"/>
              <a:t>Quelles mesures faire avec? (suite)</a:t>
            </a:r>
          </a:p>
          <a:p>
            <a:pPr lvl="1"/>
            <a:r>
              <a:rPr lang="fr-FR" dirty="0"/>
              <a:t>Les diagnostics en situation réelle</a:t>
            </a:r>
          </a:p>
          <a:p>
            <a:pPr lvl="1"/>
            <a:r>
              <a:rPr lang="fr-FR" dirty="0"/>
              <a:t>La R&amp;D diagnostics en France </a:t>
            </a:r>
            <a:br>
              <a:rPr lang="fr-FR" dirty="0"/>
            </a:br>
            <a:r>
              <a:rPr lang="fr-FR" dirty="0"/>
              <a:t>(et le réseau instrumentation Faisceaux)</a:t>
            </a:r>
          </a:p>
          <a:p>
            <a:pPr lvl="1"/>
            <a:r>
              <a:rPr lang="fr-FR" dirty="0"/>
              <a:t>Diagnostics et nouvelles technologies digitales</a:t>
            </a:r>
          </a:p>
        </p:txBody>
      </p:sp>
      <p:sp>
        <p:nvSpPr>
          <p:cNvPr id="4" name="Espace réservé de la date 3"/>
          <p:cNvSpPr>
            <a:spLocks noGrp="1"/>
          </p:cNvSpPr>
          <p:nvPr>
            <p:ph type="dt" sz="half" idx="10"/>
          </p:nvPr>
        </p:nvSpPr>
        <p:spPr/>
        <p:txBody>
          <a:bodyPr/>
          <a:lstStyle/>
          <a:p>
            <a:r>
              <a:rPr lang="fr-FR"/>
              <a:t>Nicolas Delerue, IJCLab (CNRS)</a:t>
            </a:r>
            <a:endParaRPr lang="en-GB" dirty="0"/>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54</a:t>
            </a:fld>
            <a:endParaRPr lang="en-GB" dirty="0"/>
          </a:p>
        </p:txBody>
      </p:sp>
      <p:sp>
        <p:nvSpPr>
          <p:cNvPr id="6" name="Espace réservé du pied de page 5"/>
          <p:cNvSpPr>
            <a:spLocks noGrp="1"/>
          </p:cNvSpPr>
          <p:nvPr>
            <p:ph type="ftr" sz="quarter" idx="11"/>
          </p:nvPr>
        </p:nvSpPr>
        <p:spPr/>
        <p:txBody>
          <a:bodyPr/>
          <a:lstStyle/>
          <a:p>
            <a:r>
              <a:rPr lang="fr-FR"/>
              <a:t>DU P2I - Diagnostics</a:t>
            </a:r>
            <a:endParaRPr lang="en-GB" dirty="0"/>
          </a:p>
        </p:txBody>
      </p:sp>
    </p:spTree>
    <p:extLst>
      <p:ext uri="{BB962C8B-B14F-4D97-AF65-F5344CB8AC3E}">
        <p14:creationId xmlns:p14="http://schemas.microsoft.com/office/powerpoint/2010/main" val="4194038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FA8E2E-6E06-B443-B4D3-DE3F3C10D616}"/>
              </a:ext>
            </a:extLst>
          </p:cNvPr>
          <p:cNvSpPr>
            <a:spLocks noGrp="1"/>
          </p:cNvSpPr>
          <p:nvPr>
            <p:ph type="title"/>
          </p:nvPr>
        </p:nvSpPr>
        <p:spPr/>
        <p:txBody>
          <a:bodyPr/>
          <a:lstStyle/>
          <a:p>
            <a:r>
              <a:rPr lang="fr-FR" dirty="0"/>
              <a:t>Rappel du premier cours</a:t>
            </a:r>
          </a:p>
        </p:txBody>
      </p:sp>
      <p:sp>
        <p:nvSpPr>
          <p:cNvPr id="3" name="Espace réservé du contenu 2">
            <a:extLst>
              <a:ext uri="{FF2B5EF4-FFF2-40B4-BE49-F238E27FC236}">
                <a16:creationId xmlns:a16="http://schemas.microsoft.com/office/drawing/2014/main" id="{A5D5E1D3-0CA3-624C-B0C8-645D8876863C}"/>
              </a:ext>
            </a:extLst>
          </p:cNvPr>
          <p:cNvSpPr>
            <a:spLocks noGrp="1"/>
          </p:cNvSpPr>
          <p:nvPr>
            <p:ph idx="1"/>
          </p:nvPr>
        </p:nvSpPr>
        <p:spPr/>
        <p:txBody>
          <a:bodyPr>
            <a:normAutofit fontScale="92500"/>
          </a:bodyPr>
          <a:lstStyle/>
          <a:p>
            <a:r>
              <a:rPr lang="fr-FR" dirty="0"/>
              <a:t>Les diagnostics sont indispensable comprendre ce qui se passe dans l’accélérateur.</a:t>
            </a:r>
          </a:p>
          <a:p>
            <a:r>
              <a:rPr lang="fr-FR" dirty="0"/>
              <a:t>Ils se basent sur deux principes physiques:</a:t>
            </a:r>
          </a:p>
          <a:p>
            <a:pPr lvl="1"/>
            <a:r>
              <a:rPr lang="fr-FR" dirty="0"/>
              <a:t>Le rayonnement émis par un faisceau de particules chargées</a:t>
            </a:r>
          </a:p>
          <a:p>
            <a:pPr lvl="1"/>
            <a:r>
              <a:rPr lang="fr-FR" dirty="0"/>
              <a:t>L’énergie déposée par les particules dans la matière.</a:t>
            </a:r>
          </a:p>
          <a:p>
            <a:r>
              <a:rPr lang="fr-FR" dirty="0"/>
              <a:t>Nous avons vu comment mesurer la charge du faisceau et sa position.</a:t>
            </a:r>
          </a:p>
          <a:p>
            <a:r>
              <a:rPr lang="fr-FR" dirty="0"/>
              <a:t>A propos des mesures de charges….</a:t>
            </a:r>
          </a:p>
        </p:txBody>
      </p:sp>
      <p:sp>
        <p:nvSpPr>
          <p:cNvPr id="4" name="Espace réservé de la date 3">
            <a:extLst>
              <a:ext uri="{FF2B5EF4-FFF2-40B4-BE49-F238E27FC236}">
                <a16:creationId xmlns:a16="http://schemas.microsoft.com/office/drawing/2014/main" id="{76EBD235-71C5-F54C-8FC2-A165C364EA4C}"/>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E017394-30BA-6340-8882-5FE1034D4EC1}"/>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B26E25C4-537E-0E46-BE83-597A0278971F}"/>
              </a:ext>
            </a:extLst>
          </p:cNvPr>
          <p:cNvSpPr>
            <a:spLocks noGrp="1"/>
          </p:cNvSpPr>
          <p:nvPr>
            <p:ph type="sldNum" sz="quarter" idx="12"/>
          </p:nvPr>
        </p:nvSpPr>
        <p:spPr/>
        <p:txBody>
          <a:bodyPr/>
          <a:lstStyle/>
          <a:p>
            <a:fld id="{480433CB-3D87-1948-A5B6-54D4680A5C16}" type="slidenum">
              <a:rPr lang="en-GB" smtClean="0"/>
              <a:pPr/>
              <a:t>55</a:t>
            </a:fld>
            <a:endParaRPr lang="en-GB"/>
          </a:p>
        </p:txBody>
      </p:sp>
    </p:spTree>
    <p:extLst>
      <p:ext uri="{BB962C8B-B14F-4D97-AF65-F5344CB8AC3E}">
        <p14:creationId xmlns:p14="http://schemas.microsoft.com/office/powerpoint/2010/main" val="2319415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82788-6F11-6042-B58E-5FD3062FD381}"/>
              </a:ext>
            </a:extLst>
          </p:cNvPr>
          <p:cNvSpPr>
            <a:spLocks noGrp="1"/>
          </p:cNvSpPr>
          <p:nvPr>
            <p:ph type="title"/>
          </p:nvPr>
        </p:nvSpPr>
        <p:spPr/>
        <p:txBody>
          <a:bodyPr>
            <a:normAutofit fontScale="90000"/>
          </a:bodyPr>
          <a:lstStyle/>
          <a:p>
            <a:r>
              <a:rPr lang="fr-FR" dirty="0"/>
              <a:t>Quizz:</a:t>
            </a:r>
            <a:br>
              <a:rPr lang="fr-FR" dirty="0"/>
            </a:br>
            <a:r>
              <a:rPr lang="fr-FR" dirty="0"/>
              <a:t>Coupe de Faraday</a:t>
            </a:r>
          </a:p>
        </p:txBody>
      </p:sp>
      <p:sp>
        <p:nvSpPr>
          <p:cNvPr id="3" name="Espace réservé du contenu 2">
            <a:extLst>
              <a:ext uri="{FF2B5EF4-FFF2-40B4-BE49-F238E27FC236}">
                <a16:creationId xmlns:a16="http://schemas.microsoft.com/office/drawing/2014/main" id="{5D633031-6B3F-7C45-912D-C6BF02091698}"/>
              </a:ext>
            </a:extLst>
          </p:cNvPr>
          <p:cNvSpPr>
            <a:spLocks noGrp="1"/>
          </p:cNvSpPr>
          <p:nvPr>
            <p:ph idx="1"/>
          </p:nvPr>
        </p:nvSpPr>
        <p:spPr/>
        <p:txBody>
          <a:bodyPr/>
          <a:lstStyle/>
          <a:p>
            <a:r>
              <a:rPr lang="fr-FR" dirty="0"/>
              <a:t>Avec quel appareil mesure-t-on la charge déposée dans une cage de Faraday?</a:t>
            </a:r>
          </a:p>
          <a:p>
            <a:pPr marL="514350" indent="-514350">
              <a:buFont typeface="+mj-lt"/>
              <a:buAutoNum type="alphaLcParenR"/>
            </a:pPr>
            <a:r>
              <a:rPr lang="fr-FR" dirty="0"/>
              <a:t>Un voltmètre</a:t>
            </a:r>
          </a:p>
          <a:p>
            <a:pPr marL="514350" indent="-514350">
              <a:buFont typeface="+mj-lt"/>
              <a:buAutoNum type="alphaLcParenR"/>
            </a:pPr>
            <a:r>
              <a:rPr lang="fr-FR" dirty="0"/>
              <a:t>Un ampèremètre</a:t>
            </a:r>
          </a:p>
          <a:p>
            <a:pPr marL="514350" indent="-514350">
              <a:buFont typeface="+mj-lt"/>
              <a:buAutoNum type="alphaLcParenR"/>
            </a:pPr>
            <a:r>
              <a:rPr lang="fr-FR" dirty="0"/>
              <a:t>Un </a:t>
            </a:r>
            <a:r>
              <a:rPr lang="fr-FR" dirty="0" err="1"/>
              <a:t>Faradmètre</a:t>
            </a:r>
            <a:endParaRPr lang="fr-FR" dirty="0"/>
          </a:p>
          <a:p>
            <a:pPr marL="0" indent="0">
              <a:buNone/>
            </a:pPr>
            <a:endParaRPr lang="fr-FR" dirty="0"/>
          </a:p>
        </p:txBody>
      </p:sp>
      <p:sp>
        <p:nvSpPr>
          <p:cNvPr id="4" name="Espace réservé de la date 3">
            <a:extLst>
              <a:ext uri="{FF2B5EF4-FFF2-40B4-BE49-F238E27FC236}">
                <a16:creationId xmlns:a16="http://schemas.microsoft.com/office/drawing/2014/main" id="{056186EA-5628-8041-8B29-3DA8E11FCF39}"/>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EEABEC40-1EA2-574D-8650-C4F9AD263F62}"/>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48F421D1-E069-E849-832A-4282530182D8}"/>
              </a:ext>
            </a:extLst>
          </p:cNvPr>
          <p:cNvSpPr>
            <a:spLocks noGrp="1"/>
          </p:cNvSpPr>
          <p:nvPr>
            <p:ph type="sldNum" sz="quarter" idx="12"/>
          </p:nvPr>
        </p:nvSpPr>
        <p:spPr/>
        <p:txBody>
          <a:bodyPr/>
          <a:lstStyle/>
          <a:p>
            <a:fld id="{480433CB-3D87-1948-A5B6-54D4680A5C16}" type="slidenum">
              <a:rPr lang="en-GB" smtClean="0"/>
              <a:pPr/>
              <a:t>56</a:t>
            </a:fld>
            <a:endParaRPr lang="en-GB"/>
          </a:p>
        </p:txBody>
      </p:sp>
    </p:spTree>
    <p:extLst>
      <p:ext uri="{BB962C8B-B14F-4D97-AF65-F5344CB8AC3E}">
        <p14:creationId xmlns:p14="http://schemas.microsoft.com/office/powerpoint/2010/main" val="950543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82788-6F11-6042-B58E-5FD3062FD381}"/>
              </a:ext>
            </a:extLst>
          </p:cNvPr>
          <p:cNvSpPr>
            <a:spLocks noGrp="1"/>
          </p:cNvSpPr>
          <p:nvPr>
            <p:ph type="title"/>
          </p:nvPr>
        </p:nvSpPr>
        <p:spPr/>
        <p:txBody>
          <a:bodyPr>
            <a:normAutofit fontScale="90000"/>
          </a:bodyPr>
          <a:lstStyle/>
          <a:p>
            <a:r>
              <a:rPr lang="fr-FR" dirty="0"/>
              <a:t>Quizz:</a:t>
            </a:r>
            <a:br>
              <a:rPr lang="fr-FR" dirty="0"/>
            </a:br>
            <a:r>
              <a:rPr lang="fr-FR" dirty="0"/>
              <a:t>Réponse (b)</a:t>
            </a:r>
          </a:p>
        </p:txBody>
      </p:sp>
      <p:sp>
        <p:nvSpPr>
          <p:cNvPr id="3" name="Espace réservé du contenu 2">
            <a:extLst>
              <a:ext uri="{FF2B5EF4-FFF2-40B4-BE49-F238E27FC236}">
                <a16:creationId xmlns:a16="http://schemas.microsoft.com/office/drawing/2014/main" id="{5D633031-6B3F-7C45-912D-C6BF02091698}"/>
              </a:ext>
            </a:extLst>
          </p:cNvPr>
          <p:cNvSpPr>
            <a:spLocks noGrp="1"/>
          </p:cNvSpPr>
          <p:nvPr>
            <p:ph idx="1"/>
          </p:nvPr>
        </p:nvSpPr>
        <p:spPr/>
        <p:txBody>
          <a:bodyPr>
            <a:normAutofit lnSpcReduction="10000"/>
          </a:bodyPr>
          <a:lstStyle/>
          <a:p>
            <a:r>
              <a:rPr lang="fr-FR" dirty="0"/>
              <a:t>Avec quel appareil mesure-t-on la charge déposée dans une coupe de Faraday?</a:t>
            </a:r>
          </a:p>
          <a:p>
            <a:r>
              <a:rPr lang="fr-FR" dirty="0"/>
              <a:t>Une charge est un courant intégré sur une certaine période.</a:t>
            </a:r>
          </a:p>
          <a:p>
            <a:r>
              <a:rPr lang="fr-FR" dirty="0"/>
              <a:t>Un courant se mesure avec un ampèremètre.</a:t>
            </a:r>
          </a:p>
          <a:p>
            <a:r>
              <a:rPr lang="fr-FR" dirty="0"/>
              <a:t>Note: le Farad, unité nommé en l’honneur de Faraday est l’unité de capacité électrique (condensateur) et n’a pas grand-chose à voir avec les coupe de Faraday.</a:t>
            </a:r>
          </a:p>
        </p:txBody>
      </p:sp>
      <p:sp>
        <p:nvSpPr>
          <p:cNvPr id="4" name="Espace réservé de la date 3">
            <a:extLst>
              <a:ext uri="{FF2B5EF4-FFF2-40B4-BE49-F238E27FC236}">
                <a16:creationId xmlns:a16="http://schemas.microsoft.com/office/drawing/2014/main" id="{056186EA-5628-8041-8B29-3DA8E11FCF39}"/>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EEABEC40-1EA2-574D-8650-C4F9AD263F62}"/>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48F421D1-E069-E849-832A-4282530182D8}"/>
              </a:ext>
            </a:extLst>
          </p:cNvPr>
          <p:cNvSpPr>
            <a:spLocks noGrp="1"/>
          </p:cNvSpPr>
          <p:nvPr>
            <p:ph type="sldNum" sz="quarter" idx="12"/>
          </p:nvPr>
        </p:nvSpPr>
        <p:spPr/>
        <p:txBody>
          <a:bodyPr/>
          <a:lstStyle/>
          <a:p>
            <a:fld id="{480433CB-3D87-1948-A5B6-54D4680A5C16}" type="slidenum">
              <a:rPr lang="en-GB" smtClean="0"/>
              <a:pPr/>
              <a:t>57</a:t>
            </a:fld>
            <a:endParaRPr lang="en-GB"/>
          </a:p>
        </p:txBody>
      </p:sp>
    </p:spTree>
    <p:extLst>
      <p:ext uri="{BB962C8B-B14F-4D97-AF65-F5344CB8AC3E}">
        <p14:creationId xmlns:p14="http://schemas.microsoft.com/office/powerpoint/2010/main" val="4242167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61428-39AC-AE4E-A71F-996C1C6D1A47}"/>
              </a:ext>
            </a:extLst>
          </p:cNvPr>
          <p:cNvSpPr>
            <a:spLocks noGrp="1"/>
          </p:cNvSpPr>
          <p:nvPr>
            <p:ph type="title"/>
          </p:nvPr>
        </p:nvSpPr>
        <p:spPr/>
        <p:txBody>
          <a:bodyPr>
            <a:normAutofit fontScale="90000"/>
          </a:bodyPr>
          <a:lstStyle/>
          <a:p>
            <a:r>
              <a:rPr lang="fr-FR" dirty="0"/>
              <a:t>Quizz:</a:t>
            </a:r>
            <a:br>
              <a:rPr lang="fr-FR" dirty="0"/>
            </a:br>
            <a:r>
              <a:rPr lang="fr-FR" dirty="0"/>
              <a:t>Lecture d’un BPM</a:t>
            </a:r>
          </a:p>
        </p:txBody>
      </p:sp>
      <p:sp>
        <p:nvSpPr>
          <p:cNvPr id="3" name="Espace réservé du contenu 2">
            <a:extLst>
              <a:ext uri="{FF2B5EF4-FFF2-40B4-BE49-F238E27FC236}">
                <a16:creationId xmlns:a16="http://schemas.microsoft.com/office/drawing/2014/main" id="{C0BF30FA-7F1A-1246-9042-36AD24917786}"/>
              </a:ext>
            </a:extLst>
          </p:cNvPr>
          <p:cNvSpPr>
            <a:spLocks noGrp="1"/>
          </p:cNvSpPr>
          <p:nvPr>
            <p:ph idx="1"/>
          </p:nvPr>
        </p:nvSpPr>
        <p:spPr>
          <a:xfrm>
            <a:off x="457199" y="1600200"/>
            <a:ext cx="4989607" cy="4525963"/>
          </a:xfrm>
        </p:spPr>
        <p:txBody>
          <a:bodyPr>
            <a:normAutofit fontScale="77500" lnSpcReduction="20000"/>
          </a:bodyPr>
          <a:lstStyle/>
          <a:p>
            <a:r>
              <a:rPr lang="fr-FR" dirty="0"/>
              <a:t>Sur ce BPM, l’électrode </a:t>
            </a:r>
            <a:br>
              <a:rPr lang="fr-FR" dirty="0"/>
            </a:br>
            <a:r>
              <a:rPr lang="fr-FR" dirty="0"/>
              <a:t>du haut lit un signal de 2mV, celle de gauche un signal de 3,5mV, celle du bas un signal de 5mV et celle de droite un signal de 3,5mV.</a:t>
            </a:r>
          </a:p>
          <a:p>
            <a:r>
              <a:rPr lang="fr-FR" dirty="0"/>
              <a:t>Dans quel partie du tube faisceau se trouve le faisceau?</a:t>
            </a:r>
          </a:p>
          <a:p>
            <a:pPr marL="514350" indent="-514350">
              <a:buFont typeface="+mj-lt"/>
              <a:buAutoNum type="alphaLcParenR"/>
            </a:pPr>
            <a:r>
              <a:rPr lang="fr-FR" dirty="0"/>
              <a:t>En bas à gauche</a:t>
            </a:r>
          </a:p>
          <a:p>
            <a:pPr marL="514350" indent="-514350">
              <a:buFont typeface="+mj-lt"/>
              <a:buAutoNum type="alphaLcParenR"/>
            </a:pPr>
            <a:r>
              <a:rPr lang="fr-FR" dirty="0"/>
              <a:t>En bas à droite</a:t>
            </a:r>
          </a:p>
          <a:p>
            <a:pPr marL="514350" indent="-514350">
              <a:buFont typeface="+mj-lt"/>
              <a:buAutoNum type="alphaLcParenR"/>
            </a:pPr>
            <a:r>
              <a:rPr lang="fr-FR" dirty="0"/>
              <a:t>En haut à gauche</a:t>
            </a:r>
          </a:p>
          <a:p>
            <a:pPr marL="514350" indent="-514350">
              <a:buFont typeface="+mj-lt"/>
              <a:buAutoNum type="alphaLcParenR"/>
            </a:pPr>
            <a:r>
              <a:rPr lang="fr-FR" dirty="0"/>
              <a:t>En haut à droite </a:t>
            </a:r>
          </a:p>
          <a:p>
            <a:pPr marL="514350" indent="-514350">
              <a:buFont typeface="+mj-lt"/>
              <a:buAutoNum type="alphaLcParenR"/>
            </a:pPr>
            <a:r>
              <a:rPr lang="fr-FR" dirty="0"/>
              <a:t>Autre</a:t>
            </a:r>
          </a:p>
        </p:txBody>
      </p:sp>
      <p:sp>
        <p:nvSpPr>
          <p:cNvPr id="4" name="Espace réservé de la date 3">
            <a:extLst>
              <a:ext uri="{FF2B5EF4-FFF2-40B4-BE49-F238E27FC236}">
                <a16:creationId xmlns:a16="http://schemas.microsoft.com/office/drawing/2014/main" id="{A3EB4154-ED35-AE46-9239-DC9B38F989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BE74DAE-CB98-2845-B16D-0944A60A6CC3}"/>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91BBBCD-CD2C-2B48-9A23-DFF08B694B60}"/>
              </a:ext>
            </a:extLst>
          </p:cNvPr>
          <p:cNvSpPr>
            <a:spLocks noGrp="1"/>
          </p:cNvSpPr>
          <p:nvPr>
            <p:ph type="sldNum" sz="quarter" idx="12"/>
          </p:nvPr>
        </p:nvSpPr>
        <p:spPr/>
        <p:txBody>
          <a:bodyPr/>
          <a:lstStyle/>
          <a:p>
            <a:fld id="{480433CB-3D87-1948-A5B6-54D4680A5C16}" type="slidenum">
              <a:rPr lang="en-GB" smtClean="0"/>
              <a:pPr/>
              <a:t>58</a:t>
            </a:fld>
            <a:endParaRPr lang="en-GB"/>
          </a:p>
        </p:txBody>
      </p:sp>
      <p:pic>
        <p:nvPicPr>
          <p:cNvPr id="7" name="Picture 7">
            <a:extLst>
              <a:ext uri="{FF2B5EF4-FFF2-40B4-BE49-F238E27FC236}">
                <a16:creationId xmlns:a16="http://schemas.microsoft.com/office/drawing/2014/main" id="{1B2BAA77-9344-6C4C-9C8A-FCF2E1EE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67474">
            <a:off x="5864512" y="2630384"/>
            <a:ext cx="2590379" cy="22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96035551-955C-9845-8EA2-767D873A6B5A}"/>
              </a:ext>
            </a:extLst>
          </p:cNvPr>
          <p:cNvSpPr txBox="1"/>
          <p:nvPr/>
        </p:nvSpPr>
        <p:spPr>
          <a:xfrm>
            <a:off x="6934070" y="3429000"/>
            <a:ext cx="451262" cy="707886"/>
          </a:xfrm>
          <a:prstGeom prst="rect">
            <a:avLst/>
          </a:prstGeom>
          <a:noFill/>
        </p:spPr>
        <p:txBody>
          <a:bodyPr wrap="square" rtlCol="0">
            <a:spAutoFit/>
          </a:bodyPr>
          <a:lstStyle/>
          <a:p>
            <a:r>
              <a:rPr lang="fr-FR" sz="4000" dirty="0"/>
              <a:t>?</a:t>
            </a:r>
            <a:endParaRPr lang="fr-FR" dirty="0"/>
          </a:p>
        </p:txBody>
      </p:sp>
    </p:spTree>
    <p:extLst>
      <p:ext uri="{BB962C8B-B14F-4D97-AF65-F5344CB8AC3E}">
        <p14:creationId xmlns:p14="http://schemas.microsoft.com/office/powerpoint/2010/main" val="2873721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61428-39AC-AE4E-A71F-996C1C6D1A47}"/>
              </a:ext>
            </a:extLst>
          </p:cNvPr>
          <p:cNvSpPr>
            <a:spLocks noGrp="1"/>
          </p:cNvSpPr>
          <p:nvPr>
            <p:ph type="title"/>
          </p:nvPr>
        </p:nvSpPr>
        <p:spPr/>
        <p:txBody>
          <a:bodyPr>
            <a:normAutofit fontScale="90000"/>
          </a:bodyPr>
          <a:lstStyle/>
          <a:p>
            <a:r>
              <a:rPr lang="fr-FR" dirty="0"/>
              <a:t>Quizz:</a:t>
            </a:r>
            <a:br>
              <a:rPr lang="fr-FR" dirty="0"/>
            </a:br>
            <a:r>
              <a:rPr lang="fr-FR" dirty="0"/>
              <a:t>Réponse: au centre en bas</a:t>
            </a:r>
          </a:p>
        </p:txBody>
      </p:sp>
      <p:sp>
        <p:nvSpPr>
          <p:cNvPr id="3" name="Espace réservé du contenu 2">
            <a:extLst>
              <a:ext uri="{FF2B5EF4-FFF2-40B4-BE49-F238E27FC236}">
                <a16:creationId xmlns:a16="http://schemas.microsoft.com/office/drawing/2014/main" id="{C0BF30FA-7F1A-1246-9042-36AD24917786}"/>
              </a:ext>
            </a:extLst>
          </p:cNvPr>
          <p:cNvSpPr>
            <a:spLocks noGrp="1"/>
          </p:cNvSpPr>
          <p:nvPr>
            <p:ph idx="1"/>
          </p:nvPr>
        </p:nvSpPr>
        <p:spPr>
          <a:xfrm>
            <a:off x="457199" y="1600200"/>
            <a:ext cx="4989607" cy="4525963"/>
          </a:xfrm>
        </p:spPr>
        <p:txBody>
          <a:bodyPr>
            <a:normAutofit fontScale="85000" lnSpcReduction="20000"/>
          </a:bodyPr>
          <a:lstStyle/>
          <a:p>
            <a:r>
              <a:rPr lang="fr-FR" dirty="0"/>
              <a:t>Sur ce BPM, l’électrode du haut lit un signal de 2mV, celle de gauche un signal de 3,5mV, celle du bas un signal de 5mV et celle de droite un signal de 3,5mV.</a:t>
            </a:r>
          </a:p>
          <a:p>
            <a:r>
              <a:rPr lang="fr-FR" dirty="0"/>
              <a:t>Électrodes verticales: </a:t>
            </a:r>
            <a:br>
              <a:rPr lang="fr-FR" dirty="0"/>
            </a:br>
            <a:r>
              <a:rPr lang="fr-FR" dirty="0"/>
              <a:t>						Bas &gt; haut</a:t>
            </a:r>
          </a:p>
          <a:p>
            <a:r>
              <a:rPr lang="fr-FR" dirty="0"/>
              <a:t>Électrodes horizontales:</a:t>
            </a:r>
            <a:br>
              <a:rPr lang="fr-FR" dirty="0"/>
            </a:br>
            <a:r>
              <a:rPr lang="fr-FR" dirty="0"/>
              <a:t>					Droite= Gauche</a:t>
            </a:r>
          </a:p>
          <a:p>
            <a:r>
              <a:rPr lang="fr-FR" dirty="0"/>
              <a:t>Le faisceau est centré horizontalement et vers le bas.</a:t>
            </a:r>
          </a:p>
        </p:txBody>
      </p:sp>
      <p:sp>
        <p:nvSpPr>
          <p:cNvPr id="4" name="Espace réservé de la date 3">
            <a:extLst>
              <a:ext uri="{FF2B5EF4-FFF2-40B4-BE49-F238E27FC236}">
                <a16:creationId xmlns:a16="http://schemas.microsoft.com/office/drawing/2014/main" id="{A3EB4154-ED35-AE46-9239-DC9B38F989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DBE74DAE-CB98-2845-B16D-0944A60A6CC3}"/>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91BBBCD-CD2C-2B48-9A23-DFF08B694B60}"/>
              </a:ext>
            </a:extLst>
          </p:cNvPr>
          <p:cNvSpPr>
            <a:spLocks noGrp="1"/>
          </p:cNvSpPr>
          <p:nvPr>
            <p:ph type="sldNum" sz="quarter" idx="12"/>
          </p:nvPr>
        </p:nvSpPr>
        <p:spPr/>
        <p:txBody>
          <a:bodyPr/>
          <a:lstStyle/>
          <a:p>
            <a:fld id="{480433CB-3D87-1948-A5B6-54D4680A5C16}" type="slidenum">
              <a:rPr lang="en-GB" smtClean="0"/>
              <a:pPr/>
              <a:t>59</a:t>
            </a:fld>
            <a:endParaRPr lang="en-GB"/>
          </a:p>
        </p:txBody>
      </p:sp>
      <p:pic>
        <p:nvPicPr>
          <p:cNvPr id="7" name="Picture 7">
            <a:extLst>
              <a:ext uri="{FF2B5EF4-FFF2-40B4-BE49-F238E27FC236}">
                <a16:creationId xmlns:a16="http://schemas.microsoft.com/office/drawing/2014/main" id="{1B2BAA77-9344-6C4C-9C8A-FCF2E1EE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67474">
            <a:off x="5864512" y="2630384"/>
            <a:ext cx="2590379" cy="22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eeform 7">
            <a:extLst>
              <a:ext uri="{FF2B5EF4-FFF2-40B4-BE49-F238E27FC236}">
                <a16:creationId xmlns:a16="http://schemas.microsoft.com/office/drawing/2014/main" id="{47C3733A-BEF0-2740-9C6D-872F409BF85C}"/>
              </a:ext>
            </a:extLst>
          </p:cNvPr>
          <p:cNvSpPr/>
          <p:nvPr/>
        </p:nvSpPr>
        <p:spPr>
          <a:xfrm>
            <a:off x="7030062" y="4046517"/>
            <a:ext cx="203200" cy="24711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00"/>
          </a:solidFill>
          <a:ln w="0">
            <a:solidFill>
              <a:srgbClr val="729FCF"/>
            </a:solidFill>
            <a:prstDash val="solid"/>
          </a:ln>
        </p:spPr>
        <p:txBody>
          <a:bodyPr wrap="square" lIns="81646" tIns="40823" rIns="81646" bIns="40823" anchor="ctr" compatLnSpc="0">
            <a:spAutoFit/>
          </a:bodyPr>
          <a:lstStyle/>
          <a:p>
            <a:pPr>
              <a:spcBef>
                <a:spcPts val="0"/>
              </a:spcBef>
              <a:spcAft>
                <a:spcPts val="0"/>
              </a:spcAft>
              <a:defRPr/>
            </a:pPr>
            <a:endParaRPr lang="fr-FR"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26020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6CE2-BDA6-9C41-BF64-253765DC3B81}"/>
              </a:ext>
            </a:extLst>
          </p:cNvPr>
          <p:cNvSpPr>
            <a:spLocks noGrp="1"/>
          </p:cNvSpPr>
          <p:nvPr>
            <p:ph type="title"/>
          </p:nvPr>
        </p:nvSpPr>
        <p:spPr/>
        <p:txBody>
          <a:bodyPr/>
          <a:lstStyle/>
          <a:p>
            <a:r>
              <a:rPr lang="fr-FR" dirty="0"/>
              <a:t>Voir dans l’accélérateur</a:t>
            </a:r>
          </a:p>
        </p:txBody>
      </p:sp>
      <p:sp>
        <p:nvSpPr>
          <p:cNvPr id="3" name="Content Placeholder 2">
            <a:extLst>
              <a:ext uri="{FF2B5EF4-FFF2-40B4-BE49-F238E27FC236}">
                <a16:creationId xmlns:a16="http://schemas.microsoft.com/office/drawing/2014/main" id="{3DD91C21-6293-3C4D-B5F0-728A63DD7F51}"/>
              </a:ext>
            </a:extLst>
          </p:cNvPr>
          <p:cNvSpPr>
            <a:spLocks noGrp="1"/>
          </p:cNvSpPr>
          <p:nvPr>
            <p:ph idx="1"/>
          </p:nvPr>
        </p:nvSpPr>
        <p:spPr>
          <a:xfrm>
            <a:off x="457200" y="1600200"/>
            <a:ext cx="4470400" cy="4525963"/>
          </a:xfrm>
        </p:spPr>
        <p:txBody>
          <a:bodyPr>
            <a:normAutofit fontScale="62500" lnSpcReduction="20000"/>
          </a:bodyPr>
          <a:lstStyle/>
          <a:p>
            <a:r>
              <a:rPr lang="fr-FR" dirty="0"/>
              <a:t>Les particules sont trop petites pour être vues.</a:t>
            </a:r>
          </a:p>
          <a:p>
            <a:r>
              <a:rPr lang="fr-FR" dirty="0"/>
              <a:t>Plus petites que les photons visible!</a:t>
            </a:r>
          </a:p>
          <a:p>
            <a:r>
              <a:rPr lang="fr-FR" dirty="0"/>
              <a:t>Ordres de grandeur:</a:t>
            </a:r>
          </a:p>
          <a:p>
            <a:pPr lvl="1"/>
            <a:r>
              <a:rPr lang="fr-FR" dirty="0"/>
              <a:t>Photon visible: </a:t>
            </a:r>
            <a:br>
              <a:rPr lang="fr-FR" dirty="0"/>
            </a:br>
            <a:r>
              <a:rPr lang="fr-FR" dirty="0"/>
              <a:t>~500 nanomètre (5x10</a:t>
            </a:r>
            <a:r>
              <a:rPr lang="fr-FR" baseline="30000" dirty="0"/>
              <a:t>-7</a:t>
            </a:r>
            <a:r>
              <a:rPr lang="fr-FR" dirty="0"/>
              <a:t>m)</a:t>
            </a:r>
          </a:p>
          <a:p>
            <a:pPr lvl="1"/>
            <a:r>
              <a:rPr lang="fr-FR" dirty="0"/>
              <a:t>Proton: </a:t>
            </a:r>
            <a:br>
              <a:rPr lang="fr-FR" dirty="0"/>
            </a:br>
            <a:r>
              <a:rPr lang="fr-FR" dirty="0"/>
              <a:t>~0,8 </a:t>
            </a:r>
            <a:r>
              <a:rPr lang="fr-FR" dirty="0" err="1"/>
              <a:t>femtomètre</a:t>
            </a:r>
            <a:r>
              <a:rPr lang="fr-FR" dirty="0"/>
              <a:t> (8x10</a:t>
            </a:r>
            <a:r>
              <a:rPr lang="fr-FR" baseline="30000" dirty="0"/>
              <a:t>-16</a:t>
            </a:r>
            <a:r>
              <a:rPr lang="fr-FR" dirty="0"/>
              <a:t>m)</a:t>
            </a:r>
            <a:br>
              <a:rPr lang="fr-FR" dirty="0"/>
            </a:br>
            <a:r>
              <a:rPr lang="fr-FR" dirty="0"/>
              <a:t>1 milliard de fois moins qu’un photon!</a:t>
            </a:r>
          </a:p>
          <a:p>
            <a:pPr lvl="1"/>
            <a:r>
              <a:rPr lang="fr-FR" dirty="0"/>
              <a:t>Électron:</a:t>
            </a:r>
            <a:br>
              <a:rPr lang="fr-FR" dirty="0"/>
            </a:br>
            <a:r>
              <a:rPr lang="fr-FR" dirty="0"/>
              <a:t>&gt; 1 </a:t>
            </a:r>
            <a:r>
              <a:rPr lang="fr-FR" dirty="0" err="1"/>
              <a:t>attomètre</a:t>
            </a:r>
            <a:r>
              <a:rPr lang="fr-FR" dirty="0"/>
              <a:t> (10</a:t>
            </a:r>
            <a:r>
              <a:rPr lang="fr-FR" baseline="30000" dirty="0"/>
              <a:t>-18</a:t>
            </a:r>
            <a:r>
              <a:rPr lang="fr-FR" dirty="0"/>
              <a:t>m)</a:t>
            </a:r>
            <a:br>
              <a:rPr lang="fr-FR" dirty="0"/>
            </a:br>
            <a:r>
              <a:rPr lang="fr-FR" dirty="0"/>
              <a:t>1000 milliard de fois moins qu’un photon!</a:t>
            </a:r>
          </a:p>
          <a:p>
            <a:r>
              <a:rPr lang="fr-FR" dirty="0"/>
              <a:t>Il faut utiliser des instruments pour « voir » ce qui se passe dans un accélérateur.</a:t>
            </a:r>
          </a:p>
        </p:txBody>
      </p:sp>
      <p:sp>
        <p:nvSpPr>
          <p:cNvPr id="4" name="Date Placeholder 3">
            <a:extLst>
              <a:ext uri="{FF2B5EF4-FFF2-40B4-BE49-F238E27FC236}">
                <a16:creationId xmlns:a16="http://schemas.microsoft.com/office/drawing/2014/main" id="{6FA13F68-D69D-B045-B1B7-4ED30D553505}"/>
              </a:ext>
            </a:extLst>
          </p:cNvPr>
          <p:cNvSpPr>
            <a:spLocks noGrp="1"/>
          </p:cNvSpPr>
          <p:nvPr>
            <p:ph type="dt" sz="half" idx="10"/>
          </p:nvPr>
        </p:nvSpPr>
        <p:spPr/>
        <p:txBody>
          <a:bodyPr/>
          <a:lstStyle/>
          <a:p>
            <a:r>
              <a:rPr lang="fr-FR"/>
              <a:t>Nicolas Delerue, IJCLab (CNRS)</a:t>
            </a:r>
            <a:endParaRPr lang="en-GB" dirty="0"/>
          </a:p>
        </p:txBody>
      </p:sp>
      <p:sp>
        <p:nvSpPr>
          <p:cNvPr id="5" name="Footer Placeholder 4">
            <a:extLst>
              <a:ext uri="{FF2B5EF4-FFF2-40B4-BE49-F238E27FC236}">
                <a16:creationId xmlns:a16="http://schemas.microsoft.com/office/drawing/2014/main" id="{68681FF8-ED84-8143-8B4D-3CB7B83BC444}"/>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C490F133-70F2-3244-AA7D-A644C1A88352}"/>
              </a:ext>
            </a:extLst>
          </p:cNvPr>
          <p:cNvSpPr>
            <a:spLocks noGrp="1"/>
          </p:cNvSpPr>
          <p:nvPr>
            <p:ph type="sldNum" sz="quarter" idx="12"/>
          </p:nvPr>
        </p:nvSpPr>
        <p:spPr/>
        <p:txBody>
          <a:bodyPr/>
          <a:lstStyle/>
          <a:p>
            <a:fld id="{480433CB-3D87-1948-A5B6-54D4680A5C16}" type="slidenum">
              <a:rPr lang="en-GB" smtClean="0"/>
              <a:pPr/>
              <a:t>6</a:t>
            </a:fld>
            <a:endParaRPr lang="en-GB"/>
          </a:p>
        </p:txBody>
      </p:sp>
      <p:pic>
        <p:nvPicPr>
          <p:cNvPr id="8" name="Picture 7">
            <a:extLst>
              <a:ext uri="{FF2B5EF4-FFF2-40B4-BE49-F238E27FC236}">
                <a16:creationId xmlns:a16="http://schemas.microsoft.com/office/drawing/2014/main" id="{E7E8B834-51AE-6840-9B55-0ACA30455240}"/>
              </a:ext>
            </a:extLst>
          </p:cNvPr>
          <p:cNvPicPr>
            <a:picLocks noChangeAspect="1"/>
          </p:cNvPicPr>
          <p:nvPr/>
        </p:nvPicPr>
        <p:blipFill>
          <a:blip r:embed="rId2"/>
          <a:stretch>
            <a:fillRect/>
          </a:stretch>
        </p:blipFill>
        <p:spPr>
          <a:xfrm>
            <a:off x="5375564" y="1065070"/>
            <a:ext cx="3175000" cy="3009900"/>
          </a:xfrm>
          <a:prstGeom prst="rect">
            <a:avLst/>
          </a:prstGeom>
        </p:spPr>
      </p:pic>
      <p:pic>
        <p:nvPicPr>
          <p:cNvPr id="10" name="Picture 9">
            <a:extLst>
              <a:ext uri="{FF2B5EF4-FFF2-40B4-BE49-F238E27FC236}">
                <a16:creationId xmlns:a16="http://schemas.microsoft.com/office/drawing/2014/main" id="{0BF8D6F3-F61B-7748-A3CD-88F11F1DBC14}"/>
              </a:ext>
            </a:extLst>
          </p:cNvPr>
          <p:cNvPicPr>
            <a:picLocks noChangeAspect="1"/>
          </p:cNvPicPr>
          <p:nvPr/>
        </p:nvPicPr>
        <p:blipFill>
          <a:blip r:embed="rId3"/>
          <a:stretch>
            <a:fillRect/>
          </a:stretch>
        </p:blipFill>
        <p:spPr>
          <a:xfrm>
            <a:off x="4927600" y="3994728"/>
            <a:ext cx="4068618" cy="2352170"/>
          </a:xfrm>
          <a:prstGeom prst="rect">
            <a:avLst/>
          </a:prstGeom>
        </p:spPr>
      </p:pic>
    </p:spTree>
    <p:extLst>
      <p:ext uri="{BB962C8B-B14F-4D97-AF65-F5344CB8AC3E}">
        <p14:creationId xmlns:p14="http://schemas.microsoft.com/office/powerpoint/2010/main" val="3770569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CF039-A87C-0A46-A61F-3D5412A56E0C}"/>
              </a:ext>
            </a:extLst>
          </p:cNvPr>
          <p:cNvSpPr>
            <a:spLocks noGrp="1"/>
          </p:cNvSpPr>
          <p:nvPr>
            <p:ph type="title"/>
          </p:nvPr>
        </p:nvSpPr>
        <p:spPr>
          <a:xfrm>
            <a:off x="457200" y="274638"/>
            <a:ext cx="5184335" cy="1143000"/>
          </a:xfrm>
        </p:spPr>
        <p:txBody>
          <a:bodyPr/>
          <a:lstStyle/>
          <a:p>
            <a:r>
              <a:rPr lang="fr-FR" dirty="0"/>
              <a:t>Mesures de profiles</a:t>
            </a:r>
          </a:p>
        </p:txBody>
      </p:sp>
      <p:sp>
        <p:nvSpPr>
          <p:cNvPr id="3" name="Content Placeholder 2">
            <a:extLst>
              <a:ext uri="{FF2B5EF4-FFF2-40B4-BE49-F238E27FC236}">
                <a16:creationId xmlns:a16="http://schemas.microsoft.com/office/drawing/2014/main" id="{7BFA3FB4-A666-FD49-85D6-2B19F1B835C6}"/>
              </a:ext>
            </a:extLst>
          </p:cNvPr>
          <p:cNvSpPr>
            <a:spLocks noGrp="1"/>
          </p:cNvSpPr>
          <p:nvPr>
            <p:ph idx="1"/>
          </p:nvPr>
        </p:nvSpPr>
        <p:spPr>
          <a:xfrm>
            <a:off x="457200" y="1293852"/>
            <a:ext cx="4957948" cy="4832312"/>
          </a:xfrm>
        </p:spPr>
        <p:txBody>
          <a:bodyPr>
            <a:normAutofit fontScale="62500" lnSpcReduction="20000"/>
          </a:bodyPr>
          <a:lstStyle/>
          <a:p>
            <a:r>
              <a:rPr lang="fr-FR" dirty="0"/>
              <a:t>Le but des mesures de profile est de connaître la forme du faisceau.</a:t>
            </a:r>
          </a:p>
          <a:p>
            <a:r>
              <a:rPr lang="fr-FR" dirty="0"/>
              <a:t>Il existe de nombreuses manières de faire ce genre de mesure:</a:t>
            </a:r>
          </a:p>
          <a:p>
            <a:pPr lvl="1"/>
            <a:r>
              <a:rPr lang="fr-FR" dirty="0"/>
              <a:t>Avec un écran luminescent et une caméra</a:t>
            </a:r>
          </a:p>
          <a:p>
            <a:pPr lvl="1"/>
            <a:r>
              <a:rPr lang="fr-FR" dirty="0"/>
              <a:t>Avec un écran à rayonnement de transition et une caméra</a:t>
            </a:r>
          </a:p>
          <a:p>
            <a:pPr lvl="1"/>
            <a:r>
              <a:rPr lang="fr-FR" dirty="0"/>
              <a:t>En déplaçant un fil dans le faisceau et en mesurant les particules secondaires crées</a:t>
            </a:r>
          </a:p>
          <a:p>
            <a:pPr lvl="1"/>
            <a:r>
              <a:rPr lang="fr-FR" dirty="0"/>
              <a:t>Avec plusieurs fils (harpe)</a:t>
            </a:r>
          </a:p>
          <a:p>
            <a:pPr lvl="1"/>
            <a:r>
              <a:rPr lang="fr-FR" dirty="0"/>
              <a:t>En regardant la fluorescence du gaz</a:t>
            </a:r>
          </a:p>
          <a:p>
            <a:pPr lvl="1"/>
            <a:r>
              <a:rPr lang="fr-FR" dirty="0"/>
              <a:t>…</a:t>
            </a:r>
          </a:p>
          <a:p>
            <a:r>
              <a:rPr lang="fr-FR" dirty="0"/>
              <a:t>Étant donné l’importance de cette technique il y a de nombreuses variations…</a:t>
            </a:r>
          </a:p>
        </p:txBody>
      </p:sp>
      <p:sp>
        <p:nvSpPr>
          <p:cNvPr id="4" name="Date Placeholder 3">
            <a:extLst>
              <a:ext uri="{FF2B5EF4-FFF2-40B4-BE49-F238E27FC236}">
                <a16:creationId xmlns:a16="http://schemas.microsoft.com/office/drawing/2014/main" id="{C42A1B55-9796-1846-977F-6F3CCC861E70}"/>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DA50BBBE-C826-E243-B4D2-D196D2C12F4C}"/>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738F99CB-4BB3-C547-BEE0-8E28A29CF4E2}"/>
              </a:ext>
            </a:extLst>
          </p:cNvPr>
          <p:cNvSpPr>
            <a:spLocks noGrp="1"/>
          </p:cNvSpPr>
          <p:nvPr>
            <p:ph type="sldNum" sz="quarter" idx="12"/>
          </p:nvPr>
        </p:nvSpPr>
        <p:spPr/>
        <p:txBody>
          <a:bodyPr/>
          <a:lstStyle/>
          <a:p>
            <a:fld id="{480433CB-3D87-1948-A5B6-54D4680A5C16}" type="slidenum">
              <a:rPr lang="en-GB" smtClean="0"/>
              <a:pPr/>
              <a:t>60</a:t>
            </a:fld>
            <a:endParaRPr lang="en-GB"/>
          </a:p>
        </p:txBody>
      </p:sp>
      <p:pic>
        <p:nvPicPr>
          <p:cNvPr id="7" name="Image 6" descr="LHC_wire_scanner.jpg">
            <a:extLst>
              <a:ext uri="{FF2B5EF4-FFF2-40B4-BE49-F238E27FC236}">
                <a16:creationId xmlns:a16="http://schemas.microsoft.com/office/drawing/2014/main" id="{CD836CFF-85BA-4C43-AC82-C9E7FBF46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535" y="4202038"/>
            <a:ext cx="3167842" cy="2266950"/>
          </a:xfrm>
          <a:prstGeom prst="rect">
            <a:avLst/>
          </a:prstGeom>
        </p:spPr>
      </p:pic>
      <p:pic>
        <p:nvPicPr>
          <p:cNvPr id="9" name="Picture 2">
            <a:extLst>
              <a:ext uri="{FF2B5EF4-FFF2-40B4-BE49-F238E27FC236}">
                <a16:creationId xmlns:a16="http://schemas.microsoft.com/office/drawing/2014/main" id="{716D4B37-9AAE-0C41-8276-583929F0C947}"/>
              </a:ext>
            </a:extLst>
          </p:cNvPr>
          <p:cNvPicPr>
            <a:picLocks noChangeAspect="1" noChangeArrowheads="1"/>
          </p:cNvPicPr>
          <p:nvPr/>
        </p:nvPicPr>
        <p:blipFill>
          <a:blip r:embed="rId3"/>
          <a:srcRect/>
          <a:stretch>
            <a:fillRect/>
          </a:stretch>
        </p:blipFill>
        <p:spPr bwMode="auto">
          <a:xfrm>
            <a:off x="6038979" y="419262"/>
            <a:ext cx="2898715" cy="2893954"/>
          </a:xfrm>
          <a:prstGeom prst="rect">
            <a:avLst/>
          </a:prstGeom>
          <a:noFill/>
          <a:ln w="9525">
            <a:noFill/>
            <a:round/>
            <a:headEnd/>
            <a:tailEnd/>
          </a:ln>
          <a:effectLst/>
        </p:spPr>
      </p:pic>
      <p:sp>
        <p:nvSpPr>
          <p:cNvPr id="8" name="ZoneTexte 7">
            <a:extLst>
              <a:ext uri="{FF2B5EF4-FFF2-40B4-BE49-F238E27FC236}">
                <a16:creationId xmlns:a16="http://schemas.microsoft.com/office/drawing/2014/main" id="{5C3217E7-E679-1C42-8147-84609E010ECE}"/>
              </a:ext>
            </a:extLst>
          </p:cNvPr>
          <p:cNvSpPr txBox="1"/>
          <p:nvPr/>
        </p:nvSpPr>
        <p:spPr>
          <a:xfrm>
            <a:off x="5641535" y="3335697"/>
            <a:ext cx="3359371" cy="646331"/>
          </a:xfrm>
          <a:prstGeom prst="rect">
            <a:avLst/>
          </a:prstGeom>
          <a:noFill/>
        </p:spPr>
        <p:txBody>
          <a:bodyPr wrap="square" rtlCol="0">
            <a:spAutoFit/>
          </a:bodyPr>
          <a:lstStyle/>
          <a:p>
            <a:r>
              <a:rPr lang="en-GB" dirty="0"/>
              <a:t>Image d’un </a:t>
            </a:r>
            <a:r>
              <a:rPr lang="en-GB" dirty="0" err="1"/>
              <a:t>faisceau</a:t>
            </a:r>
            <a:r>
              <a:rPr lang="en-GB" dirty="0"/>
              <a:t> </a:t>
            </a:r>
            <a:r>
              <a:rPr lang="en-GB" dirty="0" err="1"/>
              <a:t>d’électrons</a:t>
            </a:r>
            <a:r>
              <a:rPr lang="en-GB" dirty="0"/>
              <a:t> sur un </a:t>
            </a:r>
            <a:r>
              <a:rPr lang="en-GB" dirty="0" err="1"/>
              <a:t>écran</a:t>
            </a:r>
            <a:r>
              <a:rPr lang="en-GB" dirty="0"/>
              <a:t> </a:t>
            </a:r>
            <a:r>
              <a:rPr lang="en-GB" dirty="0" err="1"/>
              <a:t>YAG:Ce</a:t>
            </a:r>
            <a:endParaRPr lang="en-GB" dirty="0"/>
          </a:p>
        </p:txBody>
      </p:sp>
      <p:sp>
        <p:nvSpPr>
          <p:cNvPr id="10" name="ZoneTexte 9">
            <a:extLst>
              <a:ext uri="{FF2B5EF4-FFF2-40B4-BE49-F238E27FC236}">
                <a16:creationId xmlns:a16="http://schemas.microsoft.com/office/drawing/2014/main" id="{AA2E6C8E-FDE5-BC4B-919E-D02837C4232D}"/>
              </a:ext>
            </a:extLst>
          </p:cNvPr>
          <p:cNvSpPr txBox="1"/>
          <p:nvPr/>
        </p:nvSpPr>
        <p:spPr>
          <a:xfrm>
            <a:off x="5992091" y="6468988"/>
            <a:ext cx="2376055" cy="369332"/>
          </a:xfrm>
          <a:prstGeom prst="rect">
            <a:avLst/>
          </a:prstGeom>
          <a:noFill/>
        </p:spPr>
        <p:txBody>
          <a:bodyPr wrap="square" rtlCol="0">
            <a:spAutoFit/>
          </a:bodyPr>
          <a:lstStyle/>
          <a:p>
            <a:r>
              <a:rPr lang="en-GB" dirty="0" err="1"/>
              <a:t>Balayeur</a:t>
            </a:r>
            <a:r>
              <a:rPr lang="en-GB" dirty="0"/>
              <a:t> </a:t>
            </a:r>
            <a:r>
              <a:rPr lang="en-GB" dirty="0" err="1"/>
              <a:t>à</a:t>
            </a:r>
            <a:r>
              <a:rPr lang="en-GB" dirty="0"/>
              <a:t> fil du LHC</a:t>
            </a:r>
          </a:p>
        </p:txBody>
      </p:sp>
    </p:spTree>
    <p:extLst>
      <p:ext uri="{BB962C8B-B14F-4D97-AF65-F5344CB8AC3E}">
        <p14:creationId xmlns:p14="http://schemas.microsoft.com/office/powerpoint/2010/main" val="3045185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20226-F88B-1A4C-B724-9808013A897C}"/>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a:t>
            </a:r>
          </a:p>
        </p:txBody>
      </p:sp>
      <p:sp>
        <p:nvSpPr>
          <p:cNvPr id="3" name="Espace réservé du contenu 2">
            <a:extLst>
              <a:ext uri="{FF2B5EF4-FFF2-40B4-BE49-F238E27FC236}">
                <a16:creationId xmlns:a16="http://schemas.microsoft.com/office/drawing/2014/main" id="{0015932D-1FD4-FB40-AAE5-FA457B1D1BA5}"/>
              </a:ext>
            </a:extLst>
          </p:cNvPr>
          <p:cNvSpPr>
            <a:spLocks noGrp="1"/>
          </p:cNvSpPr>
          <p:nvPr>
            <p:ph idx="1"/>
          </p:nvPr>
        </p:nvSpPr>
        <p:spPr>
          <a:xfrm>
            <a:off x="457200" y="1600200"/>
            <a:ext cx="4589813" cy="4525963"/>
          </a:xfrm>
        </p:spPr>
        <p:txBody>
          <a:bodyPr>
            <a:normAutofit fontScale="70000" lnSpcReduction="20000"/>
          </a:bodyPr>
          <a:lstStyle/>
          <a:p>
            <a:r>
              <a:rPr lang="fr-FR" dirty="0"/>
              <a:t>Un paquet de particules traversant un écran va déposer une partie de son énergie.</a:t>
            </a:r>
          </a:p>
          <a:p>
            <a:r>
              <a:rPr lang="fr-FR" dirty="0"/>
              <a:t>Si le matériel est choisi correctement cette énergie va exciter certains atomes qui vont émettre de la lumière.</a:t>
            </a:r>
          </a:p>
          <a:p>
            <a:r>
              <a:rPr lang="fr-FR" dirty="0"/>
              <a:t>Cette émission lumineuse donne une indication du profile transverse du faisceau.</a:t>
            </a:r>
          </a:p>
          <a:p>
            <a:r>
              <a:rPr lang="fr-FR" dirty="0"/>
              <a:t>Cette mesure est (partiellement) destructive.</a:t>
            </a:r>
          </a:p>
          <a:p>
            <a:r>
              <a:rPr lang="fr-FR" dirty="0"/>
              <a:t>Léger effet de fleurissement qui « agrandit » un tout petit peu le faisceau.</a:t>
            </a:r>
          </a:p>
        </p:txBody>
      </p:sp>
      <p:sp>
        <p:nvSpPr>
          <p:cNvPr id="4" name="Espace réservé de la date 3">
            <a:extLst>
              <a:ext uri="{FF2B5EF4-FFF2-40B4-BE49-F238E27FC236}">
                <a16:creationId xmlns:a16="http://schemas.microsoft.com/office/drawing/2014/main" id="{11279464-89A2-B94E-9138-43251AB5ABF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A5763444-8FB6-334B-9F0E-A29C6598414F}"/>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5A735D7D-C0A0-EB41-847B-3FEDBDA3835D}"/>
              </a:ext>
            </a:extLst>
          </p:cNvPr>
          <p:cNvSpPr>
            <a:spLocks noGrp="1"/>
          </p:cNvSpPr>
          <p:nvPr>
            <p:ph type="sldNum" sz="quarter" idx="12"/>
          </p:nvPr>
        </p:nvSpPr>
        <p:spPr/>
        <p:txBody>
          <a:bodyPr/>
          <a:lstStyle/>
          <a:p>
            <a:fld id="{480433CB-3D87-1948-A5B6-54D4680A5C16}" type="slidenum">
              <a:rPr lang="en-GB" smtClean="0"/>
              <a:pPr/>
              <a:t>61</a:t>
            </a:fld>
            <a:endParaRPr lang="en-GB"/>
          </a:p>
        </p:txBody>
      </p:sp>
      <p:pic>
        <p:nvPicPr>
          <p:cNvPr id="7" name="Image 6" descr="negative_charge_with_screen.png">
            <a:extLst>
              <a:ext uri="{FF2B5EF4-FFF2-40B4-BE49-F238E27FC236}">
                <a16:creationId xmlns:a16="http://schemas.microsoft.com/office/drawing/2014/main" id="{04827EDA-CAEC-6F40-894B-380F054F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624" y="1955800"/>
            <a:ext cx="3576787" cy="4114800"/>
          </a:xfrm>
          <a:prstGeom prst="rect">
            <a:avLst/>
          </a:prstGeom>
        </p:spPr>
      </p:pic>
    </p:spTree>
    <p:extLst>
      <p:ext uri="{BB962C8B-B14F-4D97-AF65-F5344CB8AC3E}">
        <p14:creationId xmlns:p14="http://schemas.microsoft.com/office/powerpoint/2010/main" val="165055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20226-F88B-1A4C-B724-9808013A897C}"/>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a:t>
            </a:r>
          </a:p>
        </p:txBody>
      </p:sp>
      <p:sp>
        <p:nvSpPr>
          <p:cNvPr id="3" name="Espace réservé du contenu 2">
            <a:extLst>
              <a:ext uri="{FF2B5EF4-FFF2-40B4-BE49-F238E27FC236}">
                <a16:creationId xmlns:a16="http://schemas.microsoft.com/office/drawing/2014/main" id="{0015932D-1FD4-FB40-AAE5-FA457B1D1BA5}"/>
              </a:ext>
            </a:extLst>
          </p:cNvPr>
          <p:cNvSpPr>
            <a:spLocks noGrp="1"/>
          </p:cNvSpPr>
          <p:nvPr>
            <p:ph idx="1"/>
          </p:nvPr>
        </p:nvSpPr>
        <p:spPr>
          <a:xfrm>
            <a:off x="457200" y="1600200"/>
            <a:ext cx="4589813" cy="4525963"/>
          </a:xfrm>
        </p:spPr>
        <p:txBody>
          <a:bodyPr>
            <a:normAutofit fontScale="85000" lnSpcReduction="10000"/>
          </a:bodyPr>
          <a:lstStyle/>
          <a:p>
            <a:r>
              <a:rPr lang="fr-FR" dirty="0"/>
              <a:t>Exemple de matériaux luminescent utilisés sur accélérateurs:</a:t>
            </a:r>
          </a:p>
          <a:p>
            <a:pPr lvl="1"/>
            <a:r>
              <a:rPr lang="fr-FR" dirty="0" err="1"/>
              <a:t>YAG:Ce</a:t>
            </a:r>
            <a:r>
              <a:rPr lang="fr-FR" dirty="0"/>
              <a:t> (principalement utilisé avec des électrons)</a:t>
            </a:r>
          </a:p>
          <a:p>
            <a:pPr lvl="1"/>
            <a:r>
              <a:rPr lang="fr-FR" dirty="0"/>
              <a:t>Al</a:t>
            </a:r>
            <a:r>
              <a:rPr lang="fr-FR" baseline="-25000" dirty="0"/>
              <a:t>2</a:t>
            </a:r>
            <a:r>
              <a:rPr lang="fr-FR" dirty="0"/>
              <a:t>O</a:t>
            </a:r>
            <a:r>
              <a:rPr lang="fr-FR" baseline="-25000" dirty="0"/>
              <a:t>3</a:t>
            </a:r>
            <a:r>
              <a:rPr lang="fr-FR" dirty="0"/>
              <a:t> (principalement utilisé avec des protons)</a:t>
            </a:r>
          </a:p>
          <a:p>
            <a:r>
              <a:rPr lang="fr-FR" dirty="0"/>
              <a:t>Il existe de nombreux autres matériaux luminescents selon les besoins. C’est un domaine de recherche actif.</a:t>
            </a:r>
          </a:p>
        </p:txBody>
      </p:sp>
      <p:sp>
        <p:nvSpPr>
          <p:cNvPr id="4" name="Espace réservé de la date 3">
            <a:extLst>
              <a:ext uri="{FF2B5EF4-FFF2-40B4-BE49-F238E27FC236}">
                <a16:creationId xmlns:a16="http://schemas.microsoft.com/office/drawing/2014/main" id="{11279464-89A2-B94E-9138-43251AB5ABF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A5763444-8FB6-334B-9F0E-A29C6598414F}"/>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5A735D7D-C0A0-EB41-847B-3FEDBDA3835D}"/>
              </a:ext>
            </a:extLst>
          </p:cNvPr>
          <p:cNvSpPr>
            <a:spLocks noGrp="1"/>
          </p:cNvSpPr>
          <p:nvPr>
            <p:ph type="sldNum" sz="quarter" idx="12"/>
          </p:nvPr>
        </p:nvSpPr>
        <p:spPr/>
        <p:txBody>
          <a:bodyPr/>
          <a:lstStyle/>
          <a:p>
            <a:fld id="{480433CB-3D87-1948-A5B6-54D4680A5C16}" type="slidenum">
              <a:rPr lang="en-GB" smtClean="0"/>
              <a:pPr/>
              <a:t>62</a:t>
            </a:fld>
            <a:endParaRPr lang="en-GB"/>
          </a:p>
        </p:txBody>
      </p:sp>
      <p:pic>
        <p:nvPicPr>
          <p:cNvPr id="7" name="Image 6" descr="negative_charge_with_screen.png">
            <a:extLst>
              <a:ext uri="{FF2B5EF4-FFF2-40B4-BE49-F238E27FC236}">
                <a16:creationId xmlns:a16="http://schemas.microsoft.com/office/drawing/2014/main" id="{04827EDA-CAEC-6F40-894B-380F054F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624" y="1955800"/>
            <a:ext cx="3576787" cy="4114800"/>
          </a:xfrm>
          <a:prstGeom prst="rect">
            <a:avLst/>
          </a:prstGeom>
        </p:spPr>
      </p:pic>
    </p:spTree>
    <p:extLst>
      <p:ext uri="{BB962C8B-B14F-4D97-AF65-F5344CB8AC3E}">
        <p14:creationId xmlns:p14="http://schemas.microsoft.com/office/powerpoint/2010/main" val="1182106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CB42-9B89-3348-8B9C-D3AE6506EA94}"/>
              </a:ext>
            </a:extLst>
          </p:cNvPr>
          <p:cNvSpPr>
            <a:spLocks noGrp="1"/>
          </p:cNvSpPr>
          <p:nvPr>
            <p:ph type="title"/>
          </p:nvPr>
        </p:nvSpPr>
        <p:spPr/>
        <p:txBody>
          <a:bodyPr>
            <a:normAutofit/>
          </a:bodyPr>
          <a:lstStyle/>
          <a:p>
            <a:r>
              <a:rPr lang="en-GB" dirty="0" err="1"/>
              <a:t>YAG:Ce</a:t>
            </a:r>
            <a:endParaRPr lang="en-GB" dirty="0"/>
          </a:p>
        </p:txBody>
      </p:sp>
      <p:sp>
        <p:nvSpPr>
          <p:cNvPr id="3" name="Content Placeholder 2">
            <a:extLst>
              <a:ext uri="{FF2B5EF4-FFF2-40B4-BE49-F238E27FC236}">
                <a16:creationId xmlns:a16="http://schemas.microsoft.com/office/drawing/2014/main" id="{1AEC46EA-C346-9446-BF0A-BC2A7C91828D}"/>
              </a:ext>
            </a:extLst>
          </p:cNvPr>
          <p:cNvSpPr>
            <a:spLocks noGrp="1"/>
          </p:cNvSpPr>
          <p:nvPr>
            <p:ph idx="1"/>
          </p:nvPr>
        </p:nvSpPr>
        <p:spPr>
          <a:xfrm>
            <a:off x="215900" y="1163783"/>
            <a:ext cx="4699000" cy="3188334"/>
          </a:xfrm>
        </p:spPr>
        <p:txBody>
          <a:bodyPr>
            <a:normAutofit fontScale="55000" lnSpcReduction="20000"/>
          </a:bodyPr>
          <a:lstStyle/>
          <a:p>
            <a:r>
              <a:rPr lang="en-GB" dirty="0"/>
              <a:t>Yttrium aluminium garnet </a:t>
            </a:r>
            <a:r>
              <a:rPr lang="en-GB" dirty="0" err="1"/>
              <a:t>dopé</a:t>
            </a:r>
            <a:r>
              <a:rPr lang="en-GB" dirty="0"/>
              <a:t> au cerium.</a:t>
            </a:r>
          </a:p>
          <a:p>
            <a:r>
              <a:rPr lang="en-GB" dirty="0" err="1"/>
              <a:t>Scintillateur</a:t>
            </a:r>
            <a:r>
              <a:rPr lang="en-GB" dirty="0"/>
              <a:t> </a:t>
            </a:r>
            <a:r>
              <a:rPr lang="en-GB" dirty="0" err="1"/>
              <a:t>rapide</a:t>
            </a:r>
            <a:r>
              <a:rPr lang="en-GB" dirty="0"/>
              <a:t> avec </a:t>
            </a:r>
            <a:r>
              <a:rPr lang="en-GB" dirty="0" err="1"/>
              <a:t>une</a:t>
            </a:r>
            <a:r>
              <a:rPr lang="en-GB" dirty="0"/>
              <a:t> bonne </a:t>
            </a:r>
            <a:r>
              <a:rPr lang="en-GB" dirty="0" err="1"/>
              <a:t>résistance</a:t>
            </a:r>
            <a:r>
              <a:rPr lang="en-GB" dirty="0"/>
              <a:t> </a:t>
            </a:r>
            <a:r>
              <a:rPr lang="en-GB" dirty="0" err="1"/>
              <a:t>mécanique</a:t>
            </a:r>
            <a:r>
              <a:rPr lang="en-GB" dirty="0"/>
              <a:t> et </a:t>
            </a:r>
            <a:r>
              <a:rPr lang="en-GB" dirty="0" err="1"/>
              <a:t>chimique</a:t>
            </a:r>
            <a:r>
              <a:rPr lang="en-GB" dirty="0"/>
              <a:t>.</a:t>
            </a:r>
          </a:p>
          <a:p>
            <a:r>
              <a:rPr lang="en-GB" dirty="0" err="1"/>
              <a:t>Rendement</a:t>
            </a:r>
            <a:r>
              <a:rPr lang="en-GB" dirty="0"/>
              <a:t>: 3x10</a:t>
            </a:r>
            <a:r>
              <a:rPr lang="en-GB" baseline="30000" dirty="0"/>
              <a:t>3</a:t>
            </a:r>
            <a:r>
              <a:rPr lang="en-GB" dirty="0"/>
              <a:t> </a:t>
            </a:r>
            <a:r>
              <a:rPr lang="en-GB" dirty="0" err="1"/>
              <a:t>ph</a:t>
            </a:r>
            <a:r>
              <a:rPr lang="en-GB" dirty="0"/>
              <a:t>/MeV</a:t>
            </a:r>
          </a:p>
          <a:p>
            <a:r>
              <a:rPr lang="fr-FR" dirty="0">
                <a:ea typeface="MS PGothic" charset="0"/>
              </a:rPr>
              <a:t>Densité : 4.57 g/cm</a:t>
            </a:r>
            <a:r>
              <a:rPr lang="fr-FR" baseline="30000" dirty="0">
                <a:ea typeface="MS PGothic" charset="0"/>
              </a:rPr>
              <a:t>3</a:t>
            </a:r>
          </a:p>
          <a:p>
            <a:r>
              <a:rPr lang="fr-FR" dirty="0">
                <a:ea typeface="MS PGothic" charset="0"/>
              </a:rPr>
              <a:t>Minimum d’ionisation: </a:t>
            </a:r>
            <a:br>
              <a:rPr lang="fr-FR" dirty="0">
                <a:ea typeface="MS PGothic" charset="0"/>
              </a:rPr>
            </a:br>
            <a:r>
              <a:rPr lang="fr-FR" dirty="0">
                <a:ea typeface="MS PGothic" charset="0"/>
              </a:rPr>
              <a:t>2 MeV cm</a:t>
            </a:r>
            <a:r>
              <a:rPr lang="fr-FR" sz="3000" baseline="30000" dirty="0">
                <a:ea typeface="MS PGothic" charset="0"/>
              </a:rPr>
              <a:t>2</a:t>
            </a:r>
            <a:r>
              <a:rPr lang="fr-FR" dirty="0">
                <a:ea typeface="MS PGothic" charset="0"/>
              </a:rPr>
              <a:t>/g </a:t>
            </a:r>
            <a:br>
              <a:rPr lang="fr-FR" dirty="0">
                <a:ea typeface="MS PGothic" charset="0"/>
              </a:rPr>
            </a:br>
            <a:r>
              <a:rPr lang="fr-FR" dirty="0">
                <a:ea typeface="MS PGothic" charset="0"/>
              </a:rPr>
              <a:t>=&gt; 9.2MeV/cm </a:t>
            </a:r>
          </a:p>
          <a:p>
            <a:r>
              <a:rPr lang="en-GB" dirty="0"/>
              <a:t>Emission dans le visible (vert)</a:t>
            </a:r>
          </a:p>
          <a:p>
            <a:r>
              <a:rPr lang="en-GB" dirty="0"/>
              <a:t>Durée </a:t>
            </a:r>
            <a:r>
              <a:rPr lang="en-GB" dirty="0" err="1"/>
              <a:t>d’émission</a:t>
            </a:r>
            <a:r>
              <a:rPr lang="en-GB" dirty="0"/>
              <a:t>: 70ns avec </a:t>
            </a:r>
            <a:r>
              <a:rPr lang="en-GB" dirty="0" err="1"/>
              <a:t>moins</a:t>
            </a:r>
            <a:r>
              <a:rPr lang="en-GB" dirty="0"/>
              <a:t> de 0,005% de remanence après 6ms</a:t>
            </a:r>
          </a:p>
          <a:p>
            <a:endParaRPr lang="en-GB" dirty="0"/>
          </a:p>
        </p:txBody>
      </p:sp>
      <p:sp>
        <p:nvSpPr>
          <p:cNvPr id="4" name="Date Placeholder 3">
            <a:extLst>
              <a:ext uri="{FF2B5EF4-FFF2-40B4-BE49-F238E27FC236}">
                <a16:creationId xmlns:a16="http://schemas.microsoft.com/office/drawing/2014/main" id="{13E685E7-05A3-4247-B66E-0EA3658B7ABB}"/>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041B9BC2-33D3-7041-A432-5A329BB6E06D}"/>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DF9456D-DCF1-194E-AC45-773F89B8C093}"/>
              </a:ext>
            </a:extLst>
          </p:cNvPr>
          <p:cNvSpPr>
            <a:spLocks noGrp="1"/>
          </p:cNvSpPr>
          <p:nvPr>
            <p:ph type="sldNum" sz="quarter" idx="12"/>
          </p:nvPr>
        </p:nvSpPr>
        <p:spPr/>
        <p:txBody>
          <a:bodyPr/>
          <a:lstStyle/>
          <a:p>
            <a:fld id="{480433CB-3D87-1948-A5B6-54D4680A5C16}" type="slidenum">
              <a:rPr lang="en-GB" smtClean="0"/>
              <a:pPr/>
              <a:t>63</a:t>
            </a:fld>
            <a:endParaRPr lang="en-GB"/>
          </a:p>
        </p:txBody>
      </p:sp>
      <p:pic>
        <p:nvPicPr>
          <p:cNvPr id="8" name="Image 7" descr="YAG_c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312308"/>
            <a:ext cx="3657600" cy="1481691"/>
          </a:xfrm>
          <a:prstGeom prst="rect">
            <a:avLst/>
          </a:prstGeom>
        </p:spPr>
      </p:pic>
      <p:sp>
        <p:nvSpPr>
          <p:cNvPr id="11" name="ZoneTexte 10"/>
          <p:cNvSpPr txBox="1"/>
          <p:nvPr/>
        </p:nvSpPr>
        <p:spPr>
          <a:xfrm>
            <a:off x="5029200" y="2835274"/>
            <a:ext cx="3746500" cy="338554"/>
          </a:xfrm>
          <a:prstGeom prst="rect">
            <a:avLst/>
          </a:prstGeom>
          <a:noFill/>
        </p:spPr>
        <p:txBody>
          <a:bodyPr wrap="square" rtlCol="0">
            <a:spAutoFit/>
          </a:bodyPr>
          <a:lstStyle/>
          <a:p>
            <a:r>
              <a:rPr lang="en-GB" sz="1600" dirty="0"/>
              <a:t>Source: https://</a:t>
            </a:r>
            <a:r>
              <a:rPr lang="en-GB" sz="1600" dirty="0" err="1"/>
              <a:t>www.crytur.cz</a:t>
            </a:r>
            <a:r>
              <a:rPr lang="en-GB" sz="1600" dirty="0"/>
              <a:t>/</a:t>
            </a: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352117"/>
            <a:ext cx="2794000" cy="2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0EAFFB0E-E043-AC49-ABB4-8F7B79A0C664}"/>
              </a:ext>
            </a:extLst>
          </p:cNvPr>
          <p:cNvPicPr>
            <a:picLocks noChangeAspect="1" noChangeArrowheads="1"/>
          </p:cNvPicPr>
          <p:nvPr/>
        </p:nvPicPr>
        <p:blipFill>
          <a:blip r:embed="rId4"/>
          <a:srcRect/>
          <a:stretch>
            <a:fillRect/>
          </a:stretch>
        </p:blipFill>
        <p:spPr bwMode="auto">
          <a:xfrm>
            <a:off x="5254370" y="3334616"/>
            <a:ext cx="3296160" cy="3290746"/>
          </a:xfrm>
          <a:prstGeom prst="rect">
            <a:avLst/>
          </a:prstGeom>
          <a:noFill/>
          <a:ln w="9525">
            <a:noFill/>
            <a:round/>
            <a:headEnd/>
            <a:tailEnd/>
          </a:ln>
          <a:effectLst/>
        </p:spPr>
      </p:pic>
    </p:spTree>
    <p:extLst>
      <p:ext uri="{BB962C8B-B14F-4D97-AF65-F5344CB8AC3E}">
        <p14:creationId xmlns:p14="http://schemas.microsoft.com/office/powerpoint/2010/main" val="2869002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178AC-547D-3447-B71F-3B2E94E712D7}"/>
              </a:ext>
            </a:extLst>
          </p:cNvPr>
          <p:cNvSpPr>
            <a:spLocks noGrp="1"/>
          </p:cNvSpPr>
          <p:nvPr>
            <p:ph type="title"/>
          </p:nvPr>
        </p:nvSpPr>
        <p:spPr/>
        <p:txBody>
          <a:bodyPr>
            <a:normAutofit fontScale="90000"/>
          </a:bodyPr>
          <a:lstStyle/>
          <a:p>
            <a:r>
              <a:rPr lang="fr-FR" dirty="0"/>
              <a:t>Mesure de profile avec un écran luminescent: Caméra</a:t>
            </a:r>
          </a:p>
        </p:txBody>
      </p:sp>
      <p:sp>
        <p:nvSpPr>
          <p:cNvPr id="3" name="Espace réservé du contenu 2">
            <a:extLst>
              <a:ext uri="{FF2B5EF4-FFF2-40B4-BE49-F238E27FC236}">
                <a16:creationId xmlns:a16="http://schemas.microsoft.com/office/drawing/2014/main" id="{5B5A7E24-3534-5943-B22D-D06DF0C2BE63}"/>
              </a:ext>
            </a:extLst>
          </p:cNvPr>
          <p:cNvSpPr>
            <a:spLocks noGrp="1"/>
          </p:cNvSpPr>
          <p:nvPr>
            <p:ph idx="1"/>
          </p:nvPr>
        </p:nvSpPr>
        <p:spPr>
          <a:xfrm>
            <a:off x="457200" y="1600200"/>
            <a:ext cx="5562600" cy="4525963"/>
          </a:xfrm>
        </p:spPr>
        <p:txBody>
          <a:bodyPr>
            <a:normAutofit lnSpcReduction="10000"/>
          </a:bodyPr>
          <a:lstStyle/>
          <a:p>
            <a:r>
              <a:rPr lang="fr-FR" dirty="0"/>
              <a:t>Pour voir ce qui se passe sur l’écran, il faut une caméra qui le regarde.</a:t>
            </a:r>
          </a:p>
          <a:p>
            <a:r>
              <a:rPr lang="fr-FR" dirty="0"/>
              <a:t>Il faut une caméra dont l’acquisition peut-être déclenchée électronique avec une bonne précision, sinon elle ne verra pas l’image formée sur l’écran.</a:t>
            </a:r>
          </a:p>
        </p:txBody>
      </p:sp>
      <p:sp>
        <p:nvSpPr>
          <p:cNvPr id="4" name="Espace réservé de la date 3">
            <a:extLst>
              <a:ext uri="{FF2B5EF4-FFF2-40B4-BE49-F238E27FC236}">
                <a16:creationId xmlns:a16="http://schemas.microsoft.com/office/drawing/2014/main" id="{79130250-B50F-F948-BE6C-44DCE5F472B1}"/>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2DCDA055-958C-F448-86AF-798CCB8EBA83}"/>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8B6C64F7-47C5-8443-9CA4-98F122163114}"/>
              </a:ext>
            </a:extLst>
          </p:cNvPr>
          <p:cNvSpPr>
            <a:spLocks noGrp="1"/>
          </p:cNvSpPr>
          <p:nvPr>
            <p:ph type="sldNum" sz="quarter" idx="12"/>
          </p:nvPr>
        </p:nvSpPr>
        <p:spPr/>
        <p:txBody>
          <a:bodyPr/>
          <a:lstStyle/>
          <a:p>
            <a:fld id="{480433CB-3D87-1948-A5B6-54D4680A5C16}" type="slidenum">
              <a:rPr lang="en-GB" smtClean="0"/>
              <a:pPr/>
              <a:t>64</a:t>
            </a:fld>
            <a:endParaRPr lang="en-GB"/>
          </a:p>
        </p:txBody>
      </p:sp>
      <p:pic>
        <p:nvPicPr>
          <p:cNvPr id="7" name="Picture 5">
            <a:extLst>
              <a:ext uri="{FF2B5EF4-FFF2-40B4-BE49-F238E27FC236}">
                <a16:creationId xmlns:a16="http://schemas.microsoft.com/office/drawing/2014/main" id="{FCC84D2B-E441-E542-AC43-D746D2DAD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782" y="2577141"/>
            <a:ext cx="3057525" cy="2288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65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7F71B-E3D5-0344-A07C-8F8E22398BFF}"/>
              </a:ext>
            </a:extLst>
          </p:cNvPr>
          <p:cNvSpPr>
            <a:spLocks noGrp="1"/>
          </p:cNvSpPr>
          <p:nvPr>
            <p:ph type="title"/>
          </p:nvPr>
        </p:nvSpPr>
        <p:spPr>
          <a:xfrm>
            <a:off x="457200" y="-90487"/>
            <a:ext cx="8229600" cy="1143000"/>
          </a:xfrm>
        </p:spPr>
        <p:txBody>
          <a:bodyPr/>
          <a:lstStyle/>
          <a:p>
            <a:r>
              <a:rPr lang="fr-FR" dirty="0"/>
              <a:t>Exemple de caméra</a:t>
            </a:r>
          </a:p>
        </p:txBody>
      </p:sp>
      <p:sp>
        <p:nvSpPr>
          <p:cNvPr id="3" name="Espace réservé du contenu 2">
            <a:extLst>
              <a:ext uri="{FF2B5EF4-FFF2-40B4-BE49-F238E27FC236}">
                <a16:creationId xmlns:a16="http://schemas.microsoft.com/office/drawing/2014/main" id="{2D090D9D-B09F-F944-A2EE-95C07A475E66}"/>
              </a:ext>
            </a:extLst>
          </p:cNvPr>
          <p:cNvSpPr>
            <a:spLocks noGrp="1"/>
          </p:cNvSpPr>
          <p:nvPr>
            <p:ph idx="1"/>
          </p:nvPr>
        </p:nvSpPr>
        <p:spPr>
          <a:xfrm>
            <a:off x="457200" y="889000"/>
            <a:ext cx="3734790" cy="3271837"/>
          </a:xfrm>
        </p:spPr>
        <p:txBody>
          <a:bodyPr>
            <a:normAutofit fontScale="62500" lnSpcReduction="20000"/>
          </a:bodyPr>
          <a:lstStyle/>
          <a:p>
            <a:r>
              <a:rPr lang="fr-FR" dirty="0"/>
              <a:t>Il y a de nombreuses caméra sur le marché. Voici un exemple type.</a:t>
            </a:r>
          </a:p>
          <a:p>
            <a:r>
              <a:rPr lang="fr-FR" dirty="0"/>
              <a:t>Paramètres à regarder:</a:t>
            </a:r>
          </a:p>
          <a:p>
            <a:pPr lvl="1"/>
            <a:r>
              <a:rPr lang="fr-FR" dirty="0"/>
              <a:t>Déclenchement (trigger)</a:t>
            </a:r>
          </a:p>
          <a:p>
            <a:pPr lvl="1"/>
            <a:r>
              <a:rPr lang="fr-FR" dirty="0"/>
              <a:t>Efficacité quantique (quantum </a:t>
            </a:r>
            <a:r>
              <a:rPr lang="fr-FR" dirty="0" err="1"/>
              <a:t>efficiency</a:t>
            </a:r>
            <a:r>
              <a:rPr lang="fr-FR" dirty="0"/>
              <a:t>)</a:t>
            </a:r>
          </a:p>
          <a:p>
            <a:pPr lvl="1"/>
            <a:r>
              <a:rPr lang="fr-FR" dirty="0"/>
              <a:t>Gain</a:t>
            </a:r>
          </a:p>
          <a:p>
            <a:pPr lvl="1"/>
            <a:r>
              <a:rPr lang="fr-FR" dirty="0"/>
              <a:t>Taille des pixels</a:t>
            </a:r>
          </a:p>
          <a:p>
            <a:pPr lvl="1"/>
            <a:r>
              <a:rPr lang="fr-FR" dirty="0"/>
              <a:t>Méthode de lecture (Ethernet? USB? </a:t>
            </a:r>
            <a:r>
              <a:rPr lang="fr-FR" dirty="0" err="1"/>
              <a:t>Firewire</a:t>
            </a:r>
            <a:r>
              <a:rPr lang="fr-FR" dirty="0"/>
              <a:t>?...)</a:t>
            </a:r>
          </a:p>
          <a:p>
            <a:pPr lvl="1"/>
            <a:r>
              <a:rPr lang="fr-FR" dirty="0"/>
              <a:t>…</a:t>
            </a:r>
          </a:p>
          <a:p>
            <a:endParaRPr lang="fr-FR" dirty="0"/>
          </a:p>
        </p:txBody>
      </p:sp>
      <p:sp>
        <p:nvSpPr>
          <p:cNvPr id="4" name="Espace réservé de la date 3">
            <a:extLst>
              <a:ext uri="{FF2B5EF4-FFF2-40B4-BE49-F238E27FC236}">
                <a16:creationId xmlns:a16="http://schemas.microsoft.com/office/drawing/2014/main" id="{9F55DD49-894E-0E41-A634-F81FF7034D73}"/>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E73BA801-19AD-9848-A37C-5E6A0E373DDB}"/>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FABB856-BDB3-DE44-AE93-40776D002F1A}"/>
              </a:ext>
            </a:extLst>
          </p:cNvPr>
          <p:cNvSpPr>
            <a:spLocks noGrp="1"/>
          </p:cNvSpPr>
          <p:nvPr>
            <p:ph type="sldNum" sz="quarter" idx="12"/>
          </p:nvPr>
        </p:nvSpPr>
        <p:spPr/>
        <p:txBody>
          <a:bodyPr/>
          <a:lstStyle/>
          <a:p>
            <a:fld id="{480433CB-3D87-1948-A5B6-54D4680A5C16}" type="slidenum">
              <a:rPr lang="en-GB" smtClean="0"/>
              <a:pPr/>
              <a:t>65</a:t>
            </a:fld>
            <a:endParaRPr lang="en-GB"/>
          </a:p>
        </p:txBody>
      </p:sp>
      <p:pic>
        <p:nvPicPr>
          <p:cNvPr id="7" name="Picture 5">
            <a:extLst>
              <a:ext uri="{FF2B5EF4-FFF2-40B4-BE49-F238E27FC236}">
                <a16:creationId xmlns:a16="http://schemas.microsoft.com/office/drawing/2014/main" id="{B08C04FC-1840-A340-AD6C-8B3A1C086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4067783"/>
            <a:ext cx="3057525" cy="2288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9A032EDD-1B8D-554A-A547-70527213B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889000"/>
            <a:ext cx="4495800"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3599FDC7-EC47-D14F-B4AE-45EDAD516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3248025"/>
            <a:ext cx="4405312"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437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600200"/>
            <a:ext cx="5682343" cy="4525963"/>
          </a:xfrm>
        </p:spPr>
        <p:txBody>
          <a:bodyPr>
            <a:normAutofit fontScale="92500" lnSpcReduction="20000"/>
          </a:bodyPr>
          <a:lstStyle/>
          <a:p>
            <a:r>
              <a:rPr lang="fr-FR" dirty="0"/>
              <a:t>Attention, il ne faut pas mettre la caméra directement dans le faisceau.</a:t>
            </a:r>
          </a:p>
          <a:p>
            <a:r>
              <a:rPr lang="fr-FR" dirty="0"/>
              <a:t>Dans la plupart des cas l’écran est incliné à 45º et la caméra le regarde depuis le côté (ou le bas) de l’accélérateur.</a:t>
            </a:r>
          </a:p>
          <a:p>
            <a:r>
              <a:rPr lang="fr-FR" dirty="0"/>
              <a:t>Parfois l’écran est face au faisceau et il y a un miroir de renvoi qui renvoi l’image vers la caméra.</a:t>
            </a:r>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66</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a:t>
            </a:r>
          </a:p>
        </p:txBody>
      </p:sp>
      <p:pic>
        <p:nvPicPr>
          <p:cNvPr id="8" name="Image 7" descr="negative_charge_with_screen_and_camera.png">
            <a:extLst>
              <a:ext uri="{FF2B5EF4-FFF2-40B4-BE49-F238E27FC236}">
                <a16:creationId xmlns:a16="http://schemas.microsoft.com/office/drawing/2014/main" id="{5F633239-090C-7F40-B481-00864C0BF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spTree>
    <p:extLst>
      <p:ext uri="{BB962C8B-B14F-4D97-AF65-F5344CB8AC3E}">
        <p14:creationId xmlns:p14="http://schemas.microsoft.com/office/powerpoint/2010/main" val="1944556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600200"/>
            <a:ext cx="5682343" cy="3043051"/>
          </a:xfrm>
        </p:spPr>
        <p:txBody>
          <a:bodyPr>
            <a:normAutofit fontScale="85000" lnSpcReduction="10000"/>
          </a:bodyPr>
          <a:lstStyle/>
          <a:p>
            <a:r>
              <a:rPr lang="fr-FR" dirty="0"/>
              <a:t>Il faut ajouter de une optique entre la caméra et l’écran pour former une image de l’écran sur la caméra.</a:t>
            </a:r>
          </a:p>
          <a:p>
            <a:r>
              <a:rPr lang="fr-FR" dirty="0"/>
              <a:t>Cela peut être une simple lentille ou un objectif photographique plus compliqué (y compris des objectifs d’appareils photo grand publique).</a:t>
            </a:r>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67</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 optique</a:t>
            </a:r>
          </a:p>
        </p:txBody>
      </p:sp>
      <p:pic>
        <p:nvPicPr>
          <p:cNvPr id="8" name="Image 7" descr="negative_charge_with_screen_and_camera.png">
            <a:extLst>
              <a:ext uri="{FF2B5EF4-FFF2-40B4-BE49-F238E27FC236}">
                <a16:creationId xmlns:a16="http://schemas.microsoft.com/office/drawing/2014/main" id="{5F633239-090C-7F40-B481-00864C0BF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9" name="Image 8" descr="lensflare_elements9.png">
            <a:extLst>
              <a:ext uri="{FF2B5EF4-FFF2-40B4-BE49-F238E27FC236}">
                <a16:creationId xmlns:a16="http://schemas.microsoft.com/office/drawing/2014/main" id="{E749D287-F5F9-E647-AC6B-158AECD56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 y="4739540"/>
            <a:ext cx="4787900" cy="1616810"/>
          </a:xfrm>
          <a:prstGeom prst="rect">
            <a:avLst/>
          </a:prstGeom>
          <a:solidFill>
            <a:schemeClr val="tx1"/>
          </a:solidFill>
        </p:spPr>
      </p:pic>
    </p:spTree>
    <p:extLst>
      <p:ext uri="{BB962C8B-B14F-4D97-AF65-F5344CB8AC3E}">
        <p14:creationId xmlns:p14="http://schemas.microsoft.com/office/powerpoint/2010/main" val="1402795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600200"/>
            <a:ext cx="5682343" cy="3043051"/>
          </a:xfrm>
        </p:spPr>
        <p:txBody>
          <a:bodyPr>
            <a:normAutofit fontScale="85000" lnSpcReduction="10000"/>
          </a:bodyPr>
          <a:lstStyle/>
          <a:p>
            <a:r>
              <a:rPr lang="fr-FR" dirty="0"/>
              <a:t>Quelques définitions:</a:t>
            </a:r>
          </a:p>
          <a:p>
            <a:pPr lvl="1"/>
            <a:r>
              <a:rPr lang="fr-FR" dirty="0"/>
              <a:t>Champ de vision (</a:t>
            </a:r>
            <a:r>
              <a:rPr lang="fr-FR" dirty="0" err="1"/>
              <a:t>field</a:t>
            </a:r>
            <a:r>
              <a:rPr lang="fr-FR" dirty="0"/>
              <a:t> of </a:t>
            </a:r>
            <a:r>
              <a:rPr lang="fr-FR" dirty="0" err="1"/>
              <a:t>view</a:t>
            </a:r>
            <a:r>
              <a:rPr lang="fr-FR" dirty="0"/>
              <a:t> - </a:t>
            </a:r>
            <a:r>
              <a:rPr lang="fr-FR" dirty="0" err="1"/>
              <a:t>FoV</a:t>
            </a:r>
            <a:r>
              <a:rPr lang="fr-FR" dirty="0"/>
              <a:t>): taille de l’objet à regarder</a:t>
            </a:r>
          </a:p>
          <a:p>
            <a:pPr lvl="1"/>
            <a:r>
              <a:rPr lang="fr-FR" dirty="0"/>
              <a:t>Distance de travail (</a:t>
            </a:r>
            <a:r>
              <a:rPr lang="fr-FR" dirty="0" err="1"/>
              <a:t>Working</a:t>
            </a:r>
            <a:r>
              <a:rPr lang="fr-FR" dirty="0"/>
              <a:t> distance - WD): distance entre l’objectif et l’écran.</a:t>
            </a:r>
          </a:p>
          <a:p>
            <a:r>
              <a:rPr lang="fr-FR" dirty="0"/>
              <a:t>Relation: </a:t>
            </a:r>
            <a:br>
              <a:rPr lang="fr-FR" dirty="0"/>
            </a:br>
            <a:r>
              <a:rPr lang="fr-FR" sz="2400" dirty="0"/>
              <a:t>Longueur focale x </a:t>
            </a:r>
            <a:r>
              <a:rPr lang="fr-FR" sz="2400" dirty="0" err="1"/>
              <a:t>FoV</a:t>
            </a:r>
            <a:r>
              <a:rPr lang="fr-FR" sz="2400" dirty="0"/>
              <a:t> = taille du capteur  x WD</a:t>
            </a:r>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68</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 optique</a:t>
            </a:r>
          </a:p>
        </p:txBody>
      </p:sp>
      <p:pic>
        <p:nvPicPr>
          <p:cNvPr id="8" name="Image 7" descr="negative_charge_with_screen_and_camera.png">
            <a:extLst>
              <a:ext uri="{FF2B5EF4-FFF2-40B4-BE49-F238E27FC236}">
                <a16:creationId xmlns:a16="http://schemas.microsoft.com/office/drawing/2014/main" id="{5F633239-090C-7F40-B481-00864C0BF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9" name="Image 8" descr="lensflare_elements9.png">
            <a:extLst>
              <a:ext uri="{FF2B5EF4-FFF2-40B4-BE49-F238E27FC236}">
                <a16:creationId xmlns:a16="http://schemas.microsoft.com/office/drawing/2014/main" id="{E749D287-F5F9-E647-AC6B-158AECD56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 y="4739540"/>
            <a:ext cx="4787900" cy="1616810"/>
          </a:xfrm>
          <a:prstGeom prst="rect">
            <a:avLst/>
          </a:prstGeom>
          <a:solidFill>
            <a:schemeClr val="tx1"/>
          </a:solidFill>
        </p:spPr>
      </p:pic>
    </p:spTree>
    <p:extLst>
      <p:ext uri="{BB962C8B-B14F-4D97-AF65-F5344CB8AC3E}">
        <p14:creationId xmlns:p14="http://schemas.microsoft.com/office/powerpoint/2010/main" val="2022107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600200"/>
            <a:ext cx="5682343" cy="3043051"/>
          </a:xfrm>
        </p:spPr>
        <p:txBody>
          <a:bodyPr>
            <a:normAutofit fontScale="77500" lnSpcReduction="20000"/>
          </a:bodyPr>
          <a:lstStyle/>
          <a:p>
            <a:r>
              <a:rPr lang="fr-FR" dirty="0"/>
              <a:t>Exemple:</a:t>
            </a:r>
          </a:p>
          <a:p>
            <a:pPr lvl="1"/>
            <a:r>
              <a:rPr lang="fr-FR" dirty="0"/>
              <a:t>Taille du capteur: 5mm x 5mm</a:t>
            </a:r>
          </a:p>
          <a:p>
            <a:pPr lvl="1"/>
            <a:r>
              <a:rPr lang="fr-FR" dirty="0"/>
              <a:t>Taille de l’écran: 25mm de diamètre (</a:t>
            </a:r>
            <a:r>
              <a:rPr lang="fr-FR" dirty="0" err="1"/>
              <a:t>FoV</a:t>
            </a:r>
            <a:r>
              <a:rPr lang="fr-FR" dirty="0"/>
              <a:t>)</a:t>
            </a:r>
          </a:p>
          <a:p>
            <a:pPr lvl="1"/>
            <a:r>
              <a:rPr lang="fr-FR" dirty="0"/>
              <a:t>L’objectif doit donner un rétrécissement d’un facteur 5 (taille du capteur/</a:t>
            </a:r>
            <a:r>
              <a:rPr lang="fr-FR" dirty="0" err="1"/>
              <a:t>FoV</a:t>
            </a:r>
            <a:r>
              <a:rPr lang="fr-FR" dirty="0"/>
              <a:t>).</a:t>
            </a:r>
          </a:p>
          <a:p>
            <a:pPr lvl="1"/>
            <a:r>
              <a:rPr lang="fr-FR" dirty="0"/>
              <a:t>Si l’écran est à 1m de la caméra alors la longueur focale doit être:</a:t>
            </a:r>
            <a:br>
              <a:rPr lang="fr-FR" dirty="0"/>
            </a:br>
            <a:r>
              <a:rPr lang="fr-FR" dirty="0"/>
              <a:t>Longueur focale = (capteur x WD)/</a:t>
            </a:r>
            <a:r>
              <a:rPr lang="fr-FR" dirty="0" err="1"/>
              <a:t>FoV</a:t>
            </a:r>
            <a:endParaRPr lang="fr-FR" dirty="0"/>
          </a:p>
          <a:p>
            <a:pPr lvl="1"/>
            <a:r>
              <a:rPr lang="fr-FR" dirty="0"/>
              <a:t>=&gt; 5mm x 1m /25mm = 200mm</a:t>
            </a:r>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69</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 optique</a:t>
            </a:r>
          </a:p>
        </p:txBody>
      </p:sp>
      <p:pic>
        <p:nvPicPr>
          <p:cNvPr id="8" name="Image 7" descr="negative_charge_with_screen_and_camera.png">
            <a:extLst>
              <a:ext uri="{FF2B5EF4-FFF2-40B4-BE49-F238E27FC236}">
                <a16:creationId xmlns:a16="http://schemas.microsoft.com/office/drawing/2014/main" id="{5F633239-090C-7F40-B481-00864C0BF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9" name="Image 8" descr="lensflare_elements9.png">
            <a:extLst>
              <a:ext uri="{FF2B5EF4-FFF2-40B4-BE49-F238E27FC236}">
                <a16:creationId xmlns:a16="http://schemas.microsoft.com/office/drawing/2014/main" id="{E749D287-F5F9-E647-AC6B-158AECD56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 y="4739540"/>
            <a:ext cx="4787900" cy="1616810"/>
          </a:xfrm>
          <a:prstGeom prst="rect">
            <a:avLst/>
          </a:prstGeom>
          <a:solidFill>
            <a:schemeClr val="tx1"/>
          </a:solidFill>
        </p:spPr>
      </p:pic>
    </p:spTree>
    <p:extLst>
      <p:ext uri="{BB962C8B-B14F-4D97-AF65-F5344CB8AC3E}">
        <p14:creationId xmlns:p14="http://schemas.microsoft.com/office/powerpoint/2010/main" val="135516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A8115A-CF88-0E4C-88B4-C9B42D9F223A}"/>
              </a:ext>
            </a:extLst>
          </p:cNvPr>
          <p:cNvSpPr>
            <a:spLocks noGrp="1"/>
          </p:cNvSpPr>
          <p:nvPr>
            <p:ph type="title"/>
          </p:nvPr>
        </p:nvSpPr>
        <p:spPr>
          <a:xfrm>
            <a:off x="457200" y="274638"/>
            <a:ext cx="5848597" cy="1143000"/>
          </a:xfrm>
        </p:spPr>
        <p:txBody>
          <a:bodyPr>
            <a:normAutofit fontScale="90000"/>
          </a:bodyPr>
          <a:lstStyle/>
          <a:p>
            <a:r>
              <a:rPr lang="fr-FR" dirty="0"/>
              <a:t>Quizz</a:t>
            </a:r>
            <a:br>
              <a:rPr lang="fr-FR" dirty="0"/>
            </a:br>
            <a:r>
              <a:rPr lang="fr-FR" dirty="0"/>
              <a:t>Taille d’un faisceau</a:t>
            </a:r>
          </a:p>
        </p:txBody>
      </p:sp>
      <p:sp>
        <p:nvSpPr>
          <p:cNvPr id="3" name="Espace réservé du contenu 2">
            <a:extLst>
              <a:ext uri="{FF2B5EF4-FFF2-40B4-BE49-F238E27FC236}">
                <a16:creationId xmlns:a16="http://schemas.microsoft.com/office/drawing/2014/main" id="{98B3B2C5-3960-794B-858C-BE14C5B9E7FF}"/>
              </a:ext>
            </a:extLst>
          </p:cNvPr>
          <p:cNvSpPr>
            <a:spLocks noGrp="1"/>
          </p:cNvSpPr>
          <p:nvPr>
            <p:ph idx="1"/>
          </p:nvPr>
        </p:nvSpPr>
        <p:spPr>
          <a:xfrm>
            <a:off x="457200" y="1600200"/>
            <a:ext cx="8229600" cy="4622470"/>
          </a:xfrm>
        </p:spPr>
        <p:txBody>
          <a:bodyPr>
            <a:normAutofit fontScale="92500" lnSpcReduction="20000"/>
          </a:bodyPr>
          <a:lstStyle/>
          <a:p>
            <a:r>
              <a:rPr lang="fr-FR" dirty="0"/>
              <a:t>Pendant mon cours je pose régulièrement des questions pour m’assurer qu’il n’y a pas de problèmes de compréhension.</a:t>
            </a:r>
          </a:p>
          <a:p>
            <a:r>
              <a:rPr lang="fr-FR" dirty="0"/>
              <a:t>Comparez la taille transverse typique d’un faisceau d’électron dans </a:t>
            </a:r>
            <a:r>
              <a:rPr lang="fr-FR" dirty="0" err="1"/>
              <a:t>ThomX</a:t>
            </a:r>
            <a:r>
              <a:rPr lang="fr-FR" dirty="0"/>
              <a:t> ( ~1mm) avec la longueur d’onde d’un photon visible (500nm).</a:t>
            </a:r>
          </a:p>
          <a:p>
            <a:r>
              <a:rPr lang="fr-FR" dirty="0"/>
              <a:t>(a) Le paquet est 20 fois plus grand.</a:t>
            </a:r>
          </a:p>
          <a:p>
            <a:r>
              <a:rPr lang="fr-FR" dirty="0"/>
              <a:t>(b) Le paquet est 100 fois plus grand.</a:t>
            </a:r>
          </a:p>
          <a:p>
            <a:r>
              <a:rPr lang="fr-FR" dirty="0"/>
              <a:t>(c) Le paquet est 2000 fois plus grand.</a:t>
            </a:r>
          </a:p>
          <a:p>
            <a:r>
              <a:rPr lang="fr-FR" dirty="0"/>
              <a:t>(d) Le paquet est 10 000 fois plus grand.</a:t>
            </a:r>
          </a:p>
        </p:txBody>
      </p:sp>
      <p:sp>
        <p:nvSpPr>
          <p:cNvPr id="4" name="Espace réservé de la date 3">
            <a:extLst>
              <a:ext uri="{FF2B5EF4-FFF2-40B4-BE49-F238E27FC236}">
                <a16:creationId xmlns:a16="http://schemas.microsoft.com/office/drawing/2014/main" id="{94CFAF4D-E2E0-0A4E-AA8D-B80973316C89}"/>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9ECC7B88-67A0-D04E-860A-171E26410421}"/>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BDE658AC-3DC5-2545-81CE-09EE66A37E4C}"/>
              </a:ext>
            </a:extLst>
          </p:cNvPr>
          <p:cNvSpPr>
            <a:spLocks noGrp="1"/>
          </p:cNvSpPr>
          <p:nvPr>
            <p:ph type="sldNum" sz="quarter" idx="12"/>
          </p:nvPr>
        </p:nvSpPr>
        <p:spPr/>
        <p:txBody>
          <a:bodyPr/>
          <a:lstStyle/>
          <a:p>
            <a:fld id="{480433CB-3D87-1948-A5B6-54D4680A5C16}" type="slidenum">
              <a:rPr lang="en-GB" smtClean="0"/>
              <a:pPr/>
              <a:t>7</a:t>
            </a:fld>
            <a:endParaRPr lang="en-GB"/>
          </a:p>
        </p:txBody>
      </p:sp>
      <p:pic>
        <p:nvPicPr>
          <p:cNvPr id="7" name="Picture 9">
            <a:extLst>
              <a:ext uri="{FF2B5EF4-FFF2-40B4-BE49-F238E27FC236}">
                <a16:creationId xmlns:a16="http://schemas.microsoft.com/office/drawing/2014/main" id="{9D4449A7-F5B0-294D-A317-46D214C37DB7}"/>
              </a:ext>
            </a:extLst>
          </p:cNvPr>
          <p:cNvPicPr>
            <a:picLocks noChangeAspect="1"/>
          </p:cNvPicPr>
          <p:nvPr/>
        </p:nvPicPr>
        <p:blipFill>
          <a:blip r:embed="rId3"/>
          <a:stretch>
            <a:fillRect/>
          </a:stretch>
        </p:blipFill>
        <p:spPr>
          <a:xfrm>
            <a:off x="6305797" y="0"/>
            <a:ext cx="2824348" cy="1632826"/>
          </a:xfrm>
          <a:prstGeom prst="rect">
            <a:avLst/>
          </a:prstGeom>
        </p:spPr>
      </p:pic>
    </p:spTree>
    <p:extLst>
      <p:ext uri="{BB962C8B-B14F-4D97-AF65-F5344CB8AC3E}">
        <p14:creationId xmlns:p14="http://schemas.microsoft.com/office/powerpoint/2010/main" val="3646647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CB42-9B89-3348-8B9C-D3AE6506EA94}"/>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 Vide</a:t>
            </a:r>
            <a:endParaRPr lang="en-GB" dirty="0"/>
          </a:p>
        </p:txBody>
      </p:sp>
      <p:sp>
        <p:nvSpPr>
          <p:cNvPr id="3" name="Content Placeholder 2">
            <a:extLst>
              <a:ext uri="{FF2B5EF4-FFF2-40B4-BE49-F238E27FC236}">
                <a16:creationId xmlns:a16="http://schemas.microsoft.com/office/drawing/2014/main" id="{1AEC46EA-C346-9446-BF0A-BC2A7C91828D}"/>
              </a:ext>
            </a:extLst>
          </p:cNvPr>
          <p:cNvSpPr>
            <a:spLocks noGrp="1"/>
          </p:cNvSpPr>
          <p:nvPr>
            <p:ph idx="1"/>
          </p:nvPr>
        </p:nvSpPr>
        <p:spPr>
          <a:xfrm>
            <a:off x="2832100" y="1661133"/>
            <a:ext cx="3975100" cy="2524733"/>
          </a:xfrm>
        </p:spPr>
        <p:txBody>
          <a:bodyPr>
            <a:normAutofit fontScale="62500" lnSpcReduction="20000"/>
          </a:bodyPr>
          <a:lstStyle/>
          <a:p>
            <a:r>
              <a:rPr lang="en-GB" dirty="0" err="1"/>
              <a:t>L’écran</a:t>
            </a:r>
            <a:r>
              <a:rPr lang="en-GB" dirty="0"/>
              <a:t> ne </a:t>
            </a:r>
            <a:r>
              <a:rPr lang="en-GB" dirty="0" err="1"/>
              <a:t>peut</a:t>
            </a:r>
            <a:r>
              <a:rPr lang="en-GB" dirty="0"/>
              <a:t> pas </a:t>
            </a:r>
            <a:r>
              <a:rPr lang="en-GB" dirty="0" err="1"/>
              <a:t>être</a:t>
            </a:r>
            <a:r>
              <a:rPr lang="en-GB" dirty="0"/>
              <a:t> laisse </a:t>
            </a:r>
            <a:r>
              <a:rPr lang="en-GB" dirty="0" err="1"/>
              <a:t>en</a:t>
            </a:r>
            <a:r>
              <a:rPr lang="en-GB" dirty="0"/>
              <a:t> permanence dans le </a:t>
            </a:r>
            <a:r>
              <a:rPr lang="en-GB" dirty="0" err="1"/>
              <a:t>faisceau</a:t>
            </a:r>
            <a:r>
              <a:rPr lang="en-GB" dirty="0"/>
              <a:t> </a:t>
            </a:r>
            <a:r>
              <a:rPr lang="en-GB" dirty="0" err="1"/>
              <a:t>sinon</a:t>
            </a:r>
            <a:r>
              <a:rPr lang="en-GB" dirty="0"/>
              <a:t> il sera </a:t>
            </a:r>
            <a:r>
              <a:rPr lang="en-GB" dirty="0" err="1"/>
              <a:t>vite</a:t>
            </a:r>
            <a:r>
              <a:rPr lang="en-GB" dirty="0"/>
              <a:t> </a:t>
            </a:r>
            <a:r>
              <a:rPr lang="en-GB" dirty="0" err="1"/>
              <a:t>endommagé</a:t>
            </a:r>
            <a:r>
              <a:rPr lang="en-GB" dirty="0"/>
              <a:t>.</a:t>
            </a:r>
          </a:p>
          <a:p>
            <a:r>
              <a:rPr lang="en-GB" dirty="0"/>
              <a:t>Il faut utiliser un </a:t>
            </a:r>
            <a:r>
              <a:rPr lang="en-GB" dirty="0" err="1"/>
              <a:t>manipulateur</a:t>
            </a:r>
            <a:r>
              <a:rPr lang="en-GB" dirty="0"/>
              <a:t> UHV.</a:t>
            </a:r>
          </a:p>
          <a:p>
            <a:r>
              <a:rPr lang="en-GB" dirty="0"/>
              <a:t>Et il faut se souvenir de </a:t>
            </a:r>
            <a:r>
              <a:rPr lang="en-GB" dirty="0" err="1"/>
              <a:t>déclencher</a:t>
            </a:r>
            <a:r>
              <a:rPr lang="en-GB" dirty="0"/>
              <a:t> la camera au bon moment </a:t>
            </a:r>
            <a:r>
              <a:rPr lang="en-GB" dirty="0" err="1"/>
              <a:t>si</a:t>
            </a:r>
            <a:r>
              <a:rPr lang="en-GB" dirty="0"/>
              <a:t> </a:t>
            </a:r>
            <a:r>
              <a:rPr lang="en-GB" dirty="0" err="1"/>
              <a:t>l’on</a:t>
            </a:r>
            <a:r>
              <a:rPr lang="en-GB" dirty="0"/>
              <a:t> </a:t>
            </a:r>
            <a:r>
              <a:rPr lang="en-GB" dirty="0" err="1"/>
              <a:t>veut</a:t>
            </a:r>
            <a:r>
              <a:rPr lang="en-GB" dirty="0"/>
              <a:t> </a:t>
            </a:r>
            <a:r>
              <a:rPr lang="en-GB" dirty="0" err="1"/>
              <a:t>voir</a:t>
            </a:r>
            <a:r>
              <a:rPr lang="en-GB" dirty="0"/>
              <a:t> le </a:t>
            </a:r>
            <a:r>
              <a:rPr lang="en-GB" dirty="0" err="1"/>
              <a:t>faisceau</a:t>
            </a:r>
            <a:r>
              <a:rPr lang="en-GB" dirty="0"/>
              <a:t>!</a:t>
            </a:r>
          </a:p>
        </p:txBody>
      </p:sp>
      <p:sp>
        <p:nvSpPr>
          <p:cNvPr id="4" name="Date Placeholder 3">
            <a:extLst>
              <a:ext uri="{FF2B5EF4-FFF2-40B4-BE49-F238E27FC236}">
                <a16:creationId xmlns:a16="http://schemas.microsoft.com/office/drawing/2014/main" id="{13E685E7-05A3-4247-B66E-0EA3658B7ABB}"/>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041B9BC2-33D3-7041-A432-5A329BB6E06D}"/>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DF9456D-DCF1-194E-AC45-773F89B8C093}"/>
              </a:ext>
            </a:extLst>
          </p:cNvPr>
          <p:cNvSpPr>
            <a:spLocks noGrp="1"/>
          </p:cNvSpPr>
          <p:nvPr>
            <p:ph type="sldNum" sz="quarter" idx="12"/>
          </p:nvPr>
        </p:nvSpPr>
        <p:spPr/>
        <p:txBody>
          <a:bodyPr/>
          <a:lstStyle/>
          <a:p>
            <a:fld id="{480433CB-3D87-1948-A5B6-54D4680A5C16}" type="slidenum">
              <a:rPr lang="en-GB" smtClean="0"/>
              <a:pPr/>
              <a:t>70</a:t>
            </a:fld>
            <a:endParaRPr lang="en-GB"/>
          </a:p>
        </p:txBody>
      </p:sp>
      <p:pic>
        <p:nvPicPr>
          <p:cNvPr id="10" name="Image 9" descr="UHV_actuato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42" y="1661133"/>
            <a:ext cx="2710258" cy="4813300"/>
          </a:xfrm>
          <a:prstGeom prst="rect">
            <a:avLst/>
          </a:prstGeom>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4185866"/>
            <a:ext cx="3057525" cy="2288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Image 11" descr="negative_charge_with_screen_and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600" y="1549399"/>
            <a:ext cx="1914703" cy="4702175"/>
          </a:xfrm>
          <a:prstGeom prst="rect">
            <a:avLst/>
          </a:prstGeom>
        </p:spPr>
      </p:pic>
    </p:spTree>
    <p:extLst>
      <p:ext uri="{BB962C8B-B14F-4D97-AF65-F5344CB8AC3E}">
        <p14:creationId xmlns:p14="http://schemas.microsoft.com/office/powerpoint/2010/main" val="2930586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742700"/>
            <a:ext cx="5682343" cy="2946397"/>
          </a:xfrm>
        </p:spPr>
        <p:txBody>
          <a:bodyPr>
            <a:normAutofit fontScale="77500" lnSpcReduction="20000"/>
          </a:bodyPr>
          <a:lstStyle/>
          <a:p>
            <a:r>
              <a:rPr lang="fr-FR" dirty="0"/>
              <a:t>La fonction optique doit être calibrée pour savoir:</a:t>
            </a:r>
          </a:p>
          <a:p>
            <a:pPr lvl="1"/>
            <a:r>
              <a:rPr lang="fr-FR" dirty="0"/>
              <a:t>Quelle est la taille d’un pixel sur l’écran</a:t>
            </a:r>
          </a:p>
          <a:p>
            <a:pPr lvl="1"/>
            <a:r>
              <a:rPr lang="fr-FR" dirty="0"/>
              <a:t>Quelle est la résolution limite de la caméra (les détails trop petits sont souvent flous).</a:t>
            </a:r>
          </a:p>
          <a:p>
            <a:pPr lvl="1"/>
            <a:r>
              <a:rPr lang="fr-FR" dirty="0"/>
              <a:t>Il faut utiliser une cible de calibration. Idéalement, il faut l’intégrer dans le montage.</a:t>
            </a:r>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71</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a:t>
            </a:r>
            <a:br>
              <a:rPr lang="fr-FR" dirty="0"/>
            </a:br>
            <a:r>
              <a:rPr lang="fr-FR" dirty="0"/>
              <a:t>avec un écran luminescent</a:t>
            </a:r>
          </a:p>
        </p:txBody>
      </p:sp>
      <p:pic>
        <p:nvPicPr>
          <p:cNvPr id="8" name="Image 7" descr="negative_charge_with_screen_and_camera.png">
            <a:extLst>
              <a:ext uri="{FF2B5EF4-FFF2-40B4-BE49-F238E27FC236}">
                <a16:creationId xmlns:a16="http://schemas.microsoft.com/office/drawing/2014/main" id="{5F633239-090C-7F40-B481-00864C0BF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10" name="Image 9" descr="400px-1951usaf_test_target.jpg">
            <a:extLst>
              <a:ext uri="{FF2B5EF4-FFF2-40B4-BE49-F238E27FC236}">
                <a16:creationId xmlns:a16="http://schemas.microsoft.com/office/drawing/2014/main" id="{A5825204-F3C0-8441-B5C7-68C0C589A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510973"/>
            <a:ext cx="1784865" cy="2311400"/>
          </a:xfrm>
          <a:prstGeom prst="rect">
            <a:avLst/>
          </a:prstGeom>
        </p:spPr>
      </p:pic>
    </p:spTree>
    <p:extLst>
      <p:ext uri="{BB962C8B-B14F-4D97-AF65-F5344CB8AC3E}">
        <p14:creationId xmlns:p14="http://schemas.microsoft.com/office/powerpoint/2010/main" val="461336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2A149-5D48-964B-A8B1-5DCC6D252EC4}"/>
              </a:ext>
            </a:extLst>
          </p:cNvPr>
          <p:cNvSpPr>
            <a:spLocks noGrp="1"/>
          </p:cNvSpPr>
          <p:nvPr>
            <p:ph type="title"/>
          </p:nvPr>
        </p:nvSpPr>
        <p:spPr/>
        <p:txBody>
          <a:bodyPr>
            <a:normAutofit fontScale="90000"/>
          </a:bodyPr>
          <a:lstStyle/>
          <a:p>
            <a:r>
              <a:rPr lang="fr-FR" dirty="0"/>
              <a:t>Quizz:</a:t>
            </a:r>
            <a:br>
              <a:rPr lang="fr-FR" dirty="0"/>
            </a:br>
            <a:r>
              <a:rPr lang="fr-FR" dirty="0"/>
              <a:t>Dimensionnement d’un objectif</a:t>
            </a:r>
          </a:p>
        </p:txBody>
      </p:sp>
      <p:sp>
        <p:nvSpPr>
          <p:cNvPr id="4" name="Espace réservé de la date 3">
            <a:extLst>
              <a:ext uri="{FF2B5EF4-FFF2-40B4-BE49-F238E27FC236}">
                <a16:creationId xmlns:a16="http://schemas.microsoft.com/office/drawing/2014/main" id="{BBCFFAB6-24AA-FE4B-BBA0-99A5D4C82578}"/>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AD3BC7D1-55D0-0346-998B-58779AA6E9BE}"/>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8CBD03D-88DB-BE4E-94F6-A9378A874EEF}"/>
              </a:ext>
            </a:extLst>
          </p:cNvPr>
          <p:cNvSpPr>
            <a:spLocks noGrp="1"/>
          </p:cNvSpPr>
          <p:nvPr>
            <p:ph type="sldNum" sz="quarter" idx="12"/>
          </p:nvPr>
        </p:nvSpPr>
        <p:spPr/>
        <p:txBody>
          <a:bodyPr/>
          <a:lstStyle/>
          <a:p>
            <a:fld id="{480433CB-3D87-1948-A5B6-54D4680A5C16}" type="slidenum">
              <a:rPr lang="en-GB" smtClean="0"/>
              <a:pPr/>
              <a:t>72</a:t>
            </a:fld>
            <a:endParaRPr lang="en-GB"/>
          </a:p>
        </p:txBody>
      </p:sp>
      <p:sp>
        <p:nvSpPr>
          <p:cNvPr id="7" name="Espace réservé du contenu 2">
            <a:extLst>
              <a:ext uri="{FF2B5EF4-FFF2-40B4-BE49-F238E27FC236}">
                <a16:creationId xmlns:a16="http://schemas.microsoft.com/office/drawing/2014/main" id="{9801863F-917D-8248-A490-A91871FFE78C}"/>
              </a:ext>
            </a:extLst>
          </p:cNvPr>
          <p:cNvSpPr>
            <a:spLocks noGrp="1"/>
          </p:cNvSpPr>
          <p:nvPr>
            <p:ph idx="1"/>
          </p:nvPr>
        </p:nvSpPr>
        <p:spPr>
          <a:xfrm>
            <a:off x="457200" y="1358264"/>
            <a:ext cx="5682343" cy="3486870"/>
          </a:xfrm>
        </p:spPr>
        <p:txBody>
          <a:bodyPr>
            <a:normAutofit fontScale="62500" lnSpcReduction="20000"/>
          </a:bodyPr>
          <a:lstStyle/>
          <a:p>
            <a:r>
              <a:rPr lang="fr-FR" dirty="0"/>
              <a:t>Voici les paramètres de ma station:</a:t>
            </a:r>
          </a:p>
          <a:p>
            <a:pPr lvl="1"/>
            <a:r>
              <a:rPr lang="fr-FR" dirty="0"/>
              <a:t>Taille du capteur: 7,5mm x 7,5mm</a:t>
            </a:r>
          </a:p>
          <a:p>
            <a:pPr lvl="1"/>
            <a:r>
              <a:rPr lang="fr-FR" dirty="0"/>
              <a:t>Taille de l’écran: 15mm de diamètre (</a:t>
            </a:r>
            <a:r>
              <a:rPr lang="fr-FR" dirty="0" err="1"/>
              <a:t>FoV</a:t>
            </a:r>
            <a:r>
              <a:rPr lang="fr-FR" dirty="0"/>
              <a:t>)</a:t>
            </a:r>
          </a:p>
          <a:p>
            <a:pPr lvl="1"/>
            <a:r>
              <a:rPr lang="fr-FR" dirty="0"/>
              <a:t>Objectif à 20cm de l’écran (WD)</a:t>
            </a:r>
          </a:p>
          <a:p>
            <a:pPr marL="457200" lvl="1" indent="0">
              <a:buNone/>
            </a:pPr>
            <a:r>
              <a:rPr lang="fr-FR" dirty="0"/>
              <a:t>Rappel:  </a:t>
            </a:r>
            <a:br>
              <a:rPr lang="fr-FR" dirty="0"/>
            </a:br>
            <a:r>
              <a:rPr lang="fr-FR" dirty="0"/>
              <a:t>Longueur focale = (capteur x WD)/</a:t>
            </a:r>
            <a:r>
              <a:rPr lang="fr-FR" dirty="0" err="1"/>
              <a:t>FoV</a:t>
            </a:r>
            <a:endParaRPr lang="fr-FR" dirty="0"/>
          </a:p>
          <a:p>
            <a:r>
              <a:rPr lang="fr-FR" dirty="0"/>
              <a:t>Quelle doit être la longueur focal de mon objectif?</a:t>
            </a:r>
          </a:p>
          <a:p>
            <a:pPr marL="514350" indent="-514350">
              <a:buFont typeface="+mj-lt"/>
              <a:buAutoNum type="alphaLcParenR"/>
            </a:pPr>
            <a:r>
              <a:rPr lang="fr-FR" dirty="0"/>
              <a:t>200mm</a:t>
            </a:r>
          </a:p>
          <a:p>
            <a:pPr marL="514350" indent="-514350">
              <a:buFont typeface="+mj-lt"/>
              <a:buAutoNum type="alphaLcParenR"/>
            </a:pPr>
            <a:r>
              <a:rPr lang="fr-FR" dirty="0"/>
              <a:t>20cm</a:t>
            </a:r>
          </a:p>
          <a:p>
            <a:pPr marL="514350" indent="-514350">
              <a:buFont typeface="+mj-lt"/>
              <a:buAutoNum type="alphaLcParenR"/>
            </a:pPr>
            <a:r>
              <a:rPr lang="fr-FR" dirty="0"/>
              <a:t>100mm</a:t>
            </a:r>
          </a:p>
          <a:p>
            <a:pPr marL="514350" indent="-514350">
              <a:buFont typeface="+mj-lt"/>
              <a:buAutoNum type="alphaLcParenR"/>
            </a:pPr>
            <a:r>
              <a:rPr lang="fr-FR" dirty="0"/>
              <a:t>50mm</a:t>
            </a:r>
          </a:p>
          <a:p>
            <a:pPr marL="514350" indent="-514350">
              <a:buFont typeface="+mj-lt"/>
              <a:buAutoNum type="alphaLcParenR"/>
            </a:pPr>
            <a:endParaRPr lang="fr-FR" dirty="0"/>
          </a:p>
        </p:txBody>
      </p:sp>
      <p:pic>
        <p:nvPicPr>
          <p:cNvPr id="8" name="Image 7" descr="negative_charge_with_screen_and_camera.png">
            <a:extLst>
              <a:ext uri="{FF2B5EF4-FFF2-40B4-BE49-F238E27FC236}">
                <a16:creationId xmlns:a16="http://schemas.microsoft.com/office/drawing/2014/main" id="{40E0070F-090E-BC42-8362-57A99A358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9" name="Image 8" descr="lensflare_elements9.png">
            <a:extLst>
              <a:ext uri="{FF2B5EF4-FFF2-40B4-BE49-F238E27FC236}">
                <a16:creationId xmlns:a16="http://schemas.microsoft.com/office/drawing/2014/main" id="{5B7A14F9-3B3C-9348-B02E-33CCAEB87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 y="4739540"/>
            <a:ext cx="4787900" cy="1616810"/>
          </a:xfrm>
          <a:prstGeom prst="rect">
            <a:avLst/>
          </a:prstGeom>
          <a:solidFill>
            <a:schemeClr val="tx1"/>
          </a:solidFill>
        </p:spPr>
      </p:pic>
    </p:spTree>
    <p:extLst>
      <p:ext uri="{BB962C8B-B14F-4D97-AF65-F5344CB8AC3E}">
        <p14:creationId xmlns:p14="http://schemas.microsoft.com/office/powerpoint/2010/main" val="3437404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2A149-5D48-964B-A8B1-5DCC6D252EC4}"/>
              </a:ext>
            </a:extLst>
          </p:cNvPr>
          <p:cNvSpPr>
            <a:spLocks noGrp="1"/>
          </p:cNvSpPr>
          <p:nvPr>
            <p:ph type="title"/>
          </p:nvPr>
        </p:nvSpPr>
        <p:spPr/>
        <p:txBody>
          <a:bodyPr>
            <a:normAutofit fontScale="90000"/>
          </a:bodyPr>
          <a:lstStyle/>
          <a:p>
            <a:r>
              <a:rPr lang="fr-FR" dirty="0"/>
              <a:t>Quizz:</a:t>
            </a:r>
            <a:br>
              <a:rPr lang="fr-FR" dirty="0"/>
            </a:br>
            <a:r>
              <a:rPr lang="fr-FR" dirty="0"/>
              <a:t>Réponse (c) 100mm</a:t>
            </a:r>
          </a:p>
        </p:txBody>
      </p:sp>
      <p:sp>
        <p:nvSpPr>
          <p:cNvPr id="4" name="Espace réservé de la date 3">
            <a:extLst>
              <a:ext uri="{FF2B5EF4-FFF2-40B4-BE49-F238E27FC236}">
                <a16:creationId xmlns:a16="http://schemas.microsoft.com/office/drawing/2014/main" id="{BBCFFAB6-24AA-FE4B-BBA0-99A5D4C82578}"/>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AD3BC7D1-55D0-0346-998B-58779AA6E9BE}"/>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38CBD03D-88DB-BE4E-94F6-A9378A874EEF}"/>
              </a:ext>
            </a:extLst>
          </p:cNvPr>
          <p:cNvSpPr>
            <a:spLocks noGrp="1"/>
          </p:cNvSpPr>
          <p:nvPr>
            <p:ph type="sldNum" sz="quarter" idx="12"/>
          </p:nvPr>
        </p:nvSpPr>
        <p:spPr/>
        <p:txBody>
          <a:bodyPr/>
          <a:lstStyle/>
          <a:p>
            <a:fld id="{480433CB-3D87-1948-A5B6-54D4680A5C16}" type="slidenum">
              <a:rPr lang="en-GB" smtClean="0"/>
              <a:pPr/>
              <a:t>73</a:t>
            </a:fld>
            <a:endParaRPr lang="en-GB"/>
          </a:p>
        </p:txBody>
      </p:sp>
      <p:sp>
        <p:nvSpPr>
          <p:cNvPr id="7" name="Espace réservé du contenu 2">
            <a:extLst>
              <a:ext uri="{FF2B5EF4-FFF2-40B4-BE49-F238E27FC236}">
                <a16:creationId xmlns:a16="http://schemas.microsoft.com/office/drawing/2014/main" id="{9801863F-917D-8248-A490-A91871FFE78C}"/>
              </a:ext>
            </a:extLst>
          </p:cNvPr>
          <p:cNvSpPr>
            <a:spLocks noGrp="1"/>
          </p:cNvSpPr>
          <p:nvPr>
            <p:ph idx="1"/>
          </p:nvPr>
        </p:nvSpPr>
        <p:spPr>
          <a:xfrm>
            <a:off x="457200" y="1417638"/>
            <a:ext cx="5682343" cy="3225613"/>
          </a:xfrm>
        </p:spPr>
        <p:txBody>
          <a:bodyPr>
            <a:normAutofit fontScale="77500" lnSpcReduction="20000"/>
          </a:bodyPr>
          <a:lstStyle/>
          <a:p>
            <a:r>
              <a:rPr lang="fr-FR" dirty="0"/>
              <a:t>Voici les paramètres de ma station:</a:t>
            </a:r>
          </a:p>
          <a:p>
            <a:pPr lvl="1"/>
            <a:r>
              <a:rPr lang="fr-FR" dirty="0"/>
              <a:t>Taille du capteur: 7,5mm x 7,5mm</a:t>
            </a:r>
          </a:p>
          <a:p>
            <a:pPr lvl="1"/>
            <a:r>
              <a:rPr lang="fr-FR" dirty="0"/>
              <a:t>Taille de l’écran: 15mm de diamètre (</a:t>
            </a:r>
            <a:r>
              <a:rPr lang="fr-FR" dirty="0" err="1"/>
              <a:t>FoV</a:t>
            </a:r>
            <a:r>
              <a:rPr lang="fr-FR" dirty="0"/>
              <a:t>)</a:t>
            </a:r>
          </a:p>
          <a:p>
            <a:pPr lvl="1"/>
            <a:r>
              <a:rPr lang="fr-FR" dirty="0"/>
              <a:t>Objectif à 20cm de l’écran (WD) =&gt; 200mm</a:t>
            </a:r>
          </a:p>
          <a:p>
            <a:pPr marL="457200" lvl="1" indent="0">
              <a:buNone/>
            </a:pPr>
            <a:r>
              <a:rPr lang="fr-FR" dirty="0"/>
              <a:t>Rappel:  </a:t>
            </a:r>
            <a:br>
              <a:rPr lang="fr-FR" dirty="0"/>
            </a:br>
            <a:r>
              <a:rPr lang="fr-FR" dirty="0"/>
              <a:t>Longueur focale = (capteur x WD)/</a:t>
            </a:r>
            <a:r>
              <a:rPr lang="fr-FR" dirty="0" err="1"/>
              <a:t>FoV</a:t>
            </a:r>
            <a:endParaRPr lang="fr-FR" dirty="0"/>
          </a:p>
          <a:p>
            <a:r>
              <a:rPr lang="fr-FR" dirty="0"/>
              <a:t>Longueur focale = (7,5mm/15mm)x 200mm =200/2mm = 100mm = 10cm</a:t>
            </a:r>
          </a:p>
        </p:txBody>
      </p:sp>
      <p:pic>
        <p:nvPicPr>
          <p:cNvPr id="8" name="Image 7" descr="negative_charge_with_screen_and_camera.png">
            <a:extLst>
              <a:ext uri="{FF2B5EF4-FFF2-40B4-BE49-F238E27FC236}">
                <a16:creationId xmlns:a16="http://schemas.microsoft.com/office/drawing/2014/main" id="{40E0070F-090E-BC42-8362-57A99A358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0" y="1590675"/>
            <a:ext cx="2089237" cy="5130800"/>
          </a:xfrm>
          <a:prstGeom prst="rect">
            <a:avLst/>
          </a:prstGeom>
        </p:spPr>
      </p:pic>
      <p:pic>
        <p:nvPicPr>
          <p:cNvPr id="9" name="Image 8" descr="lensflare_elements9.png">
            <a:extLst>
              <a:ext uri="{FF2B5EF4-FFF2-40B4-BE49-F238E27FC236}">
                <a16:creationId xmlns:a16="http://schemas.microsoft.com/office/drawing/2014/main" id="{5B7A14F9-3B3C-9348-B02E-33CCAEB87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21" y="4739540"/>
            <a:ext cx="4787900" cy="1616810"/>
          </a:xfrm>
          <a:prstGeom prst="rect">
            <a:avLst/>
          </a:prstGeom>
          <a:solidFill>
            <a:schemeClr val="tx1"/>
          </a:solidFill>
        </p:spPr>
      </p:pic>
    </p:spTree>
    <p:extLst>
      <p:ext uri="{BB962C8B-B14F-4D97-AF65-F5344CB8AC3E}">
        <p14:creationId xmlns:p14="http://schemas.microsoft.com/office/powerpoint/2010/main" val="2420374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00C6E0-0642-F745-ADFB-7072EA1868C4}"/>
              </a:ext>
            </a:extLst>
          </p:cNvPr>
          <p:cNvSpPr>
            <a:spLocks noGrp="1"/>
          </p:cNvSpPr>
          <p:nvPr>
            <p:ph idx="1"/>
          </p:nvPr>
        </p:nvSpPr>
        <p:spPr>
          <a:xfrm>
            <a:off x="457200" y="1742700"/>
            <a:ext cx="5682343" cy="4527471"/>
          </a:xfrm>
        </p:spPr>
        <p:txBody>
          <a:bodyPr>
            <a:normAutofit fontScale="92500" lnSpcReduction="10000"/>
          </a:bodyPr>
          <a:lstStyle/>
          <a:p>
            <a:r>
              <a:rPr lang="fr-FR" dirty="0"/>
              <a:t>Montage très similaire mais principe physique très différent.</a:t>
            </a:r>
          </a:p>
          <a:p>
            <a:r>
              <a:rPr lang="fr-FR" dirty="0"/>
              <a:t>Ici c’est le paquet qui « émet » de la lumière à la surface de l’écran =&gt; l’écran peut-être très fin (donc quasi-non-</a:t>
            </a:r>
            <a:r>
              <a:rPr lang="fr-FR" dirty="0" err="1"/>
              <a:t>interceptif</a:t>
            </a:r>
            <a:r>
              <a:rPr lang="fr-FR" dirty="0"/>
              <a:t>).</a:t>
            </a:r>
          </a:p>
          <a:p>
            <a:r>
              <a:rPr lang="fr-FR" dirty="0"/>
              <a:t>Ici l’émission se fait dans un cône très faible =&gt; la position de la caméra doit être ajustée avec minutie.</a:t>
            </a:r>
          </a:p>
          <a:p>
            <a:endParaRPr lang="fr-FR" dirty="0"/>
          </a:p>
        </p:txBody>
      </p:sp>
      <p:sp>
        <p:nvSpPr>
          <p:cNvPr id="4" name="Espace réservé de la date 3">
            <a:extLst>
              <a:ext uri="{FF2B5EF4-FFF2-40B4-BE49-F238E27FC236}">
                <a16:creationId xmlns:a16="http://schemas.microsoft.com/office/drawing/2014/main" id="{377403CA-FFF2-6341-B805-86BD18D75C94}"/>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8BB70D8-2EF2-8F49-A262-9EC51C0C4D26}"/>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2B202D49-BCC7-8C40-AFB9-DF375D443166}"/>
              </a:ext>
            </a:extLst>
          </p:cNvPr>
          <p:cNvSpPr>
            <a:spLocks noGrp="1"/>
          </p:cNvSpPr>
          <p:nvPr>
            <p:ph type="sldNum" sz="quarter" idx="12"/>
          </p:nvPr>
        </p:nvSpPr>
        <p:spPr/>
        <p:txBody>
          <a:bodyPr/>
          <a:lstStyle/>
          <a:p>
            <a:fld id="{480433CB-3D87-1948-A5B6-54D4680A5C16}" type="slidenum">
              <a:rPr lang="en-GB" smtClean="0"/>
              <a:pPr/>
              <a:t>74</a:t>
            </a:fld>
            <a:endParaRPr lang="en-GB"/>
          </a:p>
        </p:txBody>
      </p:sp>
      <p:sp>
        <p:nvSpPr>
          <p:cNvPr id="7" name="Titre 1">
            <a:extLst>
              <a:ext uri="{FF2B5EF4-FFF2-40B4-BE49-F238E27FC236}">
                <a16:creationId xmlns:a16="http://schemas.microsoft.com/office/drawing/2014/main" id="{D182A690-B437-1E44-915F-C642797FF4D2}"/>
              </a:ext>
            </a:extLst>
          </p:cNvPr>
          <p:cNvSpPr>
            <a:spLocks noGrp="1"/>
          </p:cNvSpPr>
          <p:nvPr>
            <p:ph type="title"/>
          </p:nvPr>
        </p:nvSpPr>
        <p:spPr/>
        <p:txBody>
          <a:bodyPr>
            <a:normAutofit fontScale="90000"/>
          </a:bodyPr>
          <a:lstStyle/>
          <a:p>
            <a:r>
              <a:rPr lang="fr-FR" dirty="0"/>
              <a:t>Mesure de profile avec un écran à rayonnement de transition</a:t>
            </a:r>
          </a:p>
        </p:txBody>
      </p:sp>
      <p:pic>
        <p:nvPicPr>
          <p:cNvPr id="9" name="Image 8" descr="negative_charge_with_field_accelerated_induced_charges_TR.png">
            <a:extLst>
              <a:ext uri="{FF2B5EF4-FFF2-40B4-BE49-F238E27FC236}">
                <a16:creationId xmlns:a16="http://schemas.microsoft.com/office/drawing/2014/main" id="{A08FB61E-076A-F941-B3FC-9A4B6317D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300" y="1600200"/>
            <a:ext cx="2806700" cy="4900169"/>
          </a:xfrm>
          <a:prstGeom prst="rect">
            <a:avLst/>
          </a:prstGeom>
        </p:spPr>
      </p:pic>
    </p:spTree>
    <p:extLst>
      <p:ext uri="{BB962C8B-B14F-4D97-AF65-F5344CB8AC3E}">
        <p14:creationId xmlns:p14="http://schemas.microsoft.com/office/powerpoint/2010/main" val="1253566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ECC12-FC01-D346-B02A-29272D59C7AF}"/>
              </a:ext>
            </a:extLst>
          </p:cNvPr>
          <p:cNvSpPr>
            <a:spLocks noGrp="1"/>
          </p:cNvSpPr>
          <p:nvPr>
            <p:ph type="title"/>
          </p:nvPr>
        </p:nvSpPr>
        <p:spPr/>
        <p:txBody>
          <a:bodyPr>
            <a:noAutofit/>
          </a:bodyPr>
          <a:lstStyle/>
          <a:p>
            <a:r>
              <a:rPr lang="fr-FR" sz="3600" dirty="0"/>
              <a:t>Mesure de profiles:</a:t>
            </a:r>
            <a:br>
              <a:rPr lang="fr-FR" sz="3600" dirty="0"/>
            </a:br>
            <a:r>
              <a:rPr lang="fr-FR" sz="3600" dirty="0"/>
              <a:t>Rayonnement de transition </a:t>
            </a:r>
            <a:br>
              <a:rPr lang="fr-FR" sz="3600" dirty="0"/>
            </a:br>
            <a:r>
              <a:rPr lang="fr-FR" sz="3600" dirty="0"/>
              <a:t>contre écran luminescent</a:t>
            </a:r>
          </a:p>
        </p:txBody>
      </p:sp>
      <p:sp>
        <p:nvSpPr>
          <p:cNvPr id="3" name="Espace réservé du contenu 2">
            <a:extLst>
              <a:ext uri="{FF2B5EF4-FFF2-40B4-BE49-F238E27FC236}">
                <a16:creationId xmlns:a16="http://schemas.microsoft.com/office/drawing/2014/main" id="{CAFE2F31-3CC8-3544-8840-6418B6FF4F7A}"/>
              </a:ext>
            </a:extLst>
          </p:cNvPr>
          <p:cNvSpPr>
            <a:spLocks noGrp="1"/>
          </p:cNvSpPr>
          <p:nvPr>
            <p:ph idx="1"/>
          </p:nvPr>
        </p:nvSpPr>
        <p:spPr>
          <a:xfrm>
            <a:off x="457199" y="1864426"/>
            <a:ext cx="5003763" cy="4491924"/>
          </a:xfrm>
        </p:spPr>
        <p:txBody>
          <a:bodyPr>
            <a:normAutofit fontScale="62500" lnSpcReduction="20000"/>
          </a:bodyPr>
          <a:lstStyle/>
          <a:p>
            <a:r>
              <a:rPr lang="fr-FR" dirty="0"/>
              <a:t>Point d’</a:t>
            </a:r>
            <a:r>
              <a:rPr lang="fr-FR" dirty="0" err="1"/>
              <a:t>emission</a:t>
            </a:r>
            <a:r>
              <a:rPr lang="fr-FR" dirty="0"/>
              <a:t>:</a:t>
            </a:r>
          </a:p>
          <a:p>
            <a:pPr lvl="1"/>
            <a:r>
              <a:rPr lang="fr-FR" dirty="0"/>
              <a:t>La luminescence se produit dans tout le volume</a:t>
            </a:r>
          </a:p>
          <a:p>
            <a:pPr lvl="1"/>
            <a:r>
              <a:rPr lang="fr-FR" dirty="0"/>
              <a:t>Le RT est un effet de surface</a:t>
            </a:r>
          </a:p>
          <a:p>
            <a:r>
              <a:rPr lang="fr-FR" dirty="0" err="1"/>
              <a:t>Directionalité</a:t>
            </a:r>
            <a:r>
              <a:rPr lang="fr-FR" dirty="0"/>
              <a:t>:</a:t>
            </a:r>
          </a:p>
          <a:p>
            <a:pPr lvl="1"/>
            <a:r>
              <a:rPr lang="fr-FR" dirty="0"/>
              <a:t>La Lum. est </a:t>
            </a:r>
            <a:r>
              <a:rPr lang="fr-FR" dirty="0" err="1"/>
              <a:t>emise</a:t>
            </a:r>
            <a:r>
              <a:rPr lang="fr-FR" dirty="0"/>
              <a:t> dans toutes les directions (4 pi).</a:t>
            </a:r>
          </a:p>
          <a:p>
            <a:pPr lvl="1"/>
            <a:r>
              <a:rPr lang="fr-FR" dirty="0"/>
              <a:t>RT dans un cône très étroit.</a:t>
            </a:r>
          </a:p>
          <a:p>
            <a:r>
              <a:rPr lang="fr-FR" dirty="0"/>
              <a:t>Intensité:</a:t>
            </a:r>
          </a:p>
          <a:p>
            <a:pPr lvl="1"/>
            <a:r>
              <a:rPr lang="fr-FR" dirty="0"/>
              <a:t>Lum: dépends de l’épaisseur de l’écran.</a:t>
            </a:r>
          </a:p>
          <a:p>
            <a:pPr lvl="1"/>
            <a:r>
              <a:rPr lang="fr-FR" dirty="0"/>
              <a:t>RT: 1% du nombre d’électrons (beaucoup plus faible que Lum.)</a:t>
            </a:r>
          </a:p>
          <a:p>
            <a:r>
              <a:rPr lang="fr-FR" dirty="0"/>
              <a:t>Spectre:</a:t>
            </a:r>
          </a:p>
          <a:p>
            <a:pPr lvl="1"/>
            <a:r>
              <a:rPr lang="fr-FR" dirty="0"/>
              <a:t>Lum: pic à une longueur d’onde</a:t>
            </a:r>
          </a:p>
          <a:p>
            <a:pPr lvl="1"/>
            <a:r>
              <a:rPr lang="fr-FR" dirty="0"/>
              <a:t>RT large spectre. Décroissant aux longueurs d’ondes courtes.</a:t>
            </a:r>
          </a:p>
        </p:txBody>
      </p:sp>
      <p:sp>
        <p:nvSpPr>
          <p:cNvPr id="4" name="Espace réservé de la date 3">
            <a:extLst>
              <a:ext uri="{FF2B5EF4-FFF2-40B4-BE49-F238E27FC236}">
                <a16:creationId xmlns:a16="http://schemas.microsoft.com/office/drawing/2014/main" id="{F1E84341-43F8-E440-B7F1-9E5287480B1F}"/>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4A6F9ABF-375B-9746-AB13-4BDD241C13CA}"/>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A9E5823-2513-524C-8641-746145464557}"/>
              </a:ext>
            </a:extLst>
          </p:cNvPr>
          <p:cNvSpPr>
            <a:spLocks noGrp="1"/>
          </p:cNvSpPr>
          <p:nvPr>
            <p:ph type="sldNum" sz="quarter" idx="12"/>
          </p:nvPr>
        </p:nvSpPr>
        <p:spPr/>
        <p:txBody>
          <a:bodyPr/>
          <a:lstStyle/>
          <a:p>
            <a:fld id="{480433CB-3D87-1948-A5B6-54D4680A5C16}" type="slidenum">
              <a:rPr lang="en-GB" smtClean="0"/>
              <a:pPr/>
              <a:t>75</a:t>
            </a:fld>
            <a:endParaRPr lang="en-GB"/>
          </a:p>
        </p:txBody>
      </p:sp>
      <p:pic>
        <p:nvPicPr>
          <p:cNvPr id="7" name="Image 6" descr="negative_charge_with_field_accelerated_induced_charges_TR.png">
            <a:extLst>
              <a:ext uri="{FF2B5EF4-FFF2-40B4-BE49-F238E27FC236}">
                <a16:creationId xmlns:a16="http://schemas.microsoft.com/office/drawing/2014/main" id="{ADF0E7D2-9789-9449-BA9E-3A3EE2610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039" y="136525"/>
            <a:ext cx="1543961" cy="2695575"/>
          </a:xfrm>
          <a:prstGeom prst="rect">
            <a:avLst/>
          </a:prstGeom>
        </p:spPr>
      </p:pic>
      <p:pic>
        <p:nvPicPr>
          <p:cNvPr id="8" name="Image 7" descr="negative_charge_with_screen_and_camera.png">
            <a:extLst>
              <a:ext uri="{FF2B5EF4-FFF2-40B4-BE49-F238E27FC236}">
                <a16:creationId xmlns:a16="http://schemas.microsoft.com/office/drawing/2014/main" id="{3AD3B1E4-6451-974B-B313-35B391B9E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501" y="3182676"/>
            <a:ext cx="1384743" cy="3400686"/>
          </a:xfrm>
          <a:prstGeom prst="rect">
            <a:avLst/>
          </a:prstGeom>
        </p:spPr>
      </p:pic>
      <p:pic>
        <p:nvPicPr>
          <p:cNvPr id="10" name="Picture 5">
            <a:extLst>
              <a:ext uri="{FF2B5EF4-FFF2-40B4-BE49-F238E27FC236}">
                <a16:creationId xmlns:a16="http://schemas.microsoft.com/office/drawing/2014/main" id="{6B657E25-A868-F055-1155-E8E558B4F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205" y="4883019"/>
            <a:ext cx="1660646" cy="1408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510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ECC12-FC01-D346-B02A-29272D59C7AF}"/>
              </a:ext>
            </a:extLst>
          </p:cNvPr>
          <p:cNvSpPr>
            <a:spLocks noGrp="1"/>
          </p:cNvSpPr>
          <p:nvPr>
            <p:ph type="title"/>
          </p:nvPr>
        </p:nvSpPr>
        <p:spPr/>
        <p:txBody>
          <a:bodyPr>
            <a:noAutofit/>
          </a:bodyPr>
          <a:lstStyle/>
          <a:p>
            <a:r>
              <a:rPr lang="fr-FR" sz="3600" dirty="0"/>
              <a:t>Mesure de profiles:</a:t>
            </a:r>
            <a:br>
              <a:rPr lang="fr-FR" sz="3600" dirty="0"/>
            </a:br>
            <a:r>
              <a:rPr lang="fr-FR" sz="3600" dirty="0"/>
              <a:t>Rayonnement de transition </a:t>
            </a:r>
            <a:br>
              <a:rPr lang="fr-FR" sz="3600" dirty="0"/>
            </a:br>
            <a:r>
              <a:rPr lang="fr-FR" sz="3600" dirty="0"/>
              <a:t>contre écran luminescent</a:t>
            </a:r>
          </a:p>
        </p:txBody>
      </p:sp>
      <p:sp>
        <p:nvSpPr>
          <p:cNvPr id="3" name="Espace réservé du contenu 2">
            <a:extLst>
              <a:ext uri="{FF2B5EF4-FFF2-40B4-BE49-F238E27FC236}">
                <a16:creationId xmlns:a16="http://schemas.microsoft.com/office/drawing/2014/main" id="{CAFE2F31-3CC8-3544-8840-6418B6FF4F7A}"/>
              </a:ext>
            </a:extLst>
          </p:cNvPr>
          <p:cNvSpPr>
            <a:spLocks noGrp="1"/>
          </p:cNvSpPr>
          <p:nvPr>
            <p:ph idx="1"/>
          </p:nvPr>
        </p:nvSpPr>
        <p:spPr>
          <a:xfrm>
            <a:off x="457199" y="1864426"/>
            <a:ext cx="5003763" cy="4491924"/>
          </a:xfrm>
        </p:spPr>
        <p:txBody>
          <a:bodyPr>
            <a:normAutofit fontScale="62500" lnSpcReduction="20000"/>
          </a:bodyPr>
          <a:lstStyle/>
          <a:p>
            <a:r>
              <a:rPr lang="fr-FR" dirty="0"/>
              <a:t>Exemple:</a:t>
            </a:r>
          </a:p>
          <a:p>
            <a:pPr lvl="1"/>
            <a:r>
              <a:rPr lang="fr-FR" dirty="0"/>
              <a:t>Considérons un écran de 25mm avec une épaisseur de 1mm et 10</a:t>
            </a:r>
            <a:r>
              <a:rPr lang="fr-FR" baseline="30000" dirty="0"/>
              <a:t>9</a:t>
            </a:r>
            <a:r>
              <a:rPr lang="fr-FR" dirty="0"/>
              <a:t> électrons par paquet.</a:t>
            </a:r>
          </a:p>
          <a:p>
            <a:pPr lvl="1"/>
            <a:r>
              <a:rPr lang="fr-FR" dirty="0"/>
              <a:t>Objectif à 1m, diamètre de l’objectif 50mm.</a:t>
            </a:r>
          </a:p>
          <a:p>
            <a:pPr lvl="1"/>
            <a:r>
              <a:rPr lang="fr-FR" dirty="0"/>
              <a:t>RT: Environs 10</a:t>
            </a:r>
            <a:r>
              <a:rPr lang="fr-FR" baseline="30000" dirty="0"/>
              <a:t>7</a:t>
            </a:r>
            <a:r>
              <a:rPr lang="fr-FR" dirty="0"/>
              <a:t> photons émis, tous capturés pour l’objectif.</a:t>
            </a:r>
          </a:p>
          <a:p>
            <a:pPr lvl="1"/>
            <a:r>
              <a:rPr lang="fr-FR" dirty="0"/>
              <a:t>Luminescence:</a:t>
            </a:r>
          </a:p>
          <a:p>
            <a:pPr lvl="2"/>
            <a:r>
              <a:rPr lang="fr-FR" dirty="0"/>
              <a:t>100MeV=&gt; minimum d’ionisation</a:t>
            </a:r>
          </a:p>
          <a:p>
            <a:pPr lvl="2"/>
            <a:r>
              <a:rPr lang="fr-FR" dirty="0"/>
              <a:t>0.92MeV d’énergie déposée par électron.</a:t>
            </a:r>
          </a:p>
          <a:p>
            <a:pPr lvl="2"/>
            <a:r>
              <a:rPr lang="fr-FR" dirty="0"/>
              <a:t>2.7 x 10</a:t>
            </a:r>
            <a:r>
              <a:rPr lang="fr-FR" baseline="30000" dirty="0"/>
              <a:t>3</a:t>
            </a:r>
            <a:r>
              <a:rPr lang="fr-FR" dirty="0"/>
              <a:t> photons émis dans 4pi (par e-).</a:t>
            </a:r>
          </a:p>
          <a:p>
            <a:pPr lvl="2"/>
            <a:r>
              <a:rPr lang="fr-FR" dirty="0"/>
              <a:t>Surface de l’objectif: ~1963mm</a:t>
            </a:r>
            <a:r>
              <a:rPr lang="fr-FR" baseline="30000" dirty="0"/>
              <a:t>2</a:t>
            </a:r>
          </a:p>
          <a:p>
            <a:pPr lvl="2"/>
            <a:r>
              <a:rPr lang="fr-FR" dirty="0"/>
              <a:t>Sphère d’</a:t>
            </a:r>
            <a:r>
              <a:rPr lang="fr-FR" dirty="0" err="1"/>
              <a:t>emission</a:t>
            </a:r>
            <a:r>
              <a:rPr lang="fr-FR" dirty="0"/>
              <a:t> à 1m: 4.2m</a:t>
            </a:r>
            <a:r>
              <a:rPr lang="fr-FR" baseline="30000" dirty="0"/>
              <a:t>2</a:t>
            </a:r>
          </a:p>
          <a:p>
            <a:pPr lvl="2"/>
            <a:r>
              <a:rPr lang="fr-FR" dirty="0"/>
              <a:t>~1963mm</a:t>
            </a:r>
            <a:r>
              <a:rPr lang="fr-FR" baseline="30000" dirty="0"/>
              <a:t>2</a:t>
            </a:r>
            <a:r>
              <a:rPr lang="fr-FR" dirty="0"/>
              <a:t>/4.2m</a:t>
            </a:r>
            <a:r>
              <a:rPr lang="fr-FR" baseline="30000" dirty="0"/>
              <a:t>2</a:t>
            </a:r>
            <a:r>
              <a:rPr lang="fr-FR" dirty="0"/>
              <a:t> ~ 4%</a:t>
            </a:r>
          </a:p>
          <a:p>
            <a:pPr lvl="2"/>
            <a:r>
              <a:rPr lang="fr-FR" dirty="0"/>
              <a:t>1265 photons/e- atteignent l’objectif</a:t>
            </a:r>
          </a:p>
          <a:p>
            <a:pPr lvl="2"/>
            <a:r>
              <a:rPr lang="en-GB" dirty="0"/>
              <a:t>1.265 10</a:t>
            </a:r>
            <a:r>
              <a:rPr lang="en-GB" baseline="30000" dirty="0"/>
              <a:t>12</a:t>
            </a:r>
            <a:r>
              <a:rPr lang="en-GB" dirty="0"/>
              <a:t> photons </a:t>
            </a:r>
            <a:r>
              <a:rPr lang="en-GB" dirty="0" err="1"/>
              <a:t>capturés</a:t>
            </a:r>
            <a:r>
              <a:rPr lang="en-GB" dirty="0"/>
              <a:t> au total</a:t>
            </a:r>
          </a:p>
          <a:p>
            <a:pPr lvl="1"/>
            <a:r>
              <a:rPr lang="en-GB" dirty="0"/>
              <a:t>Le signal de luminescence </a:t>
            </a:r>
            <a:r>
              <a:rPr lang="en-GB" dirty="0" err="1"/>
              <a:t>est</a:t>
            </a:r>
            <a:r>
              <a:rPr lang="en-GB" dirty="0"/>
              <a:t> plus intense de 4 </a:t>
            </a:r>
            <a:r>
              <a:rPr lang="en-GB" dirty="0" err="1"/>
              <a:t>ordres</a:t>
            </a:r>
            <a:r>
              <a:rPr lang="en-GB" dirty="0"/>
              <a:t> de grandeur!</a:t>
            </a:r>
          </a:p>
        </p:txBody>
      </p:sp>
      <p:sp>
        <p:nvSpPr>
          <p:cNvPr id="4" name="Espace réservé de la date 3">
            <a:extLst>
              <a:ext uri="{FF2B5EF4-FFF2-40B4-BE49-F238E27FC236}">
                <a16:creationId xmlns:a16="http://schemas.microsoft.com/office/drawing/2014/main" id="{F1E84341-43F8-E440-B7F1-9E5287480B1F}"/>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4A6F9ABF-375B-9746-AB13-4BDD241C13CA}"/>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A9E5823-2513-524C-8641-746145464557}"/>
              </a:ext>
            </a:extLst>
          </p:cNvPr>
          <p:cNvSpPr>
            <a:spLocks noGrp="1"/>
          </p:cNvSpPr>
          <p:nvPr>
            <p:ph type="sldNum" sz="quarter" idx="12"/>
          </p:nvPr>
        </p:nvSpPr>
        <p:spPr/>
        <p:txBody>
          <a:bodyPr/>
          <a:lstStyle/>
          <a:p>
            <a:fld id="{480433CB-3D87-1948-A5B6-54D4680A5C16}" type="slidenum">
              <a:rPr lang="en-GB" smtClean="0"/>
              <a:pPr/>
              <a:t>76</a:t>
            </a:fld>
            <a:endParaRPr lang="en-GB"/>
          </a:p>
        </p:txBody>
      </p:sp>
      <p:pic>
        <p:nvPicPr>
          <p:cNvPr id="7" name="Image 6" descr="negative_charge_with_field_accelerated_induced_charges_TR.png">
            <a:extLst>
              <a:ext uri="{FF2B5EF4-FFF2-40B4-BE49-F238E27FC236}">
                <a16:creationId xmlns:a16="http://schemas.microsoft.com/office/drawing/2014/main" id="{ADF0E7D2-9789-9449-BA9E-3A3EE2610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180" y="1600200"/>
            <a:ext cx="1543961" cy="2695575"/>
          </a:xfrm>
          <a:prstGeom prst="rect">
            <a:avLst/>
          </a:prstGeom>
        </p:spPr>
      </p:pic>
      <p:pic>
        <p:nvPicPr>
          <p:cNvPr id="8" name="Image 7" descr="negative_charge_with_screen_and_camera.png">
            <a:extLst>
              <a:ext uri="{FF2B5EF4-FFF2-40B4-BE49-F238E27FC236}">
                <a16:creationId xmlns:a16="http://schemas.microsoft.com/office/drawing/2014/main" id="{3AD3B1E4-6451-974B-B313-35B391B9E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314700"/>
            <a:ext cx="1384743" cy="3400686"/>
          </a:xfrm>
          <a:prstGeom prst="rect">
            <a:avLst/>
          </a:prstGeom>
        </p:spPr>
      </p:pic>
    </p:spTree>
    <p:extLst>
      <p:ext uri="{BB962C8B-B14F-4D97-AF65-F5344CB8AC3E}">
        <p14:creationId xmlns:p14="http://schemas.microsoft.com/office/powerpoint/2010/main" val="2183130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CB42-9B89-3348-8B9C-D3AE6506EA94}"/>
              </a:ext>
            </a:extLst>
          </p:cNvPr>
          <p:cNvSpPr>
            <a:spLocks noGrp="1"/>
          </p:cNvSpPr>
          <p:nvPr>
            <p:ph type="title"/>
          </p:nvPr>
        </p:nvSpPr>
        <p:spPr>
          <a:xfrm>
            <a:off x="4546600" y="274638"/>
            <a:ext cx="4140200" cy="2570162"/>
          </a:xfrm>
        </p:spPr>
        <p:txBody>
          <a:bodyPr>
            <a:normAutofit/>
          </a:bodyPr>
          <a:lstStyle/>
          <a:p>
            <a:r>
              <a:rPr lang="fr-FR" dirty="0"/>
              <a:t>Mesure de profile</a:t>
            </a:r>
            <a:endParaRPr lang="en-GB" dirty="0"/>
          </a:p>
        </p:txBody>
      </p:sp>
      <p:sp>
        <p:nvSpPr>
          <p:cNvPr id="3" name="Content Placeholder 2">
            <a:extLst>
              <a:ext uri="{FF2B5EF4-FFF2-40B4-BE49-F238E27FC236}">
                <a16:creationId xmlns:a16="http://schemas.microsoft.com/office/drawing/2014/main" id="{1AEC46EA-C346-9446-BF0A-BC2A7C91828D}"/>
              </a:ext>
            </a:extLst>
          </p:cNvPr>
          <p:cNvSpPr>
            <a:spLocks noGrp="1"/>
          </p:cNvSpPr>
          <p:nvPr>
            <p:ph idx="1"/>
          </p:nvPr>
        </p:nvSpPr>
        <p:spPr>
          <a:xfrm>
            <a:off x="4699000" y="3390900"/>
            <a:ext cx="3708400" cy="2860674"/>
          </a:xfrm>
        </p:spPr>
        <p:txBody>
          <a:bodyPr>
            <a:normAutofit/>
          </a:bodyPr>
          <a:lstStyle/>
          <a:p>
            <a:r>
              <a:rPr lang="en-GB" dirty="0"/>
              <a:t>Les stations diagnostics de  </a:t>
            </a:r>
            <a:r>
              <a:rPr lang="en-GB" dirty="0" err="1"/>
              <a:t>ThomX</a:t>
            </a:r>
            <a:r>
              <a:rPr lang="en-GB" dirty="0"/>
              <a:t>.</a:t>
            </a:r>
          </a:p>
        </p:txBody>
      </p:sp>
      <p:sp>
        <p:nvSpPr>
          <p:cNvPr id="4" name="Date Placeholder 3">
            <a:extLst>
              <a:ext uri="{FF2B5EF4-FFF2-40B4-BE49-F238E27FC236}">
                <a16:creationId xmlns:a16="http://schemas.microsoft.com/office/drawing/2014/main" id="{13E685E7-05A3-4247-B66E-0EA3658B7ABB}"/>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041B9BC2-33D3-7041-A432-5A329BB6E06D}"/>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3DF9456D-DCF1-194E-AC45-773F89B8C093}"/>
              </a:ext>
            </a:extLst>
          </p:cNvPr>
          <p:cNvSpPr>
            <a:spLocks noGrp="1"/>
          </p:cNvSpPr>
          <p:nvPr>
            <p:ph type="sldNum" sz="quarter" idx="12"/>
          </p:nvPr>
        </p:nvSpPr>
        <p:spPr/>
        <p:txBody>
          <a:bodyPr/>
          <a:lstStyle/>
          <a:p>
            <a:fld id="{480433CB-3D87-1948-A5B6-54D4680A5C16}" type="slidenum">
              <a:rPr lang="en-GB" smtClean="0"/>
              <a:pPr/>
              <a:t>77</a:t>
            </a:fld>
            <a:endParaRPr lang="en-GB"/>
          </a:p>
        </p:txBody>
      </p:sp>
      <p:pic>
        <p:nvPicPr>
          <p:cNvPr id="13" name="Picture 5" descr="N:\diagnostics\ThomX\Présentations\Diag_Thomx_Cerenkov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 y="406399"/>
            <a:ext cx="3859213" cy="5944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488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BF560-7314-354F-B35E-41A1D34DE5F8}"/>
              </a:ext>
            </a:extLst>
          </p:cNvPr>
          <p:cNvSpPr>
            <a:spLocks noGrp="1"/>
          </p:cNvSpPr>
          <p:nvPr>
            <p:ph type="title"/>
          </p:nvPr>
        </p:nvSpPr>
        <p:spPr/>
        <p:txBody>
          <a:bodyPr>
            <a:normAutofit fontScale="90000"/>
          </a:bodyPr>
          <a:lstStyle/>
          <a:p>
            <a:r>
              <a:rPr lang="fr-FR" dirty="0"/>
              <a:t>Mesure de profiles:</a:t>
            </a:r>
            <a:br>
              <a:rPr lang="fr-FR" dirty="0"/>
            </a:br>
            <a:r>
              <a:rPr lang="fr-FR" dirty="0"/>
              <a:t>Les mesureurs à fils (balayage)</a:t>
            </a:r>
          </a:p>
        </p:txBody>
      </p:sp>
      <p:sp>
        <p:nvSpPr>
          <p:cNvPr id="3" name="Espace réservé du contenu 2">
            <a:extLst>
              <a:ext uri="{FF2B5EF4-FFF2-40B4-BE49-F238E27FC236}">
                <a16:creationId xmlns:a16="http://schemas.microsoft.com/office/drawing/2014/main" id="{252E2F07-D2DA-1348-9367-B26CCE4471A2}"/>
              </a:ext>
            </a:extLst>
          </p:cNvPr>
          <p:cNvSpPr>
            <a:spLocks noGrp="1"/>
          </p:cNvSpPr>
          <p:nvPr>
            <p:ph idx="1"/>
          </p:nvPr>
        </p:nvSpPr>
        <p:spPr>
          <a:xfrm>
            <a:off x="457200" y="1600200"/>
            <a:ext cx="4756068" cy="4756150"/>
          </a:xfrm>
        </p:spPr>
        <p:txBody>
          <a:bodyPr>
            <a:normAutofit fontScale="77500" lnSpcReduction="20000"/>
          </a:bodyPr>
          <a:lstStyle/>
          <a:p>
            <a:r>
              <a:rPr lang="fr-FR" dirty="0"/>
              <a:t>Au lieu d’insérer un écran il est possible de déplacer un fil (de </a:t>
            </a:r>
            <a:r>
              <a:rPr lang="fr-FR" dirty="0" err="1"/>
              <a:t>tungsten</a:t>
            </a:r>
            <a:r>
              <a:rPr lang="fr-FR" dirty="0"/>
              <a:t>) à travers le faisceau.</a:t>
            </a:r>
          </a:p>
          <a:p>
            <a:r>
              <a:rPr lang="fr-FR" dirty="0"/>
              <a:t>Principe de fonctionnement:</a:t>
            </a:r>
          </a:p>
          <a:p>
            <a:pPr lvl="1"/>
            <a:r>
              <a:rPr lang="fr-FR" dirty="0"/>
              <a:t>Mesure des particules secondaires en aval</a:t>
            </a:r>
          </a:p>
          <a:p>
            <a:pPr lvl="1"/>
            <a:r>
              <a:rPr lang="fr-FR" dirty="0"/>
              <a:t>Mesure du courant induit sur le fil</a:t>
            </a:r>
          </a:p>
          <a:p>
            <a:r>
              <a:rPr lang="fr-FR" dirty="0"/>
              <a:t>Mesure partiellement destructive mais compatible avec un anneau (LHC).</a:t>
            </a:r>
          </a:p>
          <a:p>
            <a:r>
              <a:rPr lang="fr-FR" dirty="0"/>
              <a:t>Attention à ne pas faire fondre le fil si trop d’énergie est déposée.</a:t>
            </a:r>
          </a:p>
        </p:txBody>
      </p:sp>
      <p:sp>
        <p:nvSpPr>
          <p:cNvPr id="4" name="Espace réservé de la date 3">
            <a:extLst>
              <a:ext uri="{FF2B5EF4-FFF2-40B4-BE49-F238E27FC236}">
                <a16:creationId xmlns:a16="http://schemas.microsoft.com/office/drawing/2014/main" id="{A75B2742-F042-DB45-9CC7-7FDB4D30AB4C}"/>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4EEAF568-6BD7-C042-875B-44E7902EC3CE}"/>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F4FE901D-E9EB-FB41-AB7C-3E0C67EA426D}"/>
              </a:ext>
            </a:extLst>
          </p:cNvPr>
          <p:cNvSpPr>
            <a:spLocks noGrp="1"/>
          </p:cNvSpPr>
          <p:nvPr>
            <p:ph type="sldNum" sz="quarter" idx="12"/>
          </p:nvPr>
        </p:nvSpPr>
        <p:spPr/>
        <p:txBody>
          <a:bodyPr/>
          <a:lstStyle/>
          <a:p>
            <a:fld id="{480433CB-3D87-1948-A5B6-54D4680A5C16}" type="slidenum">
              <a:rPr lang="en-GB" smtClean="0"/>
              <a:pPr/>
              <a:t>78</a:t>
            </a:fld>
            <a:endParaRPr lang="en-GB"/>
          </a:p>
        </p:txBody>
      </p:sp>
      <p:pic>
        <p:nvPicPr>
          <p:cNvPr id="7" name="Image 6" descr="The-wire-scanner-fork-electrically-isolates-the-carbon-fiber-from-the-grounded-fork.png">
            <a:extLst>
              <a:ext uri="{FF2B5EF4-FFF2-40B4-BE49-F238E27FC236}">
                <a16:creationId xmlns:a16="http://schemas.microsoft.com/office/drawing/2014/main" id="{395152E9-1165-4444-93D0-262B6EAC1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087" y="1600200"/>
            <a:ext cx="3167713" cy="2273300"/>
          </a:xfrm>
          <a:prstGeom prst="rect">
            <a:avLst/>
          </a:prstGeom>
        </p:spPr>
      </p:pic>
      <p:pic>
        <p:nvPicPr>
          <p:cNvPr id="8" name="Image 7" descr="LHC_wire_scanner.jpg">
            <a:extLst>
              <a:ext uri="{FF2B5EF4-FFF2-40B4-BE49-F238E27FC236}">
                <a16:creationId xmlns:a16="http://schemas.microsoft.com/office/drawing/2014/main" id="{B14CAA1D-12ED-EA49-8742-600000FAB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087" y="4105275"/>
            <a:ext cx="3167842" cy="2266950"/>
          </a:xfrm>
          <a:prstGeom prst="rect">
            <a:avLst/>
          </a:prstGeom>
        </p:spPr>
      </p:pic>
    </p:spTree>
    <p:extLst>
      <p:ext uri="{BB962C8B-B14F-4D97-AF65-F5344CB8AC3E}">
        <p14:creationId xmlns:p14="http://schemas.microsoft.com/office/powerpoint/2010/main" val="668692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E38477-1AC8-BC45-8D2B-CF600750135B}"/>
              </a:ext>
            </a:extLst>
          </p:cNvPr>
          <p:cNvSpPr>
            <a:spLocks noGrp="1"/>
          </p:cNvSpPr>
          <p:nvPr>
            <p:ph type="title"/>
          </p:nvPr>
        </p:nvSpPr>
        <p:spPr/>
        <p:txBody>
          <a:bodyPr>
            <a:normAutofit fontScale="90000"/>
          </a:bodyPr>
          <a:lstStyle/>
          <a:p>
            <a:r>
              <a:rPr lang="fr-FR" dirty="0"/>
              <a:t>Mesure de profiles:</a:t>
            </a:r>
            <a:br>
              <a:rPr lang="fr-FR" dirty="0"/>
            </a:br>
            <a:r>
              <a:rPr lang="fr-FR" dirty="0"/>
              <a:t>Les mesureurs à fils (balayage)</a:t>
            </a:r>
          </a:p>
        </p:txBody>
      </p:sp>
      <p:sp>
        <p:nvSpPr>
          <p:cNvPr id="3" name="Espace réservé du contenu 2">
            <a:extLst>
              <a:ext uri="{FF2B5EF4-FFF2-40B4-BE49-F238E27FC236}">
                <a16:creationId xmlns:a16="http://schemas.microsoft.com/office/drawing/2014/main" id="{80CD15BD-D2C3-2A49-BE68-4BC7F691E115}"/>
              </a:ext>
            </a:extLst>
          </p:cNvPr>
          <p:cNvSpPr>
            <a:spLocks noGrp="1"/>
          </p:cNvSpPr>
          <p:nvPr>
            <p:ph idx="1"/>
          </p:nvPr>
        </p:nvSpPr>
        <p:spPr>
          <a:xfrm>
            <a:off x="457200" y="1600200"/>
            <a:ext cx="4197927" cy="4525963"/>
          </a:xfrm>
        </p:spPr>
        <p:txBody>
          <a:bodyPr/>
          <a:lstStyle/>
          <a:p>
            <a:r>
              <a:rPr lang="fr-FR" dirty="0"/>
              <a:t>Exemples de mesure…</a:t>
            </a:r>
          </a:p>
          <a:p>
            <a:r>
              <a:rPr lang="fr-FR" dirty="0"/>
              <a:t>… et de fil cassé.</a:t>
            </a:r>
          </a:p>
        </p:txBody>
      </p:sp>
      <p:sp>
        <p:nvSpPr>
          <p:cNvPr id="4" name="Espace réservé de la date 3">
            <a:extLst>
              <a:ext uri="{FF2B5EF4-FFF2-40B4-BE49-F238E27FC236}">
                <a16:creationId xmlns:a16="http://schemas.microsoft.com/office/drawing/2014/main" id="{388B86E9-AC67-A64E-835A-B3E2FE23B878}"/>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5B8A715-D871-6445-B3A3-1E731CD50155}"/>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74F1DB8E-9E49-0F47-B772-6D62C2F9EB3C}"/>
              </a:ext>
            </a:extLst>
          </p:cNvPr>
          <p:cNvSpPr>
            <a:spLocks noGrp="1"/>
          </p:cNvSpPr>
          <p:nvPr>
            <p:ph type="sldNum" sz="quarter" idx="12"/>
          </p:nvPr>
        </p:nvSpPr>
        <p:spPr/>
        <p:txBody>
          <a:bodyPr/>
          <a:lstStyle/>
          <a:p>
            <a:fld id="{480433CB-3D87-1948-A5B6-54D4680A5C16}" type="slidenum">
              <a:rPr lang="en-GB" smtClean="0"/>
              <a:pPr/>
              <a:t>79</a:t>
            </a:fld>
            <a:endParaRPr lang="en-GB"/>
          </a:p>
        </p:txBody>
      </p:sp>
      <p:pic>
        <p:nvPicPr>
          <p:cNvPr id="7" name="Image 6" descr="Wire-scanner-beam-profile-measurements-Beam-vertical-profile-measurements-performed.png">
            <a:extLst>
              <a:ext uri="{FF2B5EF4-FFF2-40B4-BE49-F238E27FC236}">
                <a16:creationId xmlns:a16="http://schemas.microsoft.com/office/drawing/2014/main" id="{3E831BC4-4FF5-7B48-A476-A82A45EC5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448" y="1473200"/>
            <a:ext cx="3724851" cy="2590800"/>
          </a:xfrm>
          <a:prstGeom prst="rect">
            <a:avLst/>
          </a:prstGeom>
        </p:spPr>
      </p:pic>
      <p:pic>
        <p:nvPicPr>
          <p:cNvPr id="8" name="Image 7" descr="broken_wire.jpeg">
            <a:extLst>
              <a:ext uri="{FF2B5EF4-FFF2-40B4-BE49-F238E27FC236}">
                <a16:creationId xmlns:a16="http://schemas.microsoft.com/office/drawing/2014/main" id="{224DBA7B-5490-AD48-A12B-D930132E4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0" y="4194175"/>
            <a:ext cx="3225800" cy="2527300"/>
          </a:xfrm>
          <a:prstGeom prst="rect">
            <a:avLst/>
          </a:prstGeom>
        </p:spPr>
      </p:pic>
    </p:spTree>
    <p:extLst>
      <p:ext uri="{BB962C8B-B14F-4D97-AF65-F5344CB8AC3E}">
        <p14:creationId xmlns:p14="http://schemas.microsoft.com/office/powerpoint/2010/main" val="14170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539E30-CC11-8947-919A-C80E668BC860}"/>
              </a:ext>
            </a:extLst>
          </p:cNvPr>
          <p:cNvSpPr>
            <a:spLocks noGrp="1"/>
          </p:cNvSpPr>
          <p:nvPr>
            <p:ph type="title"/>
          </p:nvPr>
        </p:nvSpPr>
        <p:spPr/>
        <p:txBody>
          <a:bodyPr>
            <a:normAutofit fontScale="90000"/>
          </a:bodyPr>
          <a:lstStyle/>
          <a:p>
            <a:r>
              <a:rPr lang="fr-FR" dirty="0"/>
              <a:t>Réponse: </a:t>
            </a:r>
            <a:br>
              <a:rPr lang="fr-FR" dirty="0"/>
            </a:br>
            <a:r>
              <a:rPr lang="fr-FR" dirty="0"/>
              <a:t>(c) 2000 fois plus grand</a:t>
            </a:r>
          </a:p>
        </p:txBody>
      </p:sp>
      <p:sp>
        <p:nvSpPr>
          <p:cNvPr id="3" name="Espace réservé du contenu 2">
            <a:extLst>
              <a:ext uri="{FF2B5EF4-FFF2-40B4-BE49-F238E27FC236}">
                <a16:creationId xmlns:a16="http://schemas.microsoft.com/office/drawing/2014/main" id="{72315C15-1522-1244-AB26-F909E7F2737A}"/>
              </a:ext>
            </a:extLst>
          </p:cNvPr>
          <p:cNvSpPr>
            <a:spLocks noGrp="1"/>
          </p:cNvSpPr>
          <p:nvPr>
            <p:ph idx="1"/>
          </p:nvPr>
        </p:nvSpPr>
        <p:spPr/>
        <p:txBody>
          <a:bodyPr>
            <a:normAutofit fontScale="85000" lnSpcReduction="10000"/>
          </a:bodyPr>
          <a:lstStyle/>
          <a:p>
            <a:r>
              <a:rPr lang="fr-FR" dirty="0"/>
              <a:t>Un paquet d’électron est souvent plus grand qu’un photon visible.</a:t>
            </a:r>
          </a:p>
          <a:p>
            <a:r>
              <a:rPr lang="fr-FR" dirty="0"/>
              <a:t>Cependant ce paquet ne peut pas réfléchir la lumière et donc on ne peut pas le visualiser ainsi.</a:t>
            </a:r>
          </a:p>
          <a:p>
            <a:r>
              <a:rPr lang="fr-FR" dirty="0"/>
              <a:t>Aux longueurs d’onde comparables à la taille du paquet, il y a une émission importante de photons.</a:t>
            </a:r>
          </a:p>
          <a:p>
            <a:r>
              <a:rPr lang="fr-FR" dirty="0"/>
              <a:t>Dans le cas de </a:t>
            </a:r>
            <a:r>
              <a:rPr lang="fr-FR" dirty="0" err="1"/>
              <a:t>ThomX</a:t>
            </a:r>
            <a:r>
              <a:rPr lang="fr-FR" dirty="0"/>
              <a:t>, c’est dans le domaine </a:t>
            </a:r>
            <a:r>
              <a:rPr lang="fr-FR" dirty="0" err="1"/>
              <a:t>THz</a:t>
            </a:r>
            <a:r>
              <a:rPr lang="fr-FR" dirty="0"/>
              <a:t>.</a:t>
            </a:r>
          </a:p>
          <a:p>
            <a:r>
              <a:rPr lang="fr-FR" dirty="0"/>
              <a:t>D’autres accélérateurs utilisent des paquets plus courts pour produire du rayonnement infra-rouge (comme CLIO à Orsay) voir même des rayons X comme l’accélérateur Européen XFEL à Hambourg.</a:t>
            </a:r>
          </a:p>
        </p:txBody>
      </p:sp>
      <p:sp>
        <p:nvSpPr>
          <p:cNvPr id="4" name="Espace réservé de la date 3">
            <a:extLst>
              <a:ext uri="{FF2B5EF4-FFF2-40B4-BE49-F238E27FC236}">
                <a16:creationId xmlns:a16="http://schemas.microsoft.com/office/drawing/2014/main" id="{07EDA82B-B138-254D-82F2-060CBF8D6C9E}"/>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8DDA1B2C-2507-8E41-9089-874E64FFBCE2}"/>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9C4C3C0B-DF06-904B-8FE1-7F76123EF3BA}"/>
              </a:ext>
            </a:extLst>
          </p:cNvPr>
          <p:cNvSpPr>
            <a:spLocks noGrp="1"/>
          </p:cNvSpPr>
          <p:nvPr>
            <p:ph type="sldNum" sz="quarter" idx="12"/>
          </p:nvPr>
        </p:nvSpPr>
        <p:spPr/>
        <p:txBody>
          <a:bodyPr/>
          <a:lstStyle/>
          <a:p>
            <a:fld id="{480433CB-3D87-1948-A5B6-54D4680A5C16}" type="slidenum">
              <a:rPr lang="en-GB" smtClean="0"/>
              <a:pPr/>
              <a:t>8</a:t>
            </a:fld>
            <a:endParaRPr lang="en-GB"/>
          </a:p>
        </p:txBody>
      </p:sp>
    </p:spTree>
    <p:extLst>
      <p:ext uri="{BB962C8B-B14F-4D97-AF65-F5344CB8AC3E}">
        <p14:creationId xmlns:p14="http://schemas.microsoft.com/office/powerpoint/2010/main" val="987611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E38477-1AC8-BC45-8D2B-CF600750135B}"/>
              </a:ext>
            </a:extLst>
          </p:cNvPr>
          <p:cNvSpPr>
            <a:spLocks noGrp="1"/>
          </p:cNvSpPr>
          <p:nvPr>
            <p:ph type="title"/>
          </p:nvPr>
        </p:nvSpPr>
        <p:spPr/>
        <p:txBody>
          <a:bodyPr>
            <a:normAutofit fontScale="90000"/>
          </a:bodyPr>
          <a:lstStyle/>
          <a:p>
            <a:r>
              <a:rPr lang="fr-FR" dirty="0"/>
              <a:t>Mesure de profiles:</a:t>
            </a:r>
            <a:br>
              <a:rPr lang="fr-FR" dirty="0"/>
            </a:br>
            <a:r>
              <a:rPr lang="fr-FR" dirty="0"/>
              <a:t>Les mesureurs à fils (laser)</a:t>
            </a:r>
          </a:p>
        </p:txBody>
      </p:sp>
      <p:sp>
        <p:nvSpPr>
          <p:cNvPr id="3" name="Espace réservé du contenu 2">
            <a:extLst>
              <a:ext uri="{FF2B5EF4-FFF2-40B4-BE49-F238E27FC236}">
                <a16:creationId xmlns:a16="http://schemas.microsoft.com/office/drawing/2014/main" id="{80CD15BD-D2C3-2A49-BE68-4BC7F691E115}"/>
              </a:ext>
            </a:extLst>
          </p:cNvPr>
          <p:cNvSpPr>
            <a:spLocks noGrp="1"/>
          </p:cNvSpPr>
          <p:nvPr>
            <p:ph idx="1"/>
          </p:nvPr>
        </p:nvSpPr>
        <p:spPr>
          <a:xfrm>
            <a:off x="457200" y="1600200"/>
            <a:ext cx="8116784" cy="2385365"/>
          </a:xfrm>
        </p:spPr>
        <p:txBody>
          <a:bodyPr>
            <a:normAutofit fontScale="92500" lnSpcReduction="10000"/>
          </a:bodyPr>
          <a:lstStyle/>
          <a:p>
            <a:r>
              <a:rPr lang="fr-FR" dirty="0"/>
              <a:t>Le fil peut être remplacé par un faisceau laser.</a:t>
            </a:r>
          </a:p>
          <a:p>
            <a:r>
              <a:rPr lang="fr-FR" dirty="0"/>
              <a:t>Avec des électrons, des particules secondaires sont produites par interaction Compton.</a:t>
            </a:r>
          </a:p>
          <a:p>
            <a:r>
              <a:rPr lang="fr-FR" dirty="0"/>
              <a:t>Avec des ions, un électron peut-être arraché par le laser… </a:t>
            </a:r>
          </a:p>
        </p:txBody>
      </p:sp>
      <p:sp>
        <p:nvSpPr>
          <p:cNvPr id="4" name="Espace réservé de la date 3">
            <a:extLst>
              <a:ext uri="{FF2B5EF4-FFF2-40B4-BE49-F238E27FC236}">
                <a16:creationId xmlns:a16="http://schemas.microsoft.com/office/drawing/2014/main" id="{388B86E9-AC67-A64E-835A-B3E2FE23B878}"/>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5B8A715-D871-6445-B3A3-1E731CD50155}"/>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74F1DB8E-9E49-0F47-B772-6D62C2F9EB3C}"/>
              </a:ext>
            </a:extLst>
          </p:cNvPr>
          <p:cNvSpPr>
            <a:spLocks noGrp="1"/>
          </p:cNvSpPr>
          <p:nvPr>
            <p:ph type="sldNum" sz="quarter" idx="12"/>
          </p:nvPr>
        </p:nvSpPr>
        <p:spPr/>
        <p:txBody>
          <a:bodyPr/>
          <a:lstStyle/>
          <a:p>
            <a:fld id="{480433CB-3D87-1948-A5B6-54D4680A5C16}" type="slidenum">
              <a:rPr lang="en-GB" smtClean="0"/>
              <a:pPr/>
              <a:t>80</a:t>
            </a:fld>
            <a:endParaRPr lang="en-GB"/>
          </a:p>
        </p:txBody>
      </p:sp>
      <p:pic>
        <p:nvPicPr>
          <p:cNvPr id="9" name="Image 8" descr="generic_laserwire.jpg">
            <a:extLst>
              <a:ext uri="{FF2B5EF4-FFF2-40B4-BE49-F238E27FC236}">
                <a16:creationId xmlns:a16="http://schemas.microsoft.com/office/drawing/2014/main" id="{88086074-F0ED-8242-96ED-DC8B8DCA2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332" y="3873321"/>
            <a:ext cx="3962400" cy="2385365"/>
          </a:xfrm>
          <a:prstGeom prst="rect">
            <a:avLst/>
          </a:prstGeom>
        </p:spPr>
      </p:pic>
      <p:pic>
        <p:nvPicPr>
          <p:cNvPr id="10" name="Picture 2">
            <a:extLst>
              <a:ext uri="{FF2B5EF4-FFF2-40B4-BE49-F238E27FC236}">
                <a16:creationId xmlns:a16="http://schemas.microsoft.com/office/drawing/2014/main" id="{21E1D702-4FD1-2247-8DF1-CF6F4A348A0F}"/>
              </a:ext>
            </a:extLst>
          </p:cNvPr>
          <p:cNvPicPr>
            <a:picLocks noChangeAspect="1" noChangeArrowheads="1"/>
          </p:cNvPicPr>
          <p:nvPr/>
        </p:nvPicPr>
        <p:blipFill>
          <a:blip r:embed="rId3"/>
          <a:srcRect/>
          <a:stretch>
            <a:fillRect/>
          </a:stretch>
        </p:blipFill>
        <p:spPr bwMode="auto">
          <a:xfrm>
            <a:off x="1034220" y="3938337"/>
            <a:ext cx="2005455" cy="2783138"/>
          </a:xfrm>
          <a:prstGeom prst="rect">
            <a:avLst/>
          </a:prstGeom>
          <a:noFill/>
          <a:ln w="9525">
            <a:noFill/>
            <a:round/>
            <a:headEnd/>
            <a:tailEnd/>
          </a:ln>
          <a:effectLst/>
        </p:spPr>
      </p:pic>
    </p:spTree>
    <p:extLst>
      <p:ext uri="{BB962C8B-B14F-4D97-AF65-F5344CB8AC3E}">
        <p14:creationId xmlns:p14="http://schemas.microsoft.com/office/powerpoint/2010/main" val="1946807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0790A-7337-4645-9F88-DD0FA3116D32}"/>
              </a:ext>
            </a:extLst>
          </p:cNvPr>
          <p:cNvSpPr>
            <a:spLocks noGrp="1"/>
          </p:cNvSpPr>
          <p:nvPr>
            <p:ph type="title"/>
          </p:nvPr>
        </p:nvSpPr>
        <p:spPr/>
        <p:txBody>
          <a:bodyPr>
            <a:normAutofit fontScale="90000"/>
          </a:bodyPr>
          <a:lstStyle/>
          <a:p>
            <a:r>
              <a:rPr lang="fr-FR" dirty="0"/>
              <a:t>Mesure de profiles:</a:t>
            </a:r>
            <a:br>
              <a:rPr lang="fr-FR" dirty="0"/>
            </a:br>
            <a:r>
              <a:rPr lang="fr-FR" dirty="0"/>
              <a:t>Les mesureurs à fils (harpes)</a:t>
            </a:r>
          </a:p>
        </p:txBody>
      </p:sp>
      <p:sp>
        <p:nvSpPr>
          <p:cNvPr id="3" name="Espace réservé du contenu 2">
            <a:extLst>
              <a:ext uri="{FF2B5EF4-FFF2-40B4-BE49-F238E27FC236}">
                <a16:creationId xmlns:a16="http://schemas.microsoft.com/office/drawing/2014/main" id="{9D15F022-D7FD-C549-A876-2C75FB1847A9}"/>
              </a:ext>
            </a:extLst>
          </p:cNvPr>
          <p:cNvSpPr>
            <a:spLocks noGrp="1"/>
          </p:cNvSpPr>
          <p:nvPr>
            <p:ph idx="1"/>
          </p:nvPr>
        </p:nvSpPr>
        <p:spPr>
          <a:xfrm>
            <a:off x="457200" y="1600200"/>
            <a:ext cx="4114800" cy="4525963"/>
          </a:xfrm>
        </p:spPr>
        <p:txBody>
          <a:bodyPr/>
          <a:lstStyle/>
          <a:p>
            <a:r>
              <a:rPr lang="fr-FR" dirty="0"/>
              <a:t>Lorsque la charge est lue sur les fils, il est possible d’en mettre plusieurs côte à côte.</a:t>
            </a:r>
          </a:p>
          <a:p>
            <a:r>
              <a:rPr lang="fr-FR" dirty="0"/>
              <a:t>Cela donne une sorte de harpe qui va mesurer le profil d’un seul coup.</a:t>
            </a:r>
          </a:p>
        </p:txBody>
      </p:sp>
      <p:sp>
        <p:nvSpPr>
          <p:cNvPr id="4" name="Espace réservé de la date 3">
            <a:extLst>
              <a:ext uri="{FF2B5EF4-FFF2-40B4-BE49-F238E27FC236}">
                <a16:creationId xmlns:a16="http://schemas.microsoft.com/office/drawing/2014/main" id="{1B1AC3FB-375C-8D42-BB4C-43EFCB78970E}"/>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595C63E0-F81B-5E46-BD58-B07BFFDB4708}"/>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DC5AE381-19A8-8048-A9D0-5A2B88734190}"/>
              </a:ext>
            </a:extLst>
          </p:cNvPr>
          <p:cNvSpPr>
            <a:spLocks noGrp="1"/>
          </p:cNvSpPr>
          <p:nvPr>
            <p:ph type="sldNum" sz="quarter" idx="12"/>
          </p:nvPr>
        </p:nvSpPr>
        <p:spPr/>
        <p:txBody>
          <a:bodyPr/>
          <a:lstStyle/>
          <a:p>
            <a:fld id="{480433CB-3D87-1948-A5B6-54D4680A5C16}" type="slidenum">
              <a:rPr lang="en-GB" smtClean="0"/>
              <a:pPr/>
              <a:t>81</a:t>
            </a:fld>
            <a:endParaRPr lang="en-GB"/>
          </a:p>
        </p:txBody>
      </p:sp>
      <p:pic>
        <p:nvPicPr>
          <p:cNvPr id="7" name="Image 6" descr="harp.jpg">
            <a:extLst>
              <a:ext uri="{FF2B5EF4-FFF2-40B4-BE49-F238E27FC236}">
                <a16:creationId xmlns:a16="http://schemas.microsoft.com/office/drawing/2014/main" id="{16A648EF-9CBA-5641-AEA8-D65ABEB77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9735" y="1940719"/>
            <a:ext cx="3261913" cy="3892550"/>
          </a:xfrm>
          <a:prstGeom prst="rect">
            <a:avLst/>
          </a:prstGeom>
        </p:spPr>
      </p:pic>
    </p:spTree>
    <p:extLst>
      <p:ext uri="{BB962C8B-B14F-4D97-AF65-F5344CB8AC3E}">
        <p14:creationId xmlns:p14="http://schemas.microsoft.com/office/powerpoint/2010/main" val="5699059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F6E7-744A-4A49-85A8-B8FF044A9B23}"/>
              </a:ext>
            </a:extLst>
          </p:cNvPr>
          <p:cNvSpPr>
            <a:spLocks noGrp="1"/>
          </p:cNvSpPr>
          <p:nvPr>
            <p:ph type="title"/>
          </p:nvPr>
        </p:nvSpPr>
        <p:spPr/>
        <p:txBody>
          <a:bodyPr/>
          <a:lstStyle/>
          <a:p>
            <a:r>
              <a:rPr lang="fr-FR" dirty="0"/>
              <a:t>Mesures de pertes</a:t>
            </a:r>
          </a:p>
        </p:txBody>
      </p:sp>
      <p:sp>
        <p:nvSpPr>
          <p:cNvPr id="3" name="Content Placeholder 2">
            <a:extLst>
              <a:ext uri="{FF2B5EF4-FFF2-40B4-BE49-F238E27FC236}">
                <a16:creationId xmlns:a16="http://schemas.microsoft.com/office/drawing/2014/main" id="{F7819B2D-C7F8-B843-B29E-38F6B3D87819}"/>
              </a:ext>
            </a:extLst>
          </p:cNvPr>
          <p:cNvSpPr>
            <a:spLocks noGrp="1"/>
          </p:cNvSpPr>
          <p:nvPr>
            <p:ph idx="1"/>
          </p:nvPr>
        </p:nvSpPr>
        <p:spPr>
          <a:xfrm>
            <a:off x="457200" y="1306286"/>
            <a:ext cx="7819901" cy="3206337"/>
          </a:xfrm>
        </p:spPr>
        <p:txBody>
          <a:bodyPr>
            <a:normAutofit fontScale="70000" lnSpcReduction="20000"/>
          </a:bodyPr>
          <a:lstStyle/>
          <a:p>
            <a:r>
              <a:rPr lang="fr-FR" dirty="0"/>
              <a:t>Les pertes du faisceau doivent être surveillées avec attention:</a:t>
            </a:r>
          </a:p>
          <a:p>
            <a:pPr lvl="1"/>
            <a:r>
              <a:rPr lang="fr-FR" dirty="0"/>
              <a:t>Signe d’un dysfonctionnement de la machine</a:t>
            </a:r>
          </a:p>
          <a:p>
            <a:pPr lvl="1"/>
            <a:r>
              <a:rPr lang="fr-FR" dirty="0"/>
              <a:t>Risque d’activation</a:t>
            </a:r>
          </a:p>
          <a:p>
            <a:r>
              <a:rPr lang="fr-FR" dirty="0"/>
              <a:t>Cela peut se faire avec des chambres d’ionisation dans lesquelles les particules perdues ionisent un gaz qui produit un signal électronique.</a:t>
            </a:r>
          </a:p>
          <a:p>
            <a:r>
              <a:rPr lang="fr-FR" dirty="0"/>
              <a:t>Ou avec des fibres optiques autour de l’accélérateur. Les particules perdues vont émettre du rayonnement </a:t>
            </a:r>
            <a:r>
              <a:rPr lang="fr-FR" dirty="0" err="1"/>
              <a:t>Cerenkov</a:t>
            </a:r>
            <a:r>
              <a:rPr lang="fr-FR" dirty="0"/>
              <a:t> dans la fibre et ce signal lumineux est détecté par un tube photomultiplicateur.</a:t>
            </a:r>
          </a:p>
          <a:p>
            <a:endParaRPr lang="fr-FR" dirty="0"/>
          </a:p>
        </p:txBody>
      </p:sp>
      <p:sp>
        <p:nvSpPr>
          <p:cNvPr id="4" name="Date Placeholder 3">
            <a:extLst>
              <a:ext uri="{FF2B5EF4-FFF2-40B4-BE49-F238E27FC236}">
                <a16:creationId xmlns:a16="http://schemas.microsoft.com/office/drawing/2014/main" id="{7557ACDD-B30E-B84C-8444-7A4B1218919B}"/>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B0D31C9-4BFA-EE43-B342-BAD97FCA57CB}"/>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456A8EF1-CA4A-2E45-91F1-F1C0A333C19B}"/>
              </a:ext>
            </a:extLst>
          </p:cNvPr>
          <p:cNvSpPr>
            <a:spLocks noGrp="1"/>
          </p:cNvSpPr>
          <p:nvPr>
            <p:ph type="sldNum" sz="quarter" idx="12"/>
          </p:nvPr>
        </p:nvSpPr>
        <p:spPr/>
        <p:txBody>
          <a:bodyPr/>
          <a:lstStyle/>
          <a:p>
            <a:fld id="{480433CB-3D87-1948-A5B6-54D4680A5C16}" type="slidenum">
              <a:rPr lang="en-GB" smtClean="0"/>
              <a:pPr/>
              <a:t>82</a:t>
            </a:fld>
            <a:endParaRPr lang="en-GB"/>
          </a:p>
        </p:txBody>
      </p:sp>
      <p:pic>
        <p:nvPicPr>
          <p:cNvPr id="8" name="Image 7">
            <a:extLst>
              <a:ext uri="{FF2B5EF4-FFF2-40B4-BE49-F238E27FC236}">
                <a16:creationId xmlns:a16="http://schemas.microsoft.com/office/drawing/2014/main" id="{5CC12B8E-A8C1-B540-84A3-B7723583C95A}"/>
              </a:ext>
            </a:extLst>
          </p:cNvPr>
          <p:cNvPicPr>
            <a:picLocks noChangeAspect="1"/>
          </p:cNvPicPr>
          <p:nvPr/>
        </p:nvPicPr>
        <p:blipFill>
          <a:blip r:embed="rId2"/>
          <a:stretch>
            <a:fillRect/>
          </a:stretch>
        </p:blipFill>
        <p:spPr>
          <a:xfrm>
            <a:off x="2590799" y="4406900"/>
            <a:ext cx="4427517" cy="1977624"/>
          </a:xfrm>
          <a:prstGeom prst="rect">
            <a:avLst/>
          </a:prstGeom>
        </p:spPr>
      </p:pic>
    </p:spTree>
    <p:extLst>
      <p:ext uri="{BB962C8B-B14F-4D97-AF65-F5344CB8AC3E}">
        <p14:creationId xmlns:p14="http://schemas.microsoft.com/office/powerpoint/2010/main" val="3246224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6C6E-1B57-EA4B-86C0-1F67A561DA39}"/>
              </a:ext>
            </a:extLst>
          </p:cNvPr>
          <p:cNvSpPr>
            <a:spLocks noGrp="1"/>
          </p:cNvSpPr>
          <p:nvPr>
            <p:ph type="title"/>
          </p:nvPr>
        </p:nvSpPr>
        <p:spPr/>
        <p:txBody>
          <a:bodyPr/>
          <a:lstStyle/>
          <a:p>
            <a:r>
              <a:rPr lang="fr-FR" dirty="0"/>
              <a:t>Mesures d’</a:t>
            </a:r>
            <a:r>
              <a:rPr lang="fr-FR" dirty="0" err="1"/>
              <a:t>émittance</a:t>
            </a:r>
            <a:r>
              <a:rPr lang="fr-FR" dirty="0"/>
              <a:t> transverse</a:t>
            </a:r>
          </a:p>
        </p:txBody>
      </p:sp>
      <p:sp>
        <p:nvSpPr>
          <p:cNvPr id="3" name="Content Placeholder 2">
            <a:extLst>
              <a:ext uri="{FF2B5EF4-FFF2-40B4-BE49-F238E27FC236}">
                <a16:creationId xmlns:a16="http://schemas.microsoft.com/office/drawing/2014/main" id="{72A28B52-C236-0B4B-8F19-44FA52028E92}"/>
              </a:ext>
            </a:extLst>
          </p:cNvPr>
          <p:cNvSpPr>
            <a:spLocks noGrp="1"/>
          </p:cNvSpPr>
          <p:nvPr>
            <p:ph idx="1"/>
          </p:nvPr>
        </p:nvSpPr>
        <p:spPr>
          <a:xfrm>
            <a:off x="457200" y="1600200"/>
            <a:ext cx="5872348" cy="4525963"/>
          </a:xfrm>
        </p:spPr>
        <p:txBody>
          <a:bodyPr>
            <a:normAutofit fontScale="77500" lnSpcReduction="20000"/>
          </a:bodyPr>
          <a:lstStyle/>
          <a:p>
            <a:r>
              <a:rPr lang="fr-FR" dirty="0"/>
              <a:t>L’</a:t>
            </a:r>
            <a:r>
              <a:rPr lang="fr-FR" dirty="0" err="1"/>
              <a:t>émittance</a:t>
            </a:r>
            <a:r>
              <a:rPr lang="fr-FR" dirty="0"/>
              <a:t> transverse est une quantité très importante car elle donne la qualité (ou plus précisément une température) du faisceau.</a:t>
            </a:r>
          </a:p>
          <a:p>
            <a:r>
              <a:rPr lang="fr-FR" dirty="0"/>
              <a:t>Elle peut-être définie comme le produit de la taille du faisceau avec sa divergence à un point focal.</a:t>
            </a:r>
          </a:p>
          <a:p>
            <a:r>
              <a:rPr lang="fr-FR" dirty="0"/>
              <a:t>Il faut donc être capable de mesurer ces deux quantités en même temps.</a:t>
            </a:r>
          </a:p>
          <a:p>
            <a:r>
              <a:rPr lang="fr-FR" dirty="0"/>
              <a:t>Plusieurs solutions:</a:t>
            </a:r>
          </a:p>
          <a:p>
            <a:pPr lvl="1"/>
            <a:r>
              <a:rPr lang="fr-FR" dirty="0"/>
              <a:t>Balayage du faisceau</a:t>
            </a:r>
          </a:p>
          <a:p>
            <a:pPr lvl="1"/>
            <a:r>
              <a:rPr lang="fr-FR" dirty="0"/>
              <a:t>Poivrière</a:t>
            </a:r>
          </a:p>
          <a:p>
            <a:pPr lvl="1"/>
            <a:r>
              <a:rPr lang="fr-FR" dirty="0"/>
              <a:t>Mesureur d’Allison</a:t>
            </a:r>
          </a:p>
        </p:txBody>
      </p:sp>
      <p:sp>
        <p:nvSpPr>
          <p:cNvPr id="4" name="Date Placeholder 3">
            <a:extLst>
              <a:ext uri="{FF2B5EF4-FFF2-40B4-BE49-F238E27FC236}">
                <a16:creationId xmlns:a16="http://schemas.microsoft.com/office/drawing/2014/main" id="{B4C2F144-20E5-F84B-BFEA-5320692ECB05}"/>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DDF44AF-AF06-0748-ADCD-968967186900}"/>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708F437D-ECDB-5942-A847-6524D239FE42}"/>
              </a:ext>
            </a:extLst>
          </p:cNvPr>
          <p:cNvSpPr>
            <a:spLocks noGrp="1"/>
          </p:cNvSpPr>
          <p:nvPr>
            <p:ph type="sldNum" sz="quarter" idx="12"/>
          </p:nvPr>
        </p:nvSpPr>
        <p:spPr/>
        <p:txBody>
          <a:bodyPr/>
          <a:lstStyle/>
          <a:p>
            <a:fld id="{480433CB-3D87-1948-A5B6-54D4680A5C16}" type="slidenum">
              <a:rPr lang="en-GB" smtClean="0"/>
              <a:pPr/>
              <a:t>83</a:t>
            </a:fld>
            <a:endParaRPr lang="en-GB"/>
          </a:p>
        </p:txBody>
      </p:sp>
      <p:pic>
        <p:nvPicPr>
          <p:cNvPr id="7" name="Image 6">
            <a:extLst>
              <a:ext uri="{FF2B5EF4-FFF2-40B4-BE49-F238E27FC236}">
                <a16:creationId xmlns:a16="http://schemas.microsoft.com/office/drawing/2014/main" id="{CDFA3266-90B7-DC4C-BCFC-92CD627DA222}"/>
              </a:ext>
            </a:extLst>
          </p:cNvPr>
          <p:cNvPicPr>
            <a:picLocks noChangeAspect="1"/>
          </p:cNvPicPr>
          <p:nvPr/>
        </p:nvPicPr>
        <p:blipFill>
          <a:blip r:embed="rId2"/>
          <a:stretch>
            <a:fillRect/>
          </a:stretch>
        </p:blipFill>
        <p:spPr>
          <a:xfrm>
            <a:off x="6194188" y="1224664"/>
            <a:ext cx="2851624" cy="1969554"/>
          </a:xfrm>
          <a:prstGeom prst="rect">
            <a:avLst/>
          </a:prstGeom>
        </p:spPr>
      </p:pic>
      <p:pic>
        <p:nvPicPr>
          <p:cNvPr id="8" name="Picture 4">
            <a:extLst>
              <a:ext uri="{FF2B5EF4-FFF2-40B4-BE49-F238E27FC236}">
                <a16:creationId xmlns:a16="http://schemas.microsoft.com/office/drawing/2014/main" id="{DDFF3DC6-17BA-CD48-9608-CD7873A310E2}"/>
              </a:ext>
            </a:extLst>
          </p:cNvPr>
          <p:cNvPicPr>
            <a:picLocks noChangeAspect="1" noChangeArrowheads="1"/>
          </p:cNvPicPr>
          <p:nvPr/>
        </p:nvPicPr>
        <p:blipFill>
          <a:blip r:embed="rId3"/>
          <a:srcRect/>
          <a:stretch>
            <a:fillRect/>
          </a:stretch>
        </p:blipFill>
        <p:spPr bwMode="auto">
          <a:xfrm>
            <a:off x="6456480" y="3274376"/>
            <a:ext cx="2462400" cy="1926922"/>
          </a:xfrm>
          <a:prstGeom prst="rect">
            <a:avLst/>
          </a:prstGeom>
          <a:noFill/>
          <a:ln w="9525">
            <a:noFill/>
            <a:round/>
            <a:headEnd/>
            <a:tailEnd/>
          </a:ln>
          <a:effectLst/>
        </p:spPr>
      </p:pic>
      <p:pic>
        <p:nvPicPr>
          <p:cNvPr id="9" name="Image 8">
            <a:extLst>
              <a:ext uri="{FF2B5EF4-FFF2-40B4-BE49-F238E27FC236}">
                <a16:creationId xmlns:a16="http://schemas.microsoft.com/office/drawing/2014/main" id="{49E23416-80CF-E249-BE9A-D9AE0DD17641}"/>
              </a:ext>
            </a:extLst>
          </p:cNvPr>
          <p:cNvPicPr>
            <a:picLocks noChangeAspect="1"/>
          </p:cNvPicPr>
          <p:nvPr/>
        </p:nvPicPr>
        <p:blipFill>
          <a:blip r:embed="rId4"/>
          <a:stretch>
            <a:fillRect/>
          </a:stretch>
        </p:blipFill>
        <p:spPr>
          <a:xfrm>
            <a:off x="5623230" y="5281456"/>
            <a:ext cx="3295650" cy="1536108"/>
          </a:xfrm>
          <a:prstGeom prst="rect">
            <a:avLst/>
          </a:prstGeom>
        </p:spPr>
      </p:pic>
    </p:spTree>
    <p:extLst>
      <p:ext uri="{BB962C8B-B14F-4D97-AF65-F5344CB8AC3E}">
        <p14:creationId xmlns:p14="http://schemas.microsoft.com/office/powerpoint/2010/main" val="888964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6C6E-1B57-EA4B-86C0-1F67A561DA39}"/>
              </a:ext>
            </a:extLst>
          </p:cNvPr>
          <p:cNvSpPr>
            <a:spLocks noGrp="1"/>
          </p:cNvSpPr>
          <p:nvPr>
            <p:ph type="title"/>
          </p:nvPr>
        </p:nvSpPr>
        <p:spPr>
          <a:xfrm>
            <a:off x="457200" y="274638"/>
            <a:ext cx="6096000" cy="1143000"/>
          </a:xfrm>
        </p:spPr>
        <p:txBody>
          <a:bodyPr>
            <a:noAutofit/>
          </a:bodyPr>
          <a:lstStyle/>
          <a:p>
            <a:r>
              <a:rPr lang="fr-FR" sz="3200" dirty="0"/>
              <a:t>Mesures d’</a:t>
            </a:r>
            <a:r>
              <a:rPr lang="fr-FR" sz="3200" dirty="0" err="1"/>
              <a:t>émittance</a:t>
            </a:r>
            <a:r>
              <a:rPr lang="fr-FR" sz="3200" dirty="0"/>
              <a:t> transverse</a:t>
            </a:r>
            <a:br>
              <a:rPr lang="fr-FR" sz="3200" dirty="0"/>
            </a:br>
            <a:r>
              <a:rPr lang="fr-FR" sz="3200" dirty="0"/>
              <a:t>par balayage du faisceau</a:t>
            </a:r>
          </a:p>
        </p:txBody>
      </p:sp>
      <p:sp>
        <p:nvSpPr>
          <p:cNvPr id="3" name="Content Placeholder 2">
            <a:extLst>
              <a:ext uri="{FF2B5EF4-FFF2-40B4-BE49-F238E27FC236}">
                <a16:creationId xmlns:a16="http://schemas.microsoft.com/office/drawing/2014/main" id="{72A28B52-C236-0B4B-8F19-44FA52028E92}"/>
              </a:ext>
            </a:extLst>
          </p:cNvPr>
          <p:cNvSpPr>
            <a:spLocks noGrp="1"/>
          </p:cNvSpPr>
          <p:nvPr>
            <p:ph idx="1"/>
          </p:nvPr>
        </p:nvSpPr>
        <p:spPr>
          <a:xfrm>
            <a:off x="272576" y="1417637"/>
            <a:ext cx="5747224" cy="5078165"/>
          </a:xfrm>
        </p:spPr>
        <p:txBody>
          <a:bodyPr>
            <a:normAutofit fontScale="62500" lnSpcReduction="20000"/>
          </a:bodyPr>
          <a:lstStyle/>
          <a:p>
            <a:endParaRPr lang="fr-FR" dirty="0"/>
          </a:p>
          <a:p>
            <a:r>
              <a:rPr lang="fr-FR" dirty="0"/>
              <a:t>Le produit des carrés de l’</a:t>
            </a:r>
            <a:r>
              <a:rPr lang="fr-FR" dirty="0" err="1"/>
              <a:t>émittance</a:t>
            </a:r>
            <a:r>
              <a:rPr lang="fr-FR" dirty="0"/>
              <a:t> transverse et de la fonction optique (beta) du faisceau donne la taille du faisceau au carré.</a:t>
            </a:r>
          </a:p>
          <a:p>
            <a:r>
              <a:rPr lang="fr-FR" dirty="0"/>
              <a:t>Si l’on est absolument sur de connaître la fonction optique à un point donné, une mesure de taille du faisceau donne l’</a:t>
            </a:r>
            <a:r>
              <a:rPr lang="fr-FR" dirty="0" err="1"/>
              <a:t>émittance</a:t>
            </a:r>
            <a:r>
              <a:rPr lang="fr-FR" dirty="0"/>
              <a:t>. Cependant cette mesure est alors très sensible aux erreurs de réglage.</a:t>
            </a:r>
          </a:p>
          <a:p>
            <a:r>
              <a:rPr lang="fr-FR" dirty="0"/>
              <a:t>Pour plus de précision il est préférable de changer le champ dans un </a:t>
            </a:r>
            <a:r>
              <a:rPr lang="fr-FR" dirty="0" err="1"/>
              <a:t>quadrupole</a:t>
            </a:r>
            <a:r>
              <a:rPr lang="fr-FR" dirty="0"/>
              <a:t> en amont du point de mesure et de mesurer la taille du faisceau en fonction du champ dans le </a:t>
            </a:r>
            <a:r>
              <a:rPr lang="fr-FR" dirty="0" err="1"/>
              <a:t>quadrupole</a:t>
            </a:r>
            <a:r>
              <a:rPr lang="fr-FR" dirty="0"/>
              <a:t>.</a:t>
            </a:r>
          </a:p>
          <a:p>
            <a:r>
              <a:rPr lang="fr-FR" dirty="0"/>
              <a:t>C’est une mesure d’</a:t>
            </a:r>
            <a:r>
              <a:rPr lang="fr-FR" dirty="0" err="1"/>
              <a:t>émittance</a:t>
            </a:r>
            <a:r>
              <a:rPr lang="fr-FR" dirty="0"/>
              <a:t> par balayage de </a:t>
            </a:r>
            <a:r>
              <a:rPr lang="fr-FR" dirty="0" err="1"/>
              <a:t>quadrupole</a:t>
            </a:r>
            <a:r>
              <a:rPr lang="fr-FR" dirty="0"/>
              <a:t>.</a:t>
            </a:r>
          </a:p>
          <a:p>
            <a:r>
              <a:rPr lang="fr-FR" dirty="0"/>
              <a:t>Si la ligne est équipée de plusieurs écrans proches les uns des autres, il est aussi possible de mesurer la taille du faisceau à plusieurs endroits et de reconstruire la trajectoire à partir de ces mesures.</a:t>
            </a:r>
          </a:p>
        </p:txBody>
      </p:sp>
      <p:sp>
        <p:nvSpPr>
          <p:cNvPr id="4" name="Date Placeholder 3">
            <a:extLst>
              <a:ext uri="{FF2B5EF4-FFF2-40B4-BE49-F238E27FC236}">
                <a16:creationId xmlns:a16="http://schemas.microsoft.com/office/drawing/2014/main" id="{B4C2F144-20E5-F84B-BFEA-5320692ECB05}"/>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DDF44AF-AF06-0748-ADCD-968967186900}"/>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708F437D-ECDB-5942-A847-6524D239FE42}"/>
              </a:ext>
            </a:extLst>
          </p:cNvPr>
          <p:cNvSpPr>
            <a:spLocks noGrp="1"/>
          </p:cNvSpPr>
          <p:nvPr>
            <p:ph type="sldNum" sz="quarter" idx="12"/>
          </p:nvPr>
        </p:nvSpPr>
        <p:spPr/>
        <p:txBody>
          <a:bodyPr/>
          <a:lstStyle/>
          <a:p>
            <a:fld id="{480433CB-3D87-1948-A5B6-54D4680A5C16}" type="slidenum">
              <a:rPr lang="en-GB" smtClean="0"/>
              <a:pPr/>
              <a:t>84</a:t>
            </a:fld>
            <a:endParaRPr lang="en-GB"/>
          </a:p>
        </p:txBody>
      </p:sp>
      <p:pic>
        <p:nvPicPr>
          <p:cNvPr id="10" name="Image 9">
            <a:extLst>
              <a:ext uri="{FF2B5EF4-FFF2-40B4-BE49-F238E27FC236}">
                <a16:creationId xmlns:a16="http://schemas.microsoft.com/office/drawing/2014/main" id="{57C88D74-1F34-1642-B889-3383349A51D7}"/>
              </a:ext>
            </a:extLst>
          </p:cNvPr>
          <p:cNvPicPr>
            <a:picLocks noChangeAspect="1"/>
          </p:cNvPicPr>
          <p:nvPr/>
        </p:nvPicPr>
        <p:blipFill>
          <a:blip r:embed="rId2"/>
          <a:stretch>
            <a:fillRect/>
          </a:stretch>
        </p:blipFill>
        <p:spPr>
          <a:xfrm>
            <a:off x="6169758" y="136525"/>
            <a:ext cx="2851624" cy="1969554"/>
          </a:xfrm>
          <a:prstGeom prst="rect">
            <a:avLst/>
          </a:prstGeom>
        </p:spPr>
      </p:pic>
      <p:pic>
        <p:nvPicPr>
          <p:cNvPr id="12" name="Image 11">
            <a:extLst>
              <a:ext uri="{FF2B5EF4-FFF2-40B4-BE49-F238E27FC236}">
                <a16:creationId xmlns:a16="http://schemas.microsoft.com/office/drawing/2014/main" id="{8BAA174C-0361-4440-8E14-DDC658135DA6}"/>
              </a:ext>
            </a:extLst>
          </p:cNvPr>
          <p:cNvPicPr>
            <a:picLocks noChangeAspect="1"/>
          </p:cNvPicPr>
          <p:nvPr/>
        </p:nvPicPr>
        <p:blipFill>
          <a:blip r:embed="rId3"/>
          <a:stretch>
            <a:fillRect/>
          </a:stretch>
        </p:blipFill>
        <p:spPr>
          <a:xfrm>
            <a:off x="6169758" y="2244192"/>
            <a:ext cx="2851624" cy="2110202"/>
          </a:xfrm>
          <a:prstGeom prst="rect">
            <a:avLst/>
          </a:prstGeom>
        </p:spPr>
      </p:pic>
      <p:pic>
        <p:nvPicPr>
          <p:cNvPr id="14" name="Image 13">
            <a:extLst>
              <a:ext uri="{FF2B5EF4-FFF2-40B4-BE49-F238E27FC236}">
                <a16:creationId xmlns:a16="http://schemas.microsoft.com/office/drawing/2014/main" id="{8F30BD9B-E797-4543-B94C-2974900E5AC8}"/>
              </a:ext>
            </a:extLst>
          </p:cNvPr>
          <p:cNvPicPr>
            <a:picLocks noChangeAspect="1"/>
          </p:cNvPicPr>
          <p:nvPr/>
        </p:nvPicPr>
        <p:blipFill>
          <a:blip r:embed="rId4"/>
          <a:stretch>
            <a:fillRect/>
          </a:stretch>
        </p:blipFill>
        <p:spPr>
          <a:xfrm>
            <a:off x="6169758" y="4448785"/>
            <a:ext cx="2851624" cy="2047017"/>
          </a:xfrm>
          <a:prstGeom prst="rect">
            <a:avLst/>
          </a:prstGeom>
        </p:spPr>
      </p:pic>
      <p:sp>
        <p:nvSpPr>
          <p:cNvPr id="15" name="ZoneTexte 14">
            <a:extLst>
              <a:ext uri="{FF2B5EF4-FFF2-40B4-BE49-F238E27FC236}">
                <a16:creationId xmlns:a16="http://schemas.microsoft.com/office/drawing/2014/main" id="{6B11F7B0-0555-2E48-AD1F-478C275A5431}"/>
              </a:ext>
            </a:extLst>
          </p:cNvPr>
          <p:cNvSpPr txBox="1"/>
          <p:nvPr/>
        </p:nvSpPr>
        <p:spPr>
          <a:xfrm>
            <a:off x="4737698" y="6464638"/>
            <a:ext cx="4406302" cy="338554"/>
          </a:xfrm>
          <a:prstGeom prst="rect">
            <a:avLst/>
          </a:prstGeom>
          <a:noFill/>
        </p:spPr>
        <p:txBody>
          <a:bodyPr wrap="square" rtlCol="0">
            <a:spAutoFit/>
          </a:bodyPr>
          <a:lstStyle/>
          <a:p>
            <a:r>
              <a:rPr lang="fr-FR" sz="1600" dirty="0">
                <a:hlinkClick r:id="rId5"/>
              </a:rPr>
              <a:t>https://doi.org/10.1088/1748-0221/6/07/P07004</a:t>
            </a:r>
            <a:endParaRPr lang="fr-FR" sz="1600" dirty="0"/>
          </a:p>
        </p:txBody>
      </p:sp>
    </p:spTree>
    <p:extLst>
      <p:ext uri="{BB962C8B-B14F-4D97-AF65-F5344CB8AC3E}">
        <p14:creationId xmlns:p14="http://schemas.microsoft.com/office/powerpoint/2010/main" val="3150477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6C6E-1B57-EA4B-86C0-1F67A561DA39}"/>
              </a:ext>
            </a:extLst>
          </p:cNvPr>
          <p:cNvSpPr>
            <a:spLocks noGrp="1"/>
          </p:cNvSpPr>
          <p:nvPr>
            <p:ph type="title"/>
          </p:nvPr>
        </p:nvSpPr>
        <p:spPr>
          <a:xfrm>
            <a:off x="457200" y="274638"/>
            <a:ext cx="6096000" cy="1143000"/>
          </a:xfrm>
        </p:spPr>
        <p:txBody>
          <a:bodyPr>
            <a:noAutofit/>
          </a:bodyPr>
          <a:lstStyle/>
          <a:p>
            <a:r>
              <a:rPr lang="fr-FR" sz="3200" dirty="0"/>
              <a:t>Mesures d’</a:t>
            </a:r>
            <a:r>
              <a:rPr lang="fr-FR" sz="3200" dirty="0" err="1"/>
              <a:t>émittance</a:t>
            </a:r>
            <a:r>
              <a:rPr lang="fr-FR" sz="3200" dirty="0"/>
              <a:t> transverse</a:t>
            </a:r>
            <a:br>
              <a:rPr lang="fr-FR" sz="3200" dirty="0"/>
            </a:br>
            <a:r>
              <a:rPr lang="fr-FR" sz="3200" dirty="0"/>
              <a:t>par poivrière</a:t>
            </a:r>
          </a:p>
        </p:txBody>
      </p:sp>
      <p:sp>
        <p:nvSpPr>
          <p:cNvPr id="3" name="Content Placeholder 2">
            <a:extLst>
              <a:ext uri="{FF2B5EF4-FFF2-40B4-BE49-F238E27FC236}">
                <a16:creationId xmlns:a16="http://schemas.microsoft.com/office/drawing/2014/main" id="{72A28B52-C236-0B4B-8F19-44FA52028E92}"/>
              </a:ext>
            </a:extLst>
          </p:cNvPr>
          <p:cNvSpPr>
            <a:spLocks noGrp="1"/>
          </p:cNvSpPr>
          <p:nvPr>
            <p:ph idx="1"/>
          </p:nvPr>
        </p:nvSpPr>
        <p:spPr>
          <a:xfrm>
            <a:off x="272576" y="1417637"/>
            <a:ext cx="5575774" cy="5078165"/>
          </a:xfrm>
        </p:spPr>
        <p:txBody>
          <a:bodyPr>
            <a:normAutofit fontScale="70000" lnSpcReduction="20000"/>
          </a:bodyPr>
          <a:lstStyle/>
          <a:p>
            <a:r>
              <a:rPr lang="fr-FR" dirty="0"/>
              <a:t>D’autres méthodes de mesure de l’</a:t>
            </a:r>
            <a:r>
              <a:rPr lang="fr-FR" dirty="0" err="1"/>
              <a:t>émittance</a:t>
            </a:r>
            <a:r>
              <a:rPr lang="fr-FR" dirty="0"/>
              <a:t> transverse se basent sur le produit taille par divergence.</a:t>
            </a:r>
          </a:p>
          <a:p>
            <a:r>
              <a:rPr lang="fr-FR" dirty="0"/>
              <a:t>Pour cela la méthode de la poivrière consiste en un </a:t>
            </a:r>
            <a:r>
              <a:rPr lang="fr-FR" dirty="0" err="1"/>
              <a:t>échantillonage</a:t>
            </a:r>
            <a:r>
              <a:rPr lang="fr-FR" dirty="0"/>
              <a:t> du faisceau par une plaque avec des trous (ressemblant à une poivrière).</a:t>
            </a:r>
          </a:p>
          <a:p>
            <a:r>
              <a:rPr lang="fr-FR" dirty="0"/>
              <a:t>En passant à travers cette plaque le faisceau est divisé en de nombreux sous-faisceaux.</a:t>
            </a:r>
          </a:p>
          <a:p>
            <a:r>
              <a:rPr lang="fr-FR" dirty="0"/>
              <a:t>Sur un écran en aval il est alors possible de mesurer la taille du faisceau à la poivrière (en comptant les sous-faisceaux) et la divergence de chacun des sous-faisceaux.</a:t>
            </a:r>
          </a:p>
          <a:p>
            <a:r>
              <a:rPr lang="fr-FR" dirty="0"/>
              <a:t>Il est donc possible d’en déduire l’</a:t>
            </a:r>
            <a:r>
              <a:rPr lang="fr-FR" dirty="0" err="1"/>
              <a:t>émittance</a:t>
            </a:r>
            <a:r>
              <a:rPr lang="fr-FR" dirty="0"/>
              <a:t>.</a:t>
            </a:r>
          </a:p>
          <a:p>
            <a:r>
              <a:rPr lang="fr-FR" dirty="0"/>
              <a:t>Principalement utilisée avec des électrons à basse énergie mais des expérience à plusieurs </a:t>
            </a:r>
            <a:r>
              <a:rPr lang="fr-FR" dirty="0" err="1"/>
              <a:t>GeV</a:t>
            </a:r>
            <a:r>
              <a:rPr lang="fr-FR" dirty="0"/>
              <a:t> ont eu lieu.</a:t>
            </a:r>
          </a:p>
          <a:p>
            <a:endParaRPr lang="fr-FR" dirty="0"/>
          </a:p>
        </p:txBody>
      </p:sp>
      <p:sp>
        <p:nvSpPr>
          <p:cNvPr id="4" name="Date Placeholder 3">
            <a:extLst>
              <a:ext uri="{FF2B5EF4-FFF2-40B4-BE49-F238E27FC236}">
                <a16:creationId xmlns:a16="http://schemas.microsoft.com/office/drawing/2014/main" id="{B4C2F144-20E5-F84B-BFEA-5320692ECB05}"/>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DDF44AF-AF06-0748-ADCD-968967186900}"/>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708F437D-ECDB-5942-A847-6524D239FE42}"/>
              </a:ext>
            </a:extLst>
          </p:cNvPr>
          <p:cNvSpPr>
            <a:spLocks noGrp="1"/>
          </p:cNvSpPr>
          <p:nvPr>
            <p:ph type="sldNum" sz="quarter" idx="12"/>
          </p:nvPr>
        </p:nvSpPr>
        <p:spPr/>
        <p:txBody>
          <a:bodyPr/>
          <a:lstStyle/>
          <a:p>
            <a:fld id="{480433CB-3D87-1948-A5B6-54D4680A5C16}" type="slidenum">
              <a:rPr lang="en-GB" smtClean="0"/>
              <a:pPr/>
              <a:t>85</a:t>
            </a:fld>
            <a:endParaRPr lang="en-GB"/>
          </a:p>
        </p:txBody>
      </p:sp>
      <p:pic>
        <p:nvPicPr>
          <p:cNvPr id="10" name="Picture 3">
            <a:extLst>
              <a:ext uri="{FF2B5EF4-FFF2-40B4-BE49-F238E27FC236}">
                <a16:creationId xmlns:a16="http://schemas.microsoft.com/office/drawing/2014/main" id="{028F062F-6232-6441-9B89-F9909E5405F4}"/>
              </a:ext>
            </a:extLst>
          </p:cNvPr>
          <p:cNvPicPr>
            <a:picLocks noChangeAspect="1" noChangeArrowheads="1"/>
          </p:cNvPicPr>
          <p:nvPr/>
        </p:nvPicPr>
        <p:blipFill>
          <a:blip r:embed="rId2"/>
          <a:srcRect/>
          <a:stretch>
            <a:fillRect/>
          </a:stretch>
        </p:blipFill>
        <p:spPr bwMode="auto">
          <a:xfrm>
            <a:off x="6150563" y="1101158"/>
            <a:ext cx="2585594" cy="1354288"/>
          </a:xfrm>
          <a:prstGeom prst="rect">
            <a:avLst/>
          </a:prstGeom>
          <a:noFill/>
          <a:ln w="9525">
            <a:noFill/>
            <a:round/>
            <a:headEnd/>
            <a:tailEnd/>
          </a:ln>
          <a:effectLst/>
        </p:spPr>
      </p:pic>
      <p:pic>
        <p:nvPicPr>
          <p:cNvPr id="12" name="Picture 4">
            <a:extLst>
              <a:ext uri="{FF2B5EF4-FFF2-40B4-BE49-F238E27FC236}">
                <a16:creationId xmlns:a16="http://schemas.microsoft.com/office/drawing/2014/main" id="{EBC8C6CB-2804-2A42-A142-34E120FE0F97}"/>
              </a:ext>
            </a:extLst>
          </p:cNvPr>
          <p:cNvPicPr>
            <a:picLocks noChangeAspect="1" noChangeArrowheads="1"/>
          </p:cNvPicPr>
          <p:nvPr/>
        </p:nvPicPr>
        <p:blipFill>
          <a:blip r:embed="rId3"/>
          <a:srcRect/>
          <a:stretch>
            <a:fillRect/>
          </a:stretch>
        </p:blipFill>
        <p:spPr bwMode="auto">
          <a:xfrm>
            <a:off x="6273757" y="2768860"/>
            <a:ext cx="2462400" cy="1926922"/>
          </a:xfrm>
          <a:prstGeom prst="rect">
            <a:avLst/>
          </a:prstGeom>
          <a:noFill/>
          <a:ln w="9525">
            <a:noFill/>
            <a:round/>
            <a:headEnd/>
            <a:tailEnd/>
          </a:ln>
          <a:effectLst/>
        </p:spPr>
      </p:pic>
      <p:sp>
        <p:nvSpPr>
          <p:cNvPr id="14" name="Text Box 5">
            <a:extLst>
              <a:ext uri="{FF2B5EF4-FFF2-40B4-BE49-F238E27FC236}">
                <a16:creationId xmlns:a16="http://schemas.microsoft.com/office/drawing/2014/main" id="{CBF0615C-3832-BF40-A3EA-ADD2656E06B4}"/>
              </a:ext>
            </a:extLst>
          </p:cNvPr>
          <p:cNvSpPr txBox="1">
            <a:spLocks noChangeArrowheads="1"/>
          </p:cNvSpPr>
          <p:nvPr/>
        </p:nvSpPr>
        <p:spPr bwMode="auto">
          <a:xfrm>
            <a:off x="6150563" y="5032946"/>
            <a:ext cx="2870243" cy="875612"/>
          </a:xfrm>
          <a:prstGeom prst="rect">
            <a:avLst/>
          </a:prstGeom>
          <a:noFill/>
          <a:ln w="9525">
            <a:noFill/>
            <a:round/>
            <a:headEnd/>
            <a:tailEnd/>
          </a:ln>
          <a:effectLst/>
        </p:spPr>
        <p:txBody>
          <a:bodyPr lIns="81639" tIns="42452" rIns="81639" bIns="42452" anchor="ctr">
            <a:prstTxWarp prst="textNoShape">
              <a:avLst/>
            </a:prstTxWarp>
          </a:bodyP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solidFill>
                  <a:srgbClr val="000000"/>
                </a:solidFill>
              </a:rPr>
              <a:t>Pepper-pot measurement of the transverse emittance of </a:t>
            </a:r>
            <a:br>
              <a:rPr lang="en-GB" dirty="0">
                <a:solidFill>
                  <a:srgbClr val="000000"/>
                </a:solidFill>
              </a:rPr>
            </a:br>
            <a:r>
              <a:rPr lang="en-GB" dirty="0">
                <a:solidFill>
                  <a:srgbClr val="000000"/>
                </a:solidFill>
              </a:rPr>
              <a:t>a van de </a:t>
            </a:r>
            <a:r>
              <a:rPr lang="en-GB" dirty="0" err="1">
                <a:solidFill>
                  <a:srgbClr val="000000"/>
                </a:solidFill>
              </a:rPr>
              <a:t>graaff</a:t>
            </a:r>
            <a:endParaRPr lang="en-GB" dirty="0">
              <a:solidFill>
                <a:srgbClr val="000000"/>
              </a:solidFill>
            </a:endParaRPr>
          </a:p>
        </p:txBody>
      </p:sp>
    </p:spTree>
    <p:extLst>
      <p:ext uri="{BB962C8B-B14F-4D97-AF65-F5344CB8AC3E}">
        <p14:creationId xmlns:p14="http://schemas.microsoft.com/office/powerpoint/2010/main" val="3107783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6C6E-1B57-EA4B-86C0-1F67A561DA39}"/>
              </a:ext>
            </a:extLst>
          </p:cNvPr>
          <p:cNvSpPr>
            <a:spLocks noGrp="1"/>
          </p:cNvSpPr>
          <p:nvPr>
            <p:ph type="title"/>
          </p:nvPr>
        </p:nvSpPr>
        <p:spPr>
          <a:xfrm>
            <a:off x="457200" y="274638"/>
            <a:ext cx="4803071" cy="1143000"/>
          </a:xfrm>
        </p:spPr>
        <p:txBody>
          <a:bodyPr>
            <a:noAutofit/>
          </a:bodyPr>
          <a:lstStyle/>
          <a:p>
            <a:r>
              <a:rPr lang="fr-FR" sz="2800" dirty="0"/>
              <a:t>Mesures d’</a:t>
            </a:r>
            <a:r>
              <a:rPr lang="fr-FR" sz="2800" dirty="0" err="1"/>
              <a:t>émittance</a:t>
            </a:r>
            <a:r>
              <a:rPr lang="fr-FR" sz="2800" dirty="0"/>
              <a:t> transverse</a:t>
            </a:r>
            <a:br>
              <a:rPr lang="fr-FR" sz="2800" dirty="0"/>
            </a:br>
            <a:r>
              <a:rPr lang="fr-FR" sz="2800" dirty="0"/>
              <a:t>par mesureur d’Allison</a:t>
            </a:r>
          </a:p>
        </p:txBody>
      </p:sp>
      <p:sp>
        <p:nvSpPr>
          <p:cNvPr id="3" name="Content Placeholder 2">
            <a:extLst>
              <a:ext uri="{FF2B5EF4-FFF2-40B4-BE49-F238E27FC236}">
                <a16:creationId xmlns:a16="http://schemas.microsoft.com/office/drawing/2014/main" id="{72A28B52-C236-0B4B-8F19-44FA52028E92}"/>
              </a:ext>
            </a:extLst>
          </p:cNvPr>
          <p:cNvSpPr>
            <a:spLocks noGrp="1"/>
          </p:cNvSpPr>
          <p:nvPr>
            <p:ph idx="1"/>
          </p:nvPr>
        </p:nvSpPr>
        <p:spPr>
          <a:xfrm>
            <a:off x="272576" y="1417637"/>
            <a:ext cx="5042373" cy="5078165"/>
          </a:xfrm>
        </p:spPr>
        <p:txBody>
          <a:bodyPr>
            <a:normAutofit fontScale="62500" lnSpcReduction="20000"/>
          </a:bodyPr>
          <a:lstStyle/>
          <a:p>
            <a:r>
              <a:rPr lang="fr-FR" dirty="0"/>
              <a:t>Le mesureur d’Allison est basé sur une fente qui se déplace dans le faisceau. Celle-ci sélectionne une petite partie du faisceau.</a:t>
            </a:r>
          </a:p>
          <a:p>
            <a:r>
              <a:rPr lang="fr-FR" dirty="0"/>
              <a:t>Un champ électrique appliqué après la fente permet de dévier plus ou moins ce faisceau.</a:t>
            </a:r>
          </a:p>
          <a:p>
            <a:r>
              <a:rPr lang="fr-FR" dirty="0"/>
              <a:t>Une deuxième fente devant une cage de Faraday permet de ne conserver que la partie du faisceau qui a la bonne trajectoire en fonction de la tension appliquée (ce qui permet de calculer la divergence initiale de ce sous-faisceau).</a:t>
            </a:r>
          </a:p>
          <a:p>
            <a:r>
              <a:rPr lang="fr-FR" dirty="0"/>
              <a:t>La mesure est répétée pour différentes positions de la fente et différentes tension ce qui donne le profile du faisceau dans l’espace de phases.</a:t>
            </a:r>
          </a:p>
          <a:p>
            <a:r>
              <a:rPr lang="fr-FR" dirty="0"/>
              <a:t>Principalement utilisée avec des ions.</a:t>
            </a:r>
          </a:p>
          <a:p>
            <a:endParaRPr lang="fr-FR" dirty="0"/>
          </a:p>
        </p:txBody>
      </p:sp>
      <p:sp>
        <p:nvSpPr>
          <p:cNvPr id="4" name="Date Placeholder 3">
            <a:extLst>
              <a:ext uri="{FF2B5EF4-FFF2-40B4-BE49-F238E27FC236}">
                <a16:creationId xmlns:a16="http://schemas.microsoft.com/office/drawing/2014/main" id="{B4C2F144-20E5-F84B-BFEA-5320692ECB05}"/>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DDF44AF-AF06-0748-ADCD-968967186900}"/>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708F437D-ECDB-5942-A847-6524D239FE42}"/>
              </a:ext>
            </a:extLst>
          </p:cNvPr>
          <p:cNvSpPr>
            <a:spLocks noGrp="1"/>
          </p:cNvSpPr>
          <p:nvPr>
            <p:ph type="sldNum" sz="quarter" idx="12"/>
          </p:nvPr>
        </p:nvSpPr>
        <p:spPr/>
        <p:txBody>
          <a:bodyPr/>
          <a:lstStyle/>
          <a:p>
            <a:fld id="{480433CB-3D87-1948-A5B6-54D4680A5C16}" type="slidenum">
              <a:rPr lang="en-GB" smtClean="0"/>
              <a:pPr/>
              <a:t>86</a:t>
            </a:fld>
            <a:endParaRPr lang="en-GB"/>
          </a:p>
        </p:txBody>
      </p:sp>
      <p:sp>
        <p:nvSpPr>
          <p:cNvPr id="13" name="ZoneTexte 12">
            <a:extLst>
              <a:ext uri="{FF2B5EF4-FFF2-40B4-BE49-F238E27FC236}">
                <a16:creationId xmlns:a16="http://schemas.microsoft.com/office/drawing/2014/main" id="{408467A6-4542-AF42-8F63-E431A06C92D3}"/>
              </a:ext>
            </a:extLst>
          </p:cNvPr>
          <p:cNvSpPr txBox="1"/>
          <p:nvPr/>
        </p:nvSpPr>
        <p:spPr>
          <a:xfrm>
            <a:off x="5848350" y="5652655"/>
            <a:ext cx="3295650" cy="923330"/>
          </a:xfrm>
          <a:prstGeom prst="rect">
            <a:avLst/>
          </a:prstGeom>
          <a:noFill/>
        </p:spPr>
        <p:txBody>
          <a:bodyPr wrap="square" rtlCol="0">
            <a:spAutoFit/>
          </a:bodyPr>
          <a:lstStyle/>
          <a:p>
            <a:r>
              <a:rPr lang="fr-FR" dirty="0" err="1"/>
              <a:t>Osswald</a:t>
            </a:r>
            <a:r>
              <a:rPr lang="fr-FR" dirty="0"/>
              <a:t> et al., IBIC’19, http://</a:t>
            </a:r>
            <a:r>
              <a:rPr lang="fr-FR" dirty="0" err="1"/>
              <a:t>accelconf.web.cern.ch</a:t>
            </a:r>
            <a:r>
              <a:rPr lang="fr-FR" dirty="0"/>
              <a:t>/ibic2019/</a:t>
            </a:r>
            <a:r>
              <a:rPr lang="fr-FR" dirty="0" err="1"/>
              <a:t>papers</a:t>
            </a:r>
            <a:r>
              <a:rPr lang="fr-FR" dirty="0"/>
              <a:t>/tupp007.pdf</a:t>
            </a:r>
          </a:p>
        </p:txBody>
      </p:sp>
      <p:pic>
        <p:nvPicPr>
          <p:cNvPr id="16" name="Image 15">
            <a:extLst>
              <a:ext uri="{FF2B5EF4-FFF2-40B4-BE49-F238E27FC236}">
                <a16:creationId xmlns:a16="http://schemas.microsoft.com/office/drawing/2014/main" id="{B88C6F96-04AF-FC43-B976-4CFA0F66178F}"/>
              </a:ext>
            </a:extLst>
          </p:cNvPr>
          <p:cNvPicPr>
            <a:picLocks noChangeAspect="1"/>
          </p:cNvPicPr>
          <p:nvPr/>
        </p:nvPicPr>
        <p:blipFill>
          <a:blip r:embed="rId2"/>
          <a:stretch>
            <a:fillRect/>
          </a:stretch>
        </p:blipFill>
        <p:spPr>
          <a:xfrm>
            <a:off x="5499573" y="362572"/>
            <a:ext cx="1518614" cy="2268187"/>
          </a:xfrm>
          <a:prstGeom prst="rect">
            <a:avLst/>
          </a:prstGeom>
        </p:spPr>
      </p:pic>
      <p:pic>
        <p:nvPicPr>
          <p:cNvPr id="18" name="Image 17">
            <a:extLst>
              <a:ext uri="{FF2B5EF4-FFF2-40B4-BE49-F238E27FC236}">
                <a16:creationId xmlns:a16="http://schemas.microsoft.com/office/drawing/2014/main" id="{55526848-DC41-EB44-80E3-85518B1B22BF}"/>
              </a:ext>
            </a:extLst>
          </p:cNvPr>
          <p:cNvPicPr>
            <a:picLocks noChangeAspect="1"/>
          </p:cNvPicPr>
          <p:nvPr/>
        </p:nvPicPr>
        <p:blipFill rotWithShape="1">
          <a:blip r:embed="rId3"/>
          <a:srcRect l="22969" t="13707" r="16595"/>
          <a:stretch/>
        </p:blipFill>
        <p:spPr>
          <a:xfrm>
            <a:off x="6977369" y="643118"/>
            <a:ext cx="2235904" cy="2796062"/>
          </a:xfrm>
          <a:prstGeom prst="rect">
            <a:avLst/>
          </a:prstGeom>
        </p:spPr>
      </p:pic>
      <p:pic>
        <p:nvPicPr>
          <p:cNvPr id="20" name="Image 19">
            <a:extLst>
              <a:ext uri="{FF2B5EF4-FFF2-40B4-BE49-F238E27FC236}">
                <a16:creationId xmlns:a16="http://schemas.microsoft.com/office/drawing/2014/main" id="{5FD6AC42-8FEF-5C4F-A6BB-22BE36BCCBC7}"/>
              </a:ext>
            </a:extLst>
          </p:cNvPr>
          <p:cNvPicPr>
            <a:picLocks noChangeAspect="1"/>
          </p:cNvPicPr>
          <p:nvPr/>
        </p:nvPicPr>
        <p:blipFill>
          <a:blip r:embed="rId4"/>
          <a:stretch>
            <a:fillRect/>
          </a:stretch>
        </p:blipFill>
        <p:spPr>
          <a:xfrm>
            <a:off x="5622652" y="3777863"/>
            <a:ext cx="3295650" cy="1536108"/>
          </a:xfrm>
          <a:prstGeom prst="rect">
            <a:avLst/>
          </a:prstGeom>
        </p:spPr>
      </p:pic>
    </p:spTree>
    <p:extLst>
      <p:ext uri="{BB962C8B-B14F-4D97-AF65-F5344CB8AC3E}">
        <p14:creationId xmlns:p14="http://schemas.microsoft.com/office/powerpoint/2010/main" val="460329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454A-8833-D744-B64A-982DCF4F36AC}"/>
              </a:ext>
            </a:extLst>
          </p:cNvPr>
          <p:cNvSpPr>
            <a:spLocks noGrp="1"/>
          </p:cNvSpPr>
          <p:nvPr>
            <p:ph type="title"/>
          </p:nvPr>
        </p:nvSpPr>
        <p:spPr>
          <a:xfrm>
            <a:off x="457200" y="-45995"/>
            <a:ext cx="8229600" cy="1143000"/>
          </a:xfrm>
        </p:spPr>
        <p:txBody>
          <a:bodyPr/>
          <a:lstStyle/>
          <a:p>
            <a:r>
              <a:rPr lang="fr-FR" dirty="0"/>
              <a:t>Protection machine</a:t>
            </a:r>
          </a:p>
        </p:txBody>
      </p:sp>
      <p:sp>
        <p:nvSpPr>
          <p:cNvPr id="3" name="Content Placeholder 2">
            <a:extLst>
              <a:ext uri="{FF2B5EF4-FFF2-40B4-BE49-F238E27FC236}">
                <a16:creationId xmlns:a16="http://schemas.microsoft.com/office/drawing/2014/main" id="{D2272125-13FF-2C4B-BC2F-1E2EDC079D51}"/>
              </a:ext>
            </a:extLst>
          </p:cNvPr>
          <p:cNvSpPr>
            <a:spLocks noGrp="1"/>
          </p:cNvSpPr>
          <p:nvPr>
            <p:ph idx="1"/>
          </p:nvPr>
        </p:nvSpPr>
        <p:spPr>
          <a:xfrm>
            <a:off x="273132" y="938160"/>
            <a:ext cx="4916112" cy="5611090"/>
          </a:xfrm>
        </p:spPr>
        <p:txBody>
          <a:bodyPr>
            <a:normAutofit fontScale="77500" lnSpcReduction="20000"/>
          </a:bodyPr>
          <a:lstStyle/>
          <a:p>
            <a:r>
              <a:rPr lang="fr-FR" dirty="0"/>
              <a:t>Si quelque chose ne va pas dans la machine les diagnostics sont souvent les premiers (les seules) à le voir.</a:t>
            </a:r>
          </a:p>
          <a:p>
            <a:r>
              <a:rPr lang="fr-FR" dirty="0"/>
              <a:t>Certaines informations critiques des diagnostics (et d’autres systèmes) sont utilisées par le système de protection de la machine(MPS) pour éviter un endommagement accidentel.</a:t>
            </a:r>
          </a:p>
          <a:p>
            <a:r>
              <a:rPr lang="fr-FR" dirty="0"/>
              <a:t>Exemple: pertes de particules, charge trop élevée, orbite incorrecte,…</a:t>
            </a:r>
          </a:p>
          <a:p>
            <a:r>
              <a:rPr lang="fr-FR" dirty="0"/>
              <a:t>Selon les machines, ce système peut interdire les tirs et/ou provoquer une extraction d’urgence du faisceau.</a:t>
            </a:r>
          </a:p>
          <a:p>
            <a:endParaRPr lang="fr-FR" dirty="0"/>
          </a:p>
        </p:txBody>
      </p:sp>
      <p:sp>
        <p:nvSpPr>
          <p:cNvPr id="4" name="Date Placeholder 3">
            <a:extLst>
              <a:ext uri="{FF2B5EF4-FFF2-40B4-BE49-F238E27FC236}">
                <a16:creationId xmlns:a16="http://schemas.microsoft.com/office/drawing/2014/main" id="{68538FB1-43E9-EC47-BDDF-10D4F4149070}"/>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1408B6A2-18BA-7D44-AD59-AB5560C5EF6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E47E0AE5-F8FF-5E4B-AF72-213067B03F01}"/>
              </a:ext>
            </a:extLst>
          </p:cNvPr>
          <p:cNvSpPr>
            <a:spLocks noGrp="1"/>
          </p:cNvSpPr>
          <p:nvPr>
            <p:ph type="sldNum" sz="quarter" idx="12"/>
          </p:nvPr>
        </p:nvSpPr>
        <p:spPr/>
        <p:txBody>
          <a:bodyPr/>
          <a:lstStyle/>
          <a:p>
            <a:fld id="{480433CB-3D87-1948-A5B6-54D4680A5C16}" type="slidenum">
              <a:rPr lang="en-GB" smtClean="0"/>
              <a:pPr/>
              <a:t>87</a:t>
            </a:fld>
            <a:endParaRPr lang="en-GB"/>
          </a:p>
        </p:txBody>
      </p:sp>
      <p:pic>
        <p:nvPicPr>
          <p:cNvPr id="8" name="Image 7">
            <a:extLst>
              <a:ext uri="{FF2B5EF4-FFF2-40B4-BE49-F238E27FC236}">
                <a16:creationId xmlns:a16="http://schemas.microsoft.com/office/drawing/2014/main" id="{45818CFA-2FF8-1346-B789-E28F7CBA667A}"/>
              </a:ext>
            </a:extLst>
          </p:cNvPr>
          <p:cNvPicPr>
            <a:picLocks noChangeAspect="1"/>
          </p:cNvPicPr>
          <p:nvPr/>
        </p:nvPicPr>
        <p:blipFill>
          <a:blip r:embed="rId2"/>
          <a:stretch>
            <a:fillRect/>
          </a:stretch>
        </p:blipFill>
        <p:spPr>
          <a:xfrm>
            <a:off x="5189244" y="1105889"/>
            <a:ext cx="3575246" cy="2360221"/>
          </a:xfrm>
          <a:prstGeom prst="rect">
            <a:avLst/>
          </a:prstGeom>
        </p:spPr>
      </p:pic>
      <p:pic>
        <p:nvPicPr>
          <p:cNvPr id="10" name="Image 9">
            <a:extLst>
              <a:ext uri="{FF2B5EF4-FFF2-40B4-BE49-F238E27FC236}">
                <a16:creationId xmlns:a16="http://schemas.microsoft.com/office/drawing/2014/main" id="{173FD336-4527-AE43-9B99-7A4CC8D0FEC3}"/>
              </a:ext>
            </a:extLst>
          </p:cNvPr>
          <p:cNvPicPr>
            <a:picLocks noChangeAspect="1"/>
          </p:cNvPicPr>
          <p:nvPr/>
        </p:nvPicPr>
        <p:blipFill>
          <a:blip r:embed="rId3"/>
          <a:stretch>
            <a:fillRect/>
          </a:stretch>
        </p:blipFill>
        <p:spPr>
          <a:xfrm>
            <a:off x="5408277" y="3692731"/>
            <a:ext cx="3046953" cy="2389088"/>
          </a:xfrm>
          <a:prstGeom prst="rect">
            <a:avLst/>
          </a:prstGeom>
        </p:spPr>
      </p:pic>
      <p:sp>
        <p:nvSpPr>
          <p:cNvPr id="11" name="ZoneTexte 10">
            <a:extLst>
              <a:ext uri="{FF2B5EF4-FFF2-40B4-BE49-F238E27FC236}">
                <a16:creationId xmlns:a16="http://schemas.microsoft.com/office/drawing/2014/main" id="{7ACFC446-994B-EE47-BD39-8A16E89E3BC1}"/>
              </a:ext>
            </a:extLst>
          </p:cNvPr>
          <p:cNvSpPr txBox="1"/>
          <p:nvPr/>
        </p:nvSpPr>
        <p:spPr>
          <a:xfrm>
            <a:off x="5189244" y="6151418"/>
            <a:ext cx="3871629" cy="523220"/>
          </a:xfrm>
          <a:prstGeom prst="rect">
            <a:avLst/>
          </a:prstGeom>
          <a:noFill/>
        </p:spPr>
        <p:txBody>
          <a:bodyPr wrap="square" rtlCol="0">
            <a:spAutoFit/>
          </a:bodyPr>
          <a:lstStyle/>
          <a:p>
            <a:r>
              <a:rPr lang="fr-FR" sz="1400" dirty="0"/>
              <a:t>https://</a:t>
            </a:r>
            <a:r>
              <a:rPr lang="fr-FR" sz="1400" dirty="0" err="1"/>
              <a:t>slidetodoc.com</a:t>
            </a:r>
            <a:r>
              <a:rPr lang="fr-FR" sz="1400" dirty="0"/>
              <a:t>/</a:t>
            </a:r>
            <a:r>
              <a:rPr lang="fr-FR" sz="1400" dirty="0" err="1"/>
              <a:t>operational</a:t>
            </a:r>
            <a:r>
              <a:rPr lang="fr-FR" sz="1400" dirty="0"/>
              <a:t>-challenges-of-the-</a:t>
            </a:r>
            <a:r>
              <a:rPr lang="fr-FR" sz="1400" dirty="0" err="1"/>
              <a:t>lhc</a:t>
            </a:r>
            <a:r>
              <a:rPr lang="fr-FR" sz="1400" dirty="0"/>
              <a:t>-</a:t>
            </a:r>
            <a:r>
              <a:rPr lang="fr-FR" sz="1400" dirty="0" err="1"/>
              <a:t>jrg-wenninger-cern</a:t>
            </a:r>
            <a:r>
              <a:rPr lang="fr-FR" sz="1400" dirty="0"/>
              <a:t>/</a:t>
            </a:r>
          </a:p>
        </p:txBody>
      </p:sp>
    </p:spTree>
    <p:extLst>
      <p:ext uri="{BB962C8B-B14F-4D97-AF65-F5344CB8AC3E}">
        <p14:creationId xmlns:p14="http://schemas.microsoft.com/office/powerpoint/2010/main" val="1447022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6E8F5-9210-4D4B-BDC1-706745DD3C3E}"/>
              </a:ext>
            </a:extLst>
          </p:cNvPr>
          <p:cNvSpPr>
            <a:spLocks noGrp="1"/>
          </p:cNvSpPr>
          <p:nvPr>
            <p:ph type="title"/>
          </p:nvPr>
        </p:nvSpPr>
        <p:spPr/>
        <p:txBody>
          <a:bodyPr>
            <a:normAutofit fontScale="90000"/>
          </a:bodyPr>
          <a:lstStyle/>
          <a:p>
            <a:r>
              <a:rPr lang="fr-FR" dirty="0"/>
              <a:t>Quizz:</a:t>
            </a:r>
            <a:br>
              <a:rPr lang="fr-FR" dirty="0"/>
            </a:br>
            <a:r>
              <a:rPr lang="fr-FR" dirty="0"/>
              <a:t>Protection machine</a:t>
            </a:r>
          </a:p>
        </p:txBody>
      </p:sp>
      <p:sp>
        <p:nvSpPr>
          <p:cNvPr id="3" name="Espace réservé du contenu 2">
            <a:extLst>
              <a:ext uri="{FF2B5EF4-FFF2-40B4-BE49-F238E27FC236}">
                <a16:creationId xmlns:a16="http://schemas.microsoft.com/office/drawing/2014/main" id="{53F0E316-F16F-EF47-BC5D-46C3E550779A}"/>
              </a:ext>
            </a:extLst>
          </p:cNvPr>
          <p:cNvSpPr>
            <a:spLocks noGrp="1"/>
          </p:cNvSpPr>
          <p:nvPr>
            <p:ph idx="1"/>
          </p:nvPr>
        </p:nvSpPr>
        <p:spPr/>
        <p:txBody>
          <a:bodyPr/>
          <a:lstStyle/>
          <a:p>
            <a:r>
              <a:rPr lang="fr-FR" dirty="0"/>
              <a:t>Si je veux protéger ma machine contre un faisceau sortant de son orbite (position), l’information de quel diagnostic vais-je envoyer au système de protection machine?</a:t>
            </a:r>
          </a:p>
          <a:p>
            <a:pPr marL="514350" indent="-514350">
              <a:buFont typeface="+mj-lt"/>
              <a:buAutoNum type="alphaLcParenR"/>
            </a:pPr>
            <a:r>
              <a:rPr lang="fr-FR" dirty="0"/>
              <a:t>Le mesureur d’Allison</a:t>
            </a:r>
          </a:p>
          <a:p>
            <a:pPr marL="514350" indent="-514350">
              <a:buFont typeface="+mj-lt"/>
              <a:buAutoNum type="alphaLcParenR"/>
            </a:pPr>
            <a:r>
              <a:rPr lang="fr-FR" dirty="0"/>
              <a:t>L’écran </a:t>
            </a:r>
            <a:r>
              <a:rPr lang="fr-FR" dirty="0" err="1"/>
              <a:t>YAG:Ce</a:t>
            </a:r>
            <a:endParaRPr lang="fr-FR" dirty="0"/>
          </a:p>
          <a:p>
            <a:pPr marL="514350" indent="-514350">
              <a:buFont typeface="+mj-lt"/>
              <a:buAutoNum type="alphaLcParenR"/>
            </a:pPr>
            <a:r>
              <a:rPr lang="fr-FR" dirty="0"/>
              <a:t>Le BPM (Beam Position Monitor)</a:t>
            </a:r>
          </a:p>
          <a:p>
            <a:pPr marL="514350" indent="-514350">
              <a:buFont typeface="+mj-lt"/>
              <a:buAutoNum type="alphaLcParenR"/>
            </a:pPr>
            <a:r>
              <a:rPr lang="fr-FR" dirty="0"/>
              <a:t>La poivrière</a:t>
            </a:r>
          </a:p>
        </p:txBody>
      </p:sp>
      <p:sp>
        <p:nvSpPr>
          <p:cNvPr id="4" name="Espace réservé de la date 3">
            <a:extLst>
              <a:ext uri="{FF2B5EF4-FFF2-40B4-BE49-F238E27FC236}">
                <a16:creationId xmlns:a16="http://schemas.microsoft.com/office/drawing/2014/main" id="{503CA6E6-FAAB-F740-86F2-CE19BF9C5D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7CB16BD-FB4E-1E4E-9644-EB6FBCB29DEA}"/>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C81971B8-8AB4-7048-895C-87A58EAD4A2D}"/>
              </a:ext>
            </a:extLst>
          </p:cNvPr>
          <p:cNvSpPr>
            <a:spLocks noGrp="1"/>
          </p:cNvSpPr>
          <p:nvPr>
            <p:ph type="sldNum" sz="quarter" idx="12"/>
          </p:nvPr>
        </p:nvSpPr>
        <p:spPr/>
        <p:txBody>
          <a:bodyPr/>
          <a:lstStyle/>
          <a:p>
            <a:fld id="{480433CB-3D87-1948-A5B6-54D4680A5C16}" type="slidenum">
              <a:rPr lang="en-GB" smtClean="0"/>
              <a:pPr/>
              <a:t>88</a:t>
            </a:fld>
            <a:endParaRPr lang="en-GB"/>
          </a:p>
        </p:txBody>
      </p:sp>
    </p:spTree>
    <p:extLst>
      <p:ext uri="{BB962C8B-B14F-4D97-AF65-F5344CB8AC3E}">
        <p14:creationId xmlns:p14="http://schemas.microsoft.com/office/powerpoint/2010/main" val="2958823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6E8F5-9210-4D4B-BDC1-706745DD3C3E}"/>
              </a:ext>
            </a:extLst>
          </p:cNvPr>
          <p:cNvSpPr>
            <a:spLocks noGrp="1"/>
          </p:cNvSpPr>
          <p:nvPr>
            <p:ph type="title"/>
          </p:nvPr>
        </p:nvSpPr>
        <p:spPr/>
        <p:txBody>
          <a:bodyPr>
            <a:normAutofit fontScale="90000"/>
          </a:bodyPr>
          <a:lstStyle/>
          <a:p>
            <a:r>
              <a:rPr lang="fr-FR" dirty="0"/>
              <a:t>Quizz:</a:t>
            </a:r>
            <a:br>
              <a:rPr lang="fr-FR" dirty="0"/>
            </a:br>
            <a:r>
              <a:rPr lang="fr-FR" dirty="0"/>
              <a:t>Réponse (c)</a:t>
            </a:r>
          </a:p>
        </p:txBody>
      </p:sp>
      <p:sp>
        <p:nvSpPr>
          <p:cNvPr id="3" name="Espace réservé du contenu 2">
            <a:extLst>
              <a:ext uri="{FF2B5EF4-FFF2-40B4-BE49-F238E27FC236}">
                <a16:creationId xmlns:a16="http://schemas.microsoft.com/office/drawing/2014/main" id="{53F0E316-F16F-EF47-BC5D-46C3E550779A}"/>
              </a:ext>
            </a:extLst>
          </p:cNvPr>
          <p:cNvSpPr>
            <a:spLocks noGrp="1"/>
          </p:cNvSpPr>
          <p:nvPr>
            <p:ph idx="1"/>
          </p:nvPr>
        </p:nvSpPr>
        <p:spPr/>
        <p:txBody>
          <a:bodyPr>
            <a:normAutofit fontScale="85000" lnSpcReduction="20000"/>
          </a:bodyPr>
          <a:lstStyle/>
          <a:p>
            <a:r>
              <a:rPr lang="fr-FR" dirty="0"/>
              <a:t>Si je veux protéger ma machine contre un faisceau sortant de son orbite (position), l’information de quel diagnostic vais-je envoyer au système de protection machine?</a:t>
            </a:r>
          </a:p>
          <a:p>
            <a:pPr marL="514350" indent="-514350">
              <a:buFont typeface="+mj-lt"/>
              <a:buAutoNum type="alphaLcParenR"/>
            </a:pPr>
            <a:r>
              <a:rPr lang="fr-FR" strike="sngStrike" dirty="0"/>
              <a:t>Le mesureur d’Allison</a:t>
            </a:r>
            <a:br>
              <a:rPr lang="fr-FR" strike="sngStrike" dirty="0"/>
            </a:br>
            <a:r>
              <a:rPr lang="fr-FR" dirty="0"/>
              <a:t>=&gt; Mesure d’</a:t>
            </a:r>
            <a:r>
              <a:rPr lang="fr-FR" dirty="0" err="1"/>
              <a:t>émittance</a:t>
            </a:r>
            <a:r>
              <a:rPr lang="fr-FR" dirty="0"/>
              <a:t> transverse</a:t>
            </a:r>
          </a:p>
          <a:p>
            <a:pPr marL="514350" indent="-514350">
              <a:buFont typeface="+mj-lt"/>
              <a:buAutoNum type="alphaLcParenR"/>
            </a:pPr>
            <a:r>
              <a:rPr lang="fr-FR" strike="sngStrike" dirty="0"/>
              <a:t>L’écran </a:t>
            </a:r>
            <a:r>
              <a:rPr lang="fr-FR" strike="sngStrike" dirty="0" err="1"/>
              <a:t>YAG:Ce</a:t>
            </a:r>
            <a:br>
              <a:rPr lang="fr-FR" strike="sngStrike" dirty="0"/>
            </a:br>
            <a:r>
              <a:rPr lang="fr-FR" dirty="0"/>
              <a:t>=&gt; Mesure de profile</a:t>
            </a:r>
          </a:p>
          <a:p>
            <a:pPr marL="514350" indent="-514350">
              <a:buFont typeface="+mj-lt"/>
              <a:buAutoNum type="alphaLcParenR"/>
            </a:pPr>
            <a:r>
              <a:rPr lang="fr-FR" u="sng" dirty="0"/>
              <a:t>Le BPM</a:t>
            </a:r>
            <a:br>
              <a:rPr lang="fr-FR" u="sng" dirty="0"/>
            </a:br>
            <a:r>
              <a:rPr lang="fr-FR" u="sng" dirty="0"/>
              <a:t>=&gt; Mesure de position</a:t>
            </a:r>
          </a:p>
          <a:p>
            <a:pPr marL="514350" indent="-514350">
              <a:buFont typeface="+mj-lt"/>
              <a:buAutoNum type="alphaLcParenR"/>
            </a:pPr>
            <a:r>
              <a:rPr lang="fr-FR" strike="sngStrike" dirty="0"/>
              <a:t>La poivrière</a:t>
            </a:r>
            <a:br>
              <a:rPr lang="fr-FR" strike="sngStrike" dirty="0"/>
            </a:br>
            <a:r>
              <a:rPr lang="fr-FR" dirty="0"/>
              <a:t>=&gt; Mesure d’</a:t>
            </a:r>
            <a:r>
              <a:rPr lang="fr-FR" dirty="0" err="1"/>
              <a:t>émittance</a:t>
            </a:r>
            <a:r>
              <a:rPr lang="fr-FR" dirty="0"/>
              <a:t> transverse</a:t>
            </a:r>
          </a:p>
        </p:txBody>
      </p:sp>
      <p:sp>
        <p:nvSpPr>
          <p:cNvPr id="4" name="Espace réservé de la date 3">
            <a:extLst>
              <a:ext uri="{FF2B5EF4-FFF2-40B4-BE49-F238E27FC236}">
                <a16:creationId xmlns:a16="http://schemas.microsoft.com/office/drawing/2014/main" id="{503CA6E6-FAAB-F740-86F2-CE19BF9C5D0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07CB16BD-FB4E-1E4E-9644-EB6FBCB29DEA}"/>
              </a:ext>
            </a:extLst>
          </p:cNvPr>
          <p:cNvSpPr>
            <a:spLocks noGrp="1"/>
          </p:cNvSpPr>
          <p:nvPr>
            <p:ph type="ftr" sz="quarter" idx="11"/>
          </p:nvPr>
        </p:nvSpPr>
        <p:spPr/>
        <p:txBody>
          <a:bodyPr/>
          <a:lstStyle/>
          <a:p>
            <a:r>
              <a:rPr lang="fr-FR"/>
              <a:t>DU P2I - Diagnostics</a:t>
            </a:r>
            <a:endParaRPr lang="en-GB"/>
          </a:p>
        </p:txBody>
      </p:sp>
      <p:sp>
        <p:nvSpPr>
          <p:cNvPr id="6" name="Espace réservé du numéro de diapositive 5">
            <a:extLst>
              <a:ext uri="{FF2B5EF4-FFF2-40B4-BE49-F238E27FC236}">
                <a16:creationId xmlns:a16="http://schemas.microsoft.com/office/drawing/2014/main" id="{C81971B8-8AB4-7048-895C-87A58EAD4A2D}"/>
              </a:ext>
            </a:extLst>
          </p:cNvPr>
          <p:cNvSpPr>
            <a:spLocks noGrp="1"/>
          </p:cNvSpPr>
          <p:nvPr>
            <p:ph type="sldNum" sz="quarter" idx="12"/>
          </p:nvPr>
        </p:nvSpPr>
        <p:spPr/>
        <p:txBody>
          <a:bodyPr/>
          <a:lstStyle/>
          <a:p>
            <a:fld id="{480433CB-3D87-1948-A5B6-54D4680A5C16}" type="slidenum">
              <a:rPr lang="en-GB" smtClean="0"/>
              <a:pPr/>
              <a:t>89</a:t>
            </a:fld>
            <a:endParaRPr lang="en-GB"/>
          </a:p>
        </p:txBody>
      </p:sp>
    </p:spTree>
    <p:extLst>
      <p:ext uri="{BB962C8B-B14F-4D97-AF65-F5344CB8AC3E}">
        <p14:creationId xmlns:p14="http://schemas.microsoft.com/office/powerpoint/2010/main" val="210776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3FA2-AFF3-7942-9C2D-6B67ACA9A178}"/>
              </a:ext>
            </a:extLst>
          </p:cNvPr>
          <p:cNvSpPr>
            <a:spLocks noGrp="1"/>
          </p:cNvSpPr>
          <p:nvPr>
            <p:ph type="title"/>
          </p:nvPr>
        </p:nvSpPr>
        <p:spPr/>
        <p:txBody>
          <a:bodyPr>
            <a:normAutofit fontScale="90000"/>
          </a:bodyPr>
          <a:lstStyle/>
          <a:p>
            <a:r>
              <a:rPr lang="fr-FR" dirty="0"/>
              <a:t>Pourquoi regarder dans l’accélérateur?</a:t>
            </a:r>
          </a:p>
        </p:txBody>
      </p:sp>
      <p:sp>
        <p:nvSpPr>
          <p:cNvPr id="3" name="Content Placeholder 2">
            <a:extLst>
              <a:ext uri="{FF2B5EF4-FFF2-40B4-BE49-F238E27FC236}">
                <a16:creationId xmlns:a16="http://schemas.microsoft.com/office/drawing/2014/main" id="{526A02E9-62B4-EE4A-89D7-5D330DC46CE8}"/>
              </a:ext>
            </a:extLst>
          </p:cNvPr>
          <p:cNvSpPr>
            <a:spLocks noGrp="1"/>
          </p:cNvSpPr>
          <p:nvPr>
            <p:ph idx="1"/>
          </p:nvPr>
        </p:nvSpPr>
        <p:spPr>
          <a:xfrm>
            <a:off x="457200" y="1378838"/>
            <a:ext cx="8102600" cy="2149764"/>
          </a:xfrm>
        </p:spPr>
        <p:txBody>
          <a:bodyPr>
            <a:normAutofit fontScale="92500" lnSpcReduction="20000"/>
          </a:bodyPr>
          <a:lstStyle/>
          <a:p>
            <a:r>
              <a:rPr lang="fr-FR" dirty="0"/>
              <a:t>Pour régler un accélérateur il faut:</a:t>
            </a:r>
          </a:p>
          <a:p>
            <a:pPr lvl="1"/>
            <a:r>
              <a:rPr lang="fr-FR" dirty="0"/>
              <a:t>Savoir ce qu’il s’y passe.</a:t>
            </a:r>
          </a:p>
          <a:p>
            <a:pPr lvl="1"/>
            <a:r>
              <a:rPr lang="fr-FR" dirty="0"/>
              <a:t>Connaître les effets des réglages que l’on fait.</a:t>
            </a:r>
          </a:p>
          <a:p>
            <a:r>
              <a:rPr lang="fr-FR" dirty="0"/>
              <a:t>Régler un accélérateur sans diagnostics serait comme conduire une voiture les yeux fermés.</a:t>
            </a:r>
          </a:p>
          <a:p>
            <a:pPr lvl="1"/>
            <a:endParaRPr lang="fr-FR" dirty="0"/>
          </a:p>
        </p:txBody>
      </p:sp>
      <p:sp>
        <p:nvSpPr>
          <p:cNvPr id="4" name="Date Placeholder 3">
            <a:extLst>
              <a:ext uri="{FF2B5EF4-FFF2-40B4-BE49-F238E27FC236}">
                <a16:creationId xmlns:a16="http://schemas.microsoft.com/office/drawing/2014/main" id="{EAD37CE0-DCF4-C249-ACE4-8D6CE5B7A86B}"/>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5C6EAD86-D0E2-0044-B19B-7953F33B0327}"/>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E8C8D8C-1CA4-0C46-A7B8-CC93BBEEC965}"/>
              </a:ext>
            </a:extLst>
          </p:cNvPr>
          <p:cNvSpPr>
            <a:spLocks noGrp="1"/>
          </p:cNvSpPr>
          <p:nvPr>
            <p:ph type="sldNum" sz="quarter" idx="12"/>
          </p:nvPr>
        </p:nvSpPr>
        <p:spPr/>
        <p:txBody>
          <a:bodyPr/>
          <a:lstStyle/>
          <a:p>
            <a:fld id="{480433CB-3D87-1948-A5B6-54D4680A5C16}" type="slidenum">
              <a:rPr lang="en-GB" smtClean="0"/>
              <a:pPr/>
              <a:t>9</a:t>
            </a:fld>
            <a:endParaRPr lang="en-GB"/>
          </a:p>
        </p:txBody>
      </p:sp>
      <p:pic>
        <p:nvPicPr>
          <p:cNvPr id="8" name="Picture 7">
            <a:extLst>
              <a:ext uri="{FF2B5EF4-FFF2-40B4-BE49-F238E27FC236}">
                <a16:creationId xmlns:a16="http://schemas.microsoft.com/office/drawing/2014/main" id="{E125971F-ACF5-834E-8BD6-4B944B1395E0}"/>
              </a:ext>
            </a:extLst>
          </p:cNvPr>
          <p:cNvPicPr>
            <a:picLocks noChangeAspect="1"/>
          </p:cNvPicPr>
          <p:nvPr/>
        </p:nvPicPr>
        <p:blipFill>
          <a:blip r:embed="rId2"/>
          <a:stretch>
            <a:fillRect/>
          </a:stretch>
        </p:blipFill>
        <p:spPr>
          <a:xfrm>
            <a:off x="5179291" y="3893727"/>
            <a:ext cx="3380509" cy="2462623"/>
          </a:xfrm>
          <a:prstGeom prst="rect">
            <a:avLst/>
          </a:prstGeom>
        </p:spPr>
      </p:pic>
      <p:pic>
        <p:nvPicPr>
          <p:cNvPr id="10" name="Picture 9">
            <a:extLst>
              <a:ext uri="{FF2B5EF4-FFF2-40B4-BE49-F238E27FC236}">
                <a16:creationId xmlns:a16="http://schemas.microsoft.com/office/drawing/2014/main" id="{C8BFFEFE-979E-9D45-A2F4-C5DC51C4EE12}"/>
              </a:ext>
            </a:extLst>
          </p:cNvPr>
          <p:cNvPicPr>
            <a:picLocks noChangeAspect="1"/>
          </p:cNvPicPr>
          <p:nvPr/>
        </p:nvPicPr>
        <p:blipFill>
          <a:blip r:embed="rId3"/>
          <a:stretch>
            <a:fillRect/>
          </a:stretch>
        </p:blipFill>
        <p:spPr>
          <a:xfrm>
            <a:off x="667320" y="3893727"/>
            <a:ext cx="3286419" cy="2462623"/>
          </a:xfrm>
          <a:prstGeom prst="rect">
            <a:avLst/>
          </a:prstGeom>
        </p:spPr>
      </p:pic>
    </p:spTree>
    <p:extLst>
      <p:ext uri="{BB962C8B-B14F-4D97-AF65-F5344CB8AC3E}">
        <p14:creationId xmlns:p14="http://schemas.microsoft.com/office/powerpoint/2010/main" val="22692384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6F6B-2DD0-C74C-807D-EDE6DC59AB31}"/>
              </a:ext>
            </a:extLst>
          </p:cNvPr>
          <p:cNvSpPr>
            <a:spLocks noGrp="1"/>
          </p:cNvSpPr>
          <p:nvPr>
            <p:ph type="title"/>
          </p:nvPr>
        </p:nvSpPr>
        <p:spPr/>
        <p:txBody>
          <a:bodyPr>
            <a:normAutofit/>
          </a:bodyPr>
          <a:lstStyle/>
          <a:p>
            <a:r>
              <a:rPr lang="fr-FR" dirty="0"/>
              <a:t>LES DIAGNOSTICS EN situation REELLE: </a:t>
            </a:r>
            <a:r>
              <a:rPr lang="fr-FR" dirty="0" err="1"/>
              <a:t>ThomX</a:t>
            </a:r>
            <a:endParaRPr lang="fr-FR" dirty="0"/>
          </a:p>
        </p:txBody>
      </p:sp>
      <p:sp>
        <p:nvSpPr>
          <p:cNvPr id="3" name="Text Placeholder 2">
            <a:extLst>
              <a:ext uri="{FF2B5EF4-FFF2-40B4-BE49-F238E27FC236}">
                <a16:creationId xmlns:a16="http://schemas.microsoft.com/office/drawing/2014/main" id="{18A6CC9C-E251-1243-B517-C32F3ADFBEC7}"/>
              </a:ext>
            </a:extLst>
          </p:cNvPr>
          <p:cNvSpPr>
            <a:spLocks noGrp="1"/>
          </p:cNvSpPr>
          <p:nvPr>
            <p:ph type="body" idx="1"/>
          </p:nvPr>
        </p:nvSpPr>
        <p:spPr/>
        <p:txBody>
          <a:bodyPr/>
          <a:lstStyle/>
          <a:p>
            <a:endParaRPr lang="fr-FR" dirty="0"/>
          </a:p>
        </p:txBody>
      </p:sp>
      <p:sp>
        <p:nvSpPr>
          <p:cNvPr id="4" name="Date Placeholder 3">
            <a:extLst>
              <a:ext uri="{FF2B5EF4-FFF2-40B4-BE49-F238E27FC236}">
                <a16:creationId xmlns:a16="http://schemas.microsoft.com/office/drawing/2014/main" id="{C00372A7-451F-D14B-B67C-1E5221CBCC77}"/>
              </a:ext>
            </a:extLst>
          </p:cNvPr>
          <p:cNvSpPr>
            <a:spLocks noGrp="1"/>
          </p:cNvSpPr>
          <p:nvPr>
            <p:ph type="dt" sz="half" idx="10"/>
          </p:nvPr>
        </p:nvSpPr>
        <p:spPr/>
        <p:txBody>
          <a:bodyPr/>
          <a:lstStyle/>
          <a:p>
            <a:r>
              <a:rPr lang="fr-FR"/>
              <a:t>Nicolas Delerue, IJCLab (CNRS)</a:t>
            </a:r>
            <a:endParaRPr lang="en-GB"/>
          </a:p>
        </p:txBody>
      </p:sp>
      <p:sp>
        <p:nvSpPr>
          <p:cNvPr id="5" name="Footer Placeholder 4">
            <a:extLst>
              <a:ext uri="{FF2B5EF4-FFF2-40B4-BE49-F238E27FC236}">
                <a16:creationId xmlns:a16="http://schemas.microsoft.com/office/drawing/2014/main" id="{3BC152B4-B175-AC49-BB5F-5C9027477A09}"/>
              </a:ext>
            </a:extLst>
          </p:cNvPr>
          <p:cNvSpPr>
            <a:spLocks noGrp="1"/>
          </p:cNvSpPr>
          <p:nvPr>
            <p:ph type="ftr" sz="quarter" idx="11"/>
          </p:nvPr>
        </p:nvSpPr>
        <p:spPr/>
        <p:txBody>
          <a:bodyPr/>
          <a:lstStyle/>
          <a:p>
            <a:r>
              <a:rPr lang="fr-FR"/>
              <a:t>DU P2I - Diagnostics</a:t>
            </a:r>
            <a:endParaRPr lang="en-GB"/>
          </a:p>
        </p:txBody>
      </p:sp>
      <p:sp>
        <p:nvSpPr>
          <p:cNvPr id="6" name="Slide Number Placeholder 5">
            <a:extLst>
              <a:ext uri="{FF2B5EF4-FFF2-40B4-BE49-F238E27FC236}">
                <a16:creationId xmlns:a16="http://schemas.microsoft.com/office/drawing/2014/main" id="{A1E0B491-4617-3243-8DE4-5C1BFC657540}"/>
              </a:ext>
            </a:extLst>
          </p:cNvPr>
          <p:cNvSpPr>
            <a:spLocks noGrp="1"/>
          </p:cNvSpPr>
          <p:nvPr>
            <p:ph type="sldNum" sz="quarter" idx="12"/>
          </p:nvPr>
        </p:nvSpPr>
        <p:spPr/>
        <p:txBody>
          <a:bodyPr/>
          <a:lstStyle/>
          <a:p>
            <a:fld id="{480433CB-3D87-1948-A5B6-54D4680A5C16}" type="slidenum">
              <a:rPr lang="en-GB" smtClean="0"/>
              <a:pPr/>
              <a:t>90</a:t>
            </a:fld>
            <a:endParaRPr lang="en-GB"/>
          </a:p>
        </p:txBody>
      </p:sp>
    </p:spTree>
    <p:extLst>
      <p:ext uri="{BB962C8B-B14F-4D97-AF65-F5344CB8AC3E}">
        <p14:creationId xmlns:p14="http://schemas.microsoft.com/office/powerpoint/2010/main" val="2691497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a:extLst>
              <a:ext uri="{FF2B5EF4-FFF2-40B4-BE49-F238E27FC236}">
                <a16:creationId xmlns:a16="http://schemas.microsoft.com/office/drawing/2014/main" id="{F213CCD8-2BC8-8B4D-94DF-6DCE5A9CAC4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A77FDBA3-A3FD-0446-A2AB-C19AD21B22AB}" type="slidenum">
              <a:rPr lang="en-US" altLang="en-US">
                <a:solidFill>
                  <a:srgbClr val="FF6F00"/>
                </a:solidFill>
              </a:rPr>
              <a:pPr>
                <a:spcBef>
                  <a:spcPct val="0"/>
                </a:spcBef>
                <a:buClrTx/>
                <a:buSzTx/>
                <a:buFontTx/>
                <a:buNone/>
              </a:pPr>
              <a:t>91</a:t>
            </a:fld>
            <a:endParaRPr lang="en-US" altLang="en-US">
              <a:solidFill>
                <a:srgbClr val="FF6F00"/>
              </a:solidFill>
            </a:endParaRPr>
          </a:p>
        </p:txBody>
      </p:sp>
      <p:sp>
        <p:nvSpPr>
          <p:cNvPr id="22530" name="Titre 1">
            <a:extLst>
              <a:ext uri="{FF2B5EF4-FFF2-40B4-BE49-F238E27FC236}">
                <a16:creationId xmlns:a16="http://schemas.microsoft.com/office/drawing/2014/main" id="{BDF47EFC-8F6E-E142-801D-56CB845B464D}"/>
              </a:ext>
            </a:extLst>
          </p:cNvPr>
          <p:cNvSpPr>
            <a:spLocks noGrp="1"/>
          </p:cNvSpPr>
          <p:nvPr>
            <p:ph type="title"/>
          </p:nvPr>
        </p:nvSpPr>
        <p:spPr>
          <a:xfrm>
            <a:off x="532210" y="1064419"/>
            <a:ext cx="6448425" cy="523875"/>
          </a:xfrm>
        </p:spPr>
        <p:txBody>
          <a:bodyPr>
            <a:normAutofit fontScale="90000"/>
          </a:bodyPr>
          <a:lstStyle/>
          <a:p>
            <a:pPr eaLnBrk="1" hangingPunct="1"/>
            <a:r>
              <a:rPr lang="fr-FR" altLang="fr-FR">
                <a:ea typeface="ＭＳ Ｐゴシック" panose="020B0600070205080204" pitchFamily="34" charset="-128"/>
              </a:rPr>
              <a:t>Diagnostics for ThomX</a:t>
            </a:r>
          </a:p>
        </p:txBody>
      </p:sp>
      <p:sp>
        <p:nvSpPr>
          <p:cNvPr id="22532" name="Espace réservé du contenu 2">
            <a:extLst>
              <a:ext uri="{FF2B5EF4-FFF2-40B4-BE49-F238E27FC236}">
                <a16:creationId xmlns:a16="http://schemas.microsoft.com/office/drawing/2014/main" id="{7C26A627-BE7F-5D4D-874C-259CDF456C72}"/>
              </a:ext>
            </a:extLst>
          </p:cNvPr>
          <p:cNvSpPr>
            <a:spLocks noGrp="1"/>
          </p:cNvSpPr>
          <p:nvPr>
            <p:ph idx="1"/>
          </p:nvPr>
        </p:nvSpPr>
        <p:spPr>
          <a:xfrm>
            <a:off x="222648" y="1812132"/>
            <a:ext cx="3958828" cy="3012281"/>
          </a:xfrm>
        </p:spPr>
        <p:txBody>
          <a:bodyPr>
            <a:normAutofit fontScale="55000" lnSpcReduction="20000"/>
          </a:bodyPr>
          <a:lstStyle/>
          <a:p>
            <a:pPr eaLnBrk="1" hangingPunct="1"/>
            <a:r>
              <a:rPr lang="en-US" altLang="fr-FR">
                <a:ea typeface="ＭＳ Ｐゴシック" panose="020B0600070205080204" pitchFamily="34" charset="-128"/>
              </a:rPr>
              <a:t>Beam charge (ICT, FC)</a:t>
            </a:r>
          </a:p>
          <a:p>
            <a:pPr eaLnBrk="1" hangingPunct="1"/>
            <a:endParaRPr lang="en-US" altLang="fr-FR">
              <a:ea typeface="ＭＳ Ｐゴシック" panose="020B0600070205080204" pitchFamily="34" charset="-128"/>
            </a:endParaRPr>
          </a:p>
          <a:p>
            <a:pPr eaLnBrk="1" hangingPunct="1"/>
            <a:r>
              <a:rPr lang="en-US" altLang="fr-FR">
                <a:ea typeface="ＭＳ Ｐゴシック" panose="020B0600070205080204" pitchFamily="34" charset="-128"/>
              </a:rPr>
              <a:t>Beam position (BPM)</a:t>
            </a:r>
          </a:p>
          <a:p>
            <a:pPr eaLnBrk="1" hangingPunct="1"/>
            <a:endParaRPr lang="en-US" altLang="fr-FR">
              <a:ea typeface="ＭＳ Ｐゴシック" panose="020B0600070205080204" pitchFamily="34" charset="-128"/>
            </a:endParaRPr>
          </a:p>
          <a:p>
            <a:pPr eaLnBrk="1" hangingPunct="1"/>
            <a:r>
              <a:rPr lang="en-US" altLang="fr-FR">
                <a:ea typeface="ＭＳ Ｐゴシック" panose="020B0600070205080204" pitchFamily="34" charset="-128"/>
              </a:rPr>
              <a:t>Transverse profile (Diagnostic stations, MRSV)</a:t>
            </a:r>
          </a:p>
          <a:p>
            <a:pPr eaLnBrk="1" hangingPunct="1"/>
            <a:endParaRPr lang="en-US" altLang="fr-FR">
              <a:ea typeface="ＭＳ Ｐゴシック" panose="020B0600070205080204" pitchFamily="34" charset="-128"/>
            </a:endParaRPr>
          </a:p>
          <a:p>
            <a:pPr eaLnBrk="1" hangingPunct="1"/>
            <a:r>
              <a:rPr lang="en-US" altLang="fr-FR">
                <a:ea typeface="ＭＳ Ｐゴシック" panose="020B0600070205080204" pitchFamily="34" charset="-128"/>
              </a:rPr>
              <a:t>Bunch length (Streak camera)</a:t>
            </a:r>
          </a:p>
          <a:p>
            <a:pPr eaLnBrk="1" hangingPunct="1"/>
            <a:endParaRPr lang="en-US" altLang="fr-FR">
              <a:ea typeface="ＭＳ Ｐゴシック" panose="020B0600070205080204" pitchFamily="34" charset="-128"/>
            </a:endParaRPr>
          </a:p>
          <a:p>
            <a:pPr eaLnBrk="1" hangingPunct="1"/>
            <a:r>
              <a:rPr lang="en-US" altLang="fr-FR">
                <a:ea typeface="ＭＳ Ｐゴシック" panose="020B0600070205080204" pitchFamily="34" charset="-128"/>
              </a:rPr>
              <a:t>Beam losses (FBLM, Scintillators)</a:t>
            </a:r>
          </a:p>
        </p:txBody>
      </p:sp>
      <p:sp>
        <p:nvSpPr>
          <p:cNvPr id="2" name="Rectangle 1">
            <a:extLst>
              <a:ext uri="{FF2B5EF4-FFF2-40B4-BE49-F238E27FC236}">
                <a16:creationId xmlns:a16="http://schemas.microsoft.com/office/drawing/2014/main" id="{30A1A135-5988-5F40-8939-3AD1CCF77FF2}"/>
              </a:ext>
            </a:extLst>
          </p:cNvPr>
          <p:cNvSpPr/>
          <p:nvPr/>
        </p:nvSpPr>
        <p:spPr>
          <a:xfrm>
            <a:off x="2387204" y="4727973"/>
            <a:ext cx="4018601" cy="1015663"/>
          </a:xfrm>
          <a:prstGeom prst="rect">
            <a:avLst/>
          </a:prstGeom>
        </p:spPr>
        <p:txBody>
          <a:bodyPr wrap="none">
            <a:spAutoFit/>
          </a:bodyPr>
          <a:lstStyle/>
          <a:p>
            <a:pPr>
              <a:defRPr/>
            </a:pPr>
            <a:r>
              <a:rPr lang="en-GB" altLang="en-US" sz="1200" b="1" dirty="0">
                <a:solidFill>
                  <a:schemeClr val="accent6">
                    <a:lumMod val="75000"/>
                  </a:schemeClr>
                </a:solidFill>
                <a:latin typeface="Trebuchet MS" charset="0"/>
                <a:ea typeface="ＭＳ Ｐゴシック" charset="-128"/>
              </a:rPr>
              <a:t>ICT: Integrating Current Transformer</a:t>
            </a:r>
          </a:p>
          <a:p>
            <a:pPr>
              <a:defRPr/>
            </a:pPr>
            <a:r>
              <a:rPr lang="en-GB" altLang="en-US" sz="1200" b="1" dirty="0">
                <a:solidFill>
                  <a:schemeClr val="accent6">
                    <a:lumMod val="75000"/>
                  </a:schemeClr>
                </a:solidFill>
                <a:latin typeface="Trebuchet MS" charset="0"/>
                <a:ea typeface="ＭＳ Ｐゴシック" charset="-128"/>
              </a:rPr>
              <a:t>FC: Faraday Cup</a:t>
            </a:r>
          </a:p>
          <a:p>
            <a:pPr>
              <a:defRPr/>
            </a:pPr>
            <a:r>
              <a:rPr lang="en-GB" altLang="en-US" sz="1200" b="1" dirty="0">
                <a:solidFill>
                  <a:schemeClr val="accent6">
                    <a:lumMod val="75000"/>
                  </a:schemeClr>
                </a:solidFill>
                <a:latin typeface="Trebuchet MS" charset="0"/>
                <a:ea typeface="ＭＳ Ｐゴシック" charset="-128"/>
              </a:rPr>
              <a:t>BPM: Beam Position Monitor</a:t>
            </a:r>
          </a:p>
          <a:p>
            <a:pPr>
              <a:defRPr/>
            </a:pPr>
            <a:r>
              <a:rPr lang="en-GB" altLang="en-US" sz="1200" b="1" dirty="0">
                <a:solidFill>
                  <a:schemeClr val="accent6">
                    <a:lumMod val="75000"/>
                  </a:schemeClr>
                </a:solidFill>
                <a:latin typeface="Trebuchet MS" charset="0"/>
                <a:ea typeface="ＭＳ Ｐゴシック" charset="-128"/>
              </a:rPr>
              <a:t>MRSV: </a:t>
            </a:r>
            <a:r>
              <a:rPr lang="en-GB" altLang="en-US" sz="1200" b="1" dirty="0" err="1">
                <a:solidFill>
                  <a:schemeClr val="accent6">
                    <a:lumMod val="75000"/>
                  </a:schemeClr>
                </a:solidFill>
                <a:latin typeface="Trebuchet MS" charset="0"/>
                <a:ea typeface="ＭＳ Ｐゴシック" charset="-128"/>
              </a:rPr>
              <a:t>Moniteur</a:t>
            </a:r>
            <a:r>
              <a:rPr lang="en-GB" altLang="en-US" sz="1200" b="1" dirty="0">
                <a:solidFill>
                  <a:schemeClr val="accent6">
                    <a:lumMod val="75000"/>
                  </a:schemeClr>
                </a:solidFill>
                <a:latin typeface="Trebuchet MS" charset="0"/>
                <a:ea typeface="ＭＳ Ｐゴシック" charset="-128"/>
              </a:rPr>
              <a:t> de </a:t>
            </a:r>
            <a:r>
              <a:rPr lang="en-GB" altLang="en-US" sz="1200" b="1" dirty="0" err="1">
                <a:solidFill>
                  <a:schemeClr val="accent6">
                    <a:lumMod val="75000"/>
                  </a:schemeClr>
                </a:solidFill>
                <a:latin typeface="Trebuchet MS" charset="0"/>
                <a:ea typeface="ＭＳ Ｐゴシック" charset="-128"/>
              </a:rPr>
              <a:t>Rayonnement</a:t>
            </a:r>
            <a:r>
              <a:rPr lang="en-GB" altLang="en-US" sz="1200" b="1" dirty="0">
                <a:solidFill>
                  <a:schemeClr val="accent6">
                    <a:lumMod val="75000"/>
                  </a:schemeClr>
                </a:solidFill>
                <a:latin typeface="Trebuchet MS" charset="0"/>
                <a:ea typeface="ＭＳ Ｐゴシック" charset="-128"/>
              </a:rPr>
              <a:t> Synchrotron Visible</a:t>
            </a:r>
          </a:p>
          <a:p>
            <a:pPr>
              <a:defRPr/>
            </a:pPr>
            <a:r>
              <a:rPr lang="en-GB" altLang="en-US" sz="1200" b="1" dirty="0">
                <a:solidFill>
                  <a:schemeClr val="accent6">
                    <a:lumMod val="75000"/>
                  </a:schemeClr>
                </a:solidFill>
                <a:latin typeface="Trebuchet MS" charset="0"/>
                <a:ea typeface="ＭＳ Ｐゴシック" charset="-128"/>
              </a:rPr>
              <a:t>FBLM: </a:t>
            </a:r>
            <a:r>
              <a:rPr lang="en-GB" altLang="en-US" sz="1200" b="1" dirty="0" err="1">
                <a:solidFill>
                  <a:schemeClr val="accent6">
                    <a:lumMod val="75000"/>
                  </a:schemeClr>
                </a:solidFill>
                <a:latin typeface="Trebuchet MS" charset="0"/>
                <a:ea typeface="ＭＳ Ｐゴシック" charset="-128"/>
              </a:rPr>
              <a:t>Fiber</a:t>
            </a:r>
            <a:r>
              <a:rPr lang="en-GB" altLang="en-US" sz="1200" b="1" dirty="0">
                <a:solidFill>
                  <a:schemeClr val="accent6">
                    <a:lumMod val="75000"/>
                  </a:schemeClr>
                </a:solidFill>
                <a:latin typeface="Trebuchet MS" charset="0"/>
                <a:ea typeface="ＭＳ Ｐゴシック" charset="-128"/>
              </a:rPr>
              <a:t> Beam Loss Monitor </a:t>
            </a:r>
          </a:p>
        </p:txBody>
      </p:sp>
      <p:pic>
        <p:nvPicPr>
          <p:cNvPr id="8" name="Picture 1">
            <a:extLst>
              <a:ext uri="{FF2B5EF4-FFF2-40B4-BE49-F238E27FC236}">
                <a16:creationId xmlns:a16="http://schemas.microsoft.com/office/drawing/2014/main" id="{16BD314B-C39E-4E4E-80AA-24A6B219AA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9481" y="1710333"/>
            <a:ext cx="5061871" cy="279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9FC51572-90C9-3443-B190-7C920EC22368}"/>
              </a:ext>
            </a:extLst>
          </p:cNvPr>
          <p:cNvSpPr txBox="1"/>
          <p:nvPr/>
        </p:nvSpPr>
        <p:spPr>
          <a:xfrm>
            <a:off x="1524000" y="5900435"/>
            <a:ext cx="6994566" cy="646331"/>
          </a:xfrm>
          <a:prstGeom prst="rect">
            <a:avLst/>
          </a:prstGeom>
          <a:noFill/>
        </p:spPr>
        <p:txBody>
          <a:bodyPr wrap="square" rtlCol="0">
            <a:spAutoFit/>
          </a:bodyPr>
          <a:lstStyle/>
          <a:p>
            <a:r>
              <a:rPr lang="fr-FR" dirty="0"/>
              <a:t>Transparents issus d’un séminaire sur les diagnostics de </a:t>
            </a:r>
            <a:r>
              <a:rPr lang="fr-FR" dirty="0" err="1"/>
              <a:t>ThomX</a:t>
            </a:r>
            <a:r>
              <a:rPr lang="fr-FR" dirty="0"/>
              <a:t> par </a:t>
            </a:r>
            <a:r>
              <a:rPr lang="fr-FR" dirty="0" err="1"/>
              <a:t>Iryna</a:t>
            </a:r>
            <a:r>
              <a:rPr lang="fr-FR" dirty="0"/>
              <a:t> </a:t>
            </a:r>
            <a:r>
              <a:rPr lang="fr-FR" dirty="0" err="1"/>
              <a:t>Chaikovska</a:t>
            </a:r>
            <a:r>
              <a:rPr lang="fr-FR" dirty="0"/>
              <a:t>, Vincent </a:t>
            </a:r>
            <a:r>
              <a:rPr lang="fr-FR" dirty="0" err="1"/>
              <a:t>Chaumat</a:t>
            </a:r>
            <a:r>
              <a:rPr lang="fr-FR" dirty="0"/>
              <a:t>, </a:t>
            </a:r>
            <a:r>
              <a:rPr lang="fr-FR" dirty="0" err="1"/>
              <a:t>Viacheslav</a:t>
            </a:r>
            <a:r>
              <a:rPr lang="fr-FR" dirty="0"/>
              <a:t> </a:t>
            </a:r>
            <a:r>
              <a:rPr lang="fr-FR" dirty="0" err="1"/>
              <a:t>Kubytskyi</a:t>
            </a:r>
            <a:r>
              <a:rPr lang="fr-FR" dirty="0"/>
              <a:t> et Nicolas Delerue</a:t>
            </a:r>
          </a:p>
        </p:txBody>
      </p:sp>
      <p:sp>
        <p:nvSpPr>
          <p:cNvPr id="4" name="Espace réservé de la date 3">
            <a:extLst>
              <a:ext uri="{FF2B5EF4-FFF2-40B4-BE49-F238E27FC236}">
                <a16:creationId xmlns:a16="http://schemas.microsoft.com/office/drawing/2014/main" id="{7B3A8672-9B4A-B54A-9853-48B8A6FD9746}"/>
              </a:ext>
            </a:extLst>
          </p:cNvPr>
          <p:cNvSpPr>
            <a:spLocks noGrp="1"/>
          </p:cNvSpPr>
          <p:nvPr>
            <p:ph type="dt" sz="half" idx="10"/>
          </p:nvPr>
        </p:nvSpPr>
        <p:spPr/>
        <p:txBody>
          <a:bodyPr/>
          <a:lstStyle/>
          <a:p>
            <a:r>
              <a:rPr lang="fr-FR"/>
              <a:t>Nicolas Delerue, IJCLab (CNRS)</a:t>
            </a:r>
            <a:endParaRPr lang="en-GB"/>
          </a:p>
        </p:txBody>
      </p:sp>
      <p:sp>
        <p:nvSpPr>
          <p:cNvPr id="5" name="Espace réservé du pied de page 4">
            <a:extLst>
              <a:ext uri="{FF2B5EF4-FFF2-40B4-BE49-F238E27FC236}">
                <a16:creationId xmlns:a16="http://schemas.microsoft.com/office/drawing/2014/main" id="{36FC9DF4-5765-9E42-ACA2-D195AA407008}"/>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550462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9A5F9B8B-5372-BB47-BC1B-9691F482D8E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30C42F95-3AB1-4446-AEF9-05739EC8C2A8}" type="slidenum">
              <a:rPr lang="en-US" altLang="en-US">
                <a:solidFill>
                  <a:srgbClr val="FF6F00"/>
                </a:solidFill>
              </a:rPr>
              <a:pPr>
                <a:spcBef>
                  <a:spcPct val="0"/>
                </a:spcBef>
                <a:buClrTx/>
                <a:buSzTx/>
                <a:buFontTx/>
                <a:buNone/>
              </a:pPr>
              <a:t>92</a:t>
            </a:fld>
            <a:endParaRPr lang="en-US" altLang="en-US">
              <a:solidFill>
                <a:srgbClr val="FF6F00"/>
              </a:solidFill>
            </a:endParaRPr>
          </a:p>
        </p:txBody>
      </p:sp>
      <p:sp>
        <p:nvSpPr>
          <p:cNvPr id="24578" name="Titre 1">
            <a:extLst>
              <a:ext uri="{FF2B5EF4-FFF2-40B4-BE49-F238E27FC236}">
                <a16:creationId xmlns:a16="http://schemas.microsoft.com/office/drawing/2014/main" id="{CDF020FC-A5C2-344C-B177-1BF1E6942009}"/>
              </a:ext>
            </a:extLst>
          </p:cNvPr>
          <p:cNvSpPr>
            <a:spLocks noGrp="1"/>
          </p:cNvSpPr>
          <p:nvPr>
            <p:ph type="title"/>
          </p:nvPr>
        </p:nvSpPr>
        <p:spPr>
          <a:xfrm>
            <a:off x="286941" y="1035844"/>
            <a:ext cx="6448425" cy="523875"/>
          </a:xfrm>
        </p:spPr>
        <p:txBody>
          <a:bodyPr>
            <a:normAutofit fontScale="90000"/>
          </a:bodyPr>
          <a:lstStyle/>
          <a:p>
            <a:r>
              <a:rPr lang="en-US" altLang="en-US">
                <a:ea typeface="ＭＳ Ｐゴシック" panose="020B0600070205080204" pitchFamily="34" charset="-128"/>
              </a:rPr>
              <a:t>Charge measurement</a:t>
            </a:r>
          </a:p>
        </p:txBody>
      </p:sp>
      <p:sp>
        <p:nvSpPr>
          <p:cNvPr id="24579" name="Espace réservé du contenu 2">
            <a:extLst>
              <a:ext uri="{FF2B5EF4-FFF2-40B4-BE49-F238E27FC236}">
                <a16:creationId xmlns:a16="http://schemas.microsoft.com/office/drawing/2014/main" id="{862FD3EA-0D5E-FD4D-9B5F-92CA205C2102}"/>
              </a:ext>
            </a:extLst>
          </p:cNvPr>
          <p:cNvSpPr>
            <a:spLocks noGrp="1"/>
          </p:cNvSpPr>
          <p:nvPr>
            <p:ph idx="1"/>
          </p:nvPr>
        </p:nvSpPr>
        <p:spPr>
          <a:xfrm>
            <a:off x="209550" y="1602581"/>
            <a:ext cx="3773091" cy="2806304"/>
          </a:xfrm>
        </p:spPr>
        <p:txBody>
          <a:bodyPr>
            <a:noAutofit/>
          </a:bodyPr>
          <a:lstStyle/>
          <a:p>
            <a:r>
              <a:rPr lang="en-US" altLang="en-US" sz="1400" dirty="0">
                <a:ea typeface="ＭＳ Ｐゴシック" panose="020B0600070205080204" pitchFamily="34" charset="-128"/>
              </a:rPr>
              <a:t>3 integrated current transformer (ICT)</a:t>
            </a:r>
          </a:p>
          <a:p>
            <a:pPr lvl="1"/>
            <a:r>
              <a:rPr lang="en-US" altLang="en-US" sz="1400" dirty="0"/>
              <a:t>Location:</a:t>
            </a:r>
          </a:p>
          <a:p>
            <a:pPr lvl="2">
              <a:spcBef>
                <a:spcPct val="0"/>
              </a:spcBef>
              <a:buFont typeface="Wingdings 3" pitchFamily="2" charset="2"/>
              <a:buChar char=""/>
            </a:pPr>
            <a:r>
              <a:rPr lang="en-US" altLang="en-US" sz="1400" dirty="0"/>
              <a:t>@ LINAC entrance</a:t>
            </a:r>
          </a:p>
          <a:p>
            <a:pPr lvl="2">
              <a:spcBef>
                <a:spcPct val="0"/>
              </a:spcBef>
              <a:buFont typeface="Wingdings 3" pitchFamily="2" charset="2"/>
              <a:buChar char=""/>
            </a:pPr>
            <a:r>
              <a:rPr lang="en-US" altLang="en-US" sz="1400" dirty="0"/>
              <a:t>@ </a:t>
            </a:r>
            <a:r>
              <a:rPr lang="en-US" altLang="en-US" sz="1400" dirty="0" err="1"/>
              <a:t>Linac</a:t>
            </a:r>
            <a:r>
              <a:rPr lang="en-US" altLang="en-US" sz="1400" dirty="0"/>
              <a:t> exit (before first TL bending magnet)</a:t>
            </a:r>
          </a:p>
          <a:p>
            <a:pPr lvl="2">
              <a:spcBef>
                <a:spcPct val="0"/>
              </a:spcBef>
              <a:buFont typeface="Wingdings 3" pitchFamily="2" charset="2"/>
              <a:buChar char=""/>
            </a:pPr>
            <a:r>
              <a:rPr lang="en-US" altLang="en-US" sz="1400" dirty="0"/>
              <a:t>@ Transfer Line (before injection dipole)</a:t>
            </a:r>
          </a:p>
          <a:p>
            <a:pPr lvl="1"/>
            <a:r>
              <a:rPr lang="en-US" altLang="en-US" sz="1400" dirty="0"/>
              <a:t>Type:</a:t>
            </a:r>
          </a:p>
          <a:p>
            <a:pPr lvl="2">
              <a:spcBef>
                <a:spcPct val="0"/>
              </a:spcBef>
              <a:buFont typeface="Wingdings 3" pitchFamily="2" charset="2"/>
              <a:buChar char=""/>
            </a:pPr>
            <a:r>
              <a:rPr lang="en-US" altLang="en-US" sz="1400" dirty="0"/>
              <a:t>In-flange integrating current transformer from </a:t>
            </a:r>
            <a:r>
              <a:rPr lang="en-US" altLang="en-US" sz="1400" dirty="0" err="1"/>
              <a:t>Bergoz</a:t>
            </a:r>
            <a:endParaRPr lang="en-US" altLang="en-US" sz="1400" dirty="0"/>
          </a:p>
          <a:p>
            <a:pPr lvl="2">
              <a:spcBef>
                <a:spcPct val="0"/>
              </a:spcBef>
              <a:buFont typeface="Wingdings 3" pitchFamily="2" charset="2"/>
              <a:buChar char=""/>
            </a:pPr>
            <a:r>
              <a:rPr lang="en-US" altLang="en-US" sz="1400" dirty="0"/>
              <a:t>Dedicated electronics BCM-IHR provides analog voltage proportional to the beam charge</a:t>
            </a:r>
          </a:p>
          <a:p>
            <a:pPr lvl="2">
              <a:spcBef>
                <a:spcPct val="0"/>
              </a:spcBef>
              <a:buFont typeface="Wingdings 3" pitchFamily="2" charset="2"/>
              <a:buChar char=""/>
            </a:pPr>
            <a:r>
              <a:rPr lang="en-US" altLang="en-US" sz="1400" dirty="0"/>
              <a:t>Acquisition to be integrated in the control system (by </a:t>
            </a:r>
            <a:r>
              <a:rPr lang="en-US" altLang="en-US" sz="1400" dirty="0" err="1"/>
              <a:t>Wavecatcher</a:t>
            </a:r>
            <a:r>
              <a:rPr lang="en-US" altLang="en-US" sz="1400" dirty="0"/>
              <a:t>)</a:t>
            </a:r>
          </a:p>
        </p:txBody>
      </p:sp>
      <p:sp>
        <p:nvSpPr>
          <p:cNvPr id="24580" name="Espace réservé du numéro de diapositive 3">
            <a:extLst>
              <a:ext uri="{FF2B5EF4-FFF2-40B4-BE49-F238E27FC236}">
                <a16:creationId xmlns:a16="http://schemas.microsoft.com/office/drawing/2014/main" id="{EAF4554C-3793-3F4C-ADE3-76A8F3EA8457}"/>
              </a:ext>
            </a:extLst>
          </p:cNvPr>
          <p:cNvSpPr txBox="1">
            <a:spLocks/>
          </p:cNvSpPr>
          <p:nvPr/>
        </p:nvSpPr>
        <p:spPr bwMode="auto">
          <a:xfrm>
            <a:off x="6301979" y="5728098"/>
            <a:ext cx="42029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lgn="r" eaLnBrk="1" hangingPunct="1">
              <a:spcBef>
                <a:spcPct val="0"/>
              </a:spcBef>
              <a:buClrTx/>
              <a:buSzTx/>
              <a:buFontTx/>
              <a:buNone/>
            </a:pPr>
            <a:fld id="{33645FB8-8629-ED43-B324-E4B163D26F59}" type="slidenum">
              <a:rPr lang="en-US" altLang="fr-FR" sz="675" i="1">
                <a:solidFill>
                  <a:srgbClr val="FF6F00"/>
                </a:solidFill>
              </a:rPr>
              <a:pPr algn="r" eaLnBrk="1" hangingPunct="1">
                <a:spcBef>
                  <a:spcPct val="0"/>
                </a:spcBef>
                <a:buClrTx/>
                <a:buSzTx/>
                <a:buFontTx/>
                <a:buNone/>
              </a:pPr>
              <a:t>92</a:t>
            </a:fld>
            <a:endParaRPr lang="en-US" altLang="fr-FR" sz="675" i="1">
              <a:solidFill>
                <a:srgbClr val="FF6F00"/>
              </a:solidFill>
            </a:endParaRPr>
          </a:p>
        </p:txBody>
      </p:sp>
      <p:pic>
        <p:nvPicPr>
          <p:cNvPr id="24581" name="Picture 5">
            <a:extLst>
              <a:ext uri="{FF2B5EF4-FFF2-40B4-BE49-F238E27FC236}">
                <a16:creationId xmlns:a16="http://schemas.microsoft.com/office/drawing/2014/main" id="{9A212996-770B-4941-90B3-B7C508C2E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166" y="5794773"/>
            <a:ext cx="1228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12" descr="Arretoir direct">
            <a:extLst>
              <a:ext uri="{FF2B5EF4-FFF2-40B4-BE49-F238E27FC236}">
                <a16:creationId xmlns:a16="http://schemas.microsoft.com/office/drawing/2014/main" id="{B910FB0C-F969-534D-8B01-D5694671F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997" y="4881563"/>
            <a:ext cx="907256" cy="1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a:extLst>
              <a:ext uri="{FF2B5EF4-FFF2-40B4-BE49-F238E27FC236}">
                <a16:creationId xmlns:a16="http://schemas.microsoft.com/office/drawing/2014/main" id="{9CE9913C-3589-7D4D-891F-1BE6AD7EC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02128" y="3714751"/>
            <a:ext cx="1970485" cy="98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3">
            <a:extLst>
              <a:ext uri="{FF2B5EF4-FFF2-40B4-BE49-F238E27FC236}">
                <a16:creationId xmlns:a16="http://schemas.microsoft.com/office/drawing/2014/main" id="{C2D65BE8-67D6-014E-B2A3-264D0AD58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009" y="5078016"/>
            <a:ext cx="187523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5" name="ZoneTexte 17">
            <a:extLst>
              <a:ext uri="{FF2B5EF4-FFF2-40B4-BE49-F238E27FC236}">
                <a16:creationId xmlns:a16="http://schemas.microsoft.com/office/drawing/2014/main" id="{FFC173E5-1FB4-CF41-93A7-121559CBF82B}"/>
              </a:ext>
            </a:extLst>
          </p:cNvPr>
          <p:cNvSpPr txBox="1">
            <a:spLocks noChangeArrowheads="1"/>
          </p:cNvSpPr>
          <p:nvPr/>
        </p:nvSpPr>
        <p:spPr bwMode="auto">
          <a:xfrm>
            <a:off x="4546997" y="6494860"/>
            <a:ext cx="83105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fr-FR" altLang="en-US" sz="900" b="1" i="1"/>
              <a:t>Beam dump</a:t>
            </a:r>
          </a:p>
        </p:txBody>
      </p:sp>
      <p:sp>
        <p:nvSpPr>
          <p:cNvPr id="24586" name="ZoneTexte 18">
            <a:extLst>
              <a:ext uri="{FF2B5EF4-FFF2-40B4-BE49-F238E27FC236}">
                <a16:creationId xmlns:a16="http://schemas.microsoft.com/office/drawing/2014/main" id="{2500DCF1-8B33-6144-A847-06E2295E2D28}"/>
              </a:ext>
            </a:extLst>
          </p:cNvPr>
          <p:cNvSpPr txBox="1">
            <a:spLocks noChangeArrowheads="1"/>
          </p:cNvSpPr>
          <p:nvPr/>
        </p:nvSpPr>
        <p:spPr bwMode="auto">
          <a:xfrm>
            <a:off x="6024562" y="6417469"/>
            <a:ext cx="15180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fr-FR" altLang="en-US" sz="900" b="1" i="1"/>
              <a:t>Low-pass filtered signal</a:t>
            </a:r>
          </a:p>
        </p:txBody>
      </p:sp>
      <p:sp>
        <p:nvSpPr>
          <p:cNvPr id="24587" name="ZoneTexte 19">
            <a:extLst>
              <a:ext uri="{FF2B5EF4-FFF2-40B4-BE49-F238E27FC236}">
                <a16:creationId xmlns:a16="http://schemas.microsoft.com/office/drawing/2014/main" id="{96F6E180-BFBC-9948-92AC-464C461F124B}"/>
              </a:ext>
            </a:extLst>
          </p:cNvPr>
          <p:cNvSpPr txBox="1">
            <a:spLocks noChangeArrowheads="1"/>
          </p:cNvSpPr>
          <p:nvPr/>
        </p:nvSpPr>
        <p:spPr bwMode="auto">
          <a:xfrm>
            <a:off x="8104585" y="5194697"/>
            <a:ext cx="8774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fr-FR" altLang="en-US" sz="900" b="1" i="1"/>
              <a:t>Wavecatcher </a:t>
            </a:r>
          </a:p>
        </p:txBody>
      </p:sp>
      <p:sp>
        <p:nvSpPr>
          <p:cNvPr id="24588" name="ZoneTexte 20">
            <a:extLst>
              <a:ext uri="{FF2B5EF4-FFF2-40B4-BE49-F238E27FC236}">
                <a16:creationId xmlns:a16="http://schemas.microsoft.com/office/drawing/2014/main" id="{589CA04B-603C-2042-AC46-0152BAC661E2}"/>
              </a:ext>
            </a:extLst>
          </p:cNvPr>
          <p:cNvSpPr txBox="1">
            <a:spLocks noChangeArrowheads="1"/>
          </p:cNvSpPr>
          <p:nvPr/>
        </p:nvSpPr>
        <p:spPr bwMode="auto">
          <a:xfrm>
            <a:off x="1052521" y="6460292"/>
            <a:ext cx="1056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fr-FR" altLang="en-US" sz="900" b="1" i="1" dirty="0"/>
              <a:t>In-</a:t>
            </a:r>
            <a:r>
              <a:rPr lang="fr-FR" altLang="en-US" sz="900" b="1" i="1" dirty="0" err="1"/>
              <a:t>flange</a:t>
            </a:r>
            <a:r>
              <a:rPr lang="fr-FR" altLang="en-US" sz="900" b="1" i="1" dirty="0"/>
              <a:t> ICT &amp; Electronics</a:t>
            </a:r>
          </a:p>
        </p:txBody>
      </p:sp>
      <p:pic>
        <p:nvPicPr>
          <p:cNvPr id="24589" name="Picture 2">
            <a:extLst>
              <a:ext uri="{FF2B5EF4-FFF2-40B4-BE49-F238E27FC236}">
                <a16:creationId xmlns:a16="http://schemas.microsoft.com/office/drawing/2014/main" id="{31D7D2BB-F3A3-4446-B5FF-FBDF517DC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67" t="44737" r="494" b="19601"/>
          <a:stretch>
            <a:fillRect/>
          </a:stretch>
        </p:blipFill>
        <p:spPr bwMode="auto">
          <a:xfrm>
            <a:off x="108347" y="5722145"/>
            <a:ext cx="2338388" cy="64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0" name="Rectangle 2">
            <a:extLst>
              <a:ext uri="{FF2B5EF4-FFF2-40B4-BE49-F238E27FC236}">
                <a16:creationId xmlns:a16="http://schemas.microsoft.com/office/drawing/2014/main" id="{E19E3025-48A1-3F4B-9C29-36C227046233}"/>
              </a:ext>
            </a:extLst>
          </p:cNvPr>
          <p:cNvSpPr>
            <a:spLocks noChangeArrowheads="1"/>
          </p:cNvSpPr>
          <p:nvPr/>
        </p:nvSpPr>
        <p:spPr bwMode="auto">
          <a:xfrm>
            <a:off x="457200" y="5297058"/>
            <a:ext cx="2437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GB" altLang="en-US" sz="1400" dirty="0"/>
              <a:t>Expected resolution &lt;1 </a:t>
            </a:r>
            <a:r>
              <a:rPr lang="en-GB" altLang="en-US" sz="1400" dirty="0" err="1"/>
              <a:t>pC</a:t>
            </a:r>
            <a:r>
              <a:rPr lang="en-GB" altLang="en-US" sz="1400" dirty="0"/>
              <a:t> </a:t>
            </a:r>
          </a:p>
        </p:txBody>
      </p:sp>
      <p:grpSp>
        <p:nvGrpSpPr>
          <p:cNvPr id="24591" name="Group 25">
            <a:extLst>
              <a:ext uri="{FF2B5EF4-FFF2-40B4-BE49-F238E27FC236}">
                <a16:creationId xmlns:a16="http://schemas.microsoft.com/office/drawing/2014/main" id="{5DE9C696-E00F-8540-947A-65CD1581888A}"/>
              </a:ext>
            </a:extLst>
          </p:cNvPr>
          <p:cNvGrpSpPr>
            <a:grpSpLocks/>
          </p:cNvGrpSpPr>
          <p:nvPr/>
        </p:nvGrpSpPr>
        <p:grpSpPr bwMode="auto">
          <a:xfrm>
            <a:off x="6511529" y="869157"/>
            <a:ext cx="2620565" cy="1408510"/>
            <a:chOff x="8682831" y="-3575"/>
            <a:chExt cx="3493045" cy="1878340"/>
          </a:xfrm>
        </p:grpSpPr>
        <p:pic>
          <p:nvPicPr>
            <p:cNvPr id="24599" name="Picture 27">
              <a:extLst>
                <a:ext uri="{FF2B5EF4-FFF2-40B4-BE49-F238E27FC236}">
                  <a16:creationId xmlns:a16="http://schemas.microsoft.com/office/drawing/2014/main" id="{FC224193-CF61-1240-9923-B305C0A6CE75}"/>
                </a:ext>
              </a:extLst>
            </p:cNvPr>
            <p:cNvPicPr>
              <a:picLocks noChangeAspect="1"/>
            </p:cNvPicPr>
            <p:nvPr/>
          </p:nvPicPr>
          <p:blipFill>
            <a:blip r:embed="rId7">
              <a:extLst>
                <a:ext uri="{28A0092B-C50C-407E-A947-70E740481C1C}">
                  <a14:useLocalDpi xmlns:a14="http://schemas.microsoft.com/office/drawing/2010/main" val="0"/>
                </a:ext>
              </a:extLst>
            </a:blip>
            <a:srcRect l="4906" t="9647"/>
            <a:stretch>
              <a:fillRect/>
            </a:stretch>
          </p:blipFill>
          <p:spPr bwMode="auto">
            <a:xfrm>
              <a:off x="8682831" y="-3575"/>
              <a:ext cx="3493045" cy="187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a:extLst>
                <a:ext uri="{FF2B5EF4-FFF2-40B4-BE49-F238E27FC236}">
                  <a16:creationId xmlns:a16="http://schemas.microsoft.com/office/drawing/2014/main" id="{87FBF4B8-C10E-4A4B-8305-3BDCAA9D2A97}"/>
                </a:ext>
              </a:extLst>
            </p:cNvPr>
            <p:cNvSpPr/>
            <p:nvPr/>
          </p:nvSpPr>
          <p:spPr>
            <a:xfrm>
              <a:off x="10498389" y="28181"/>
              <a:ext cx="152355" cy="1683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0" name="Oval 29">
              <a:extLst>
                <a:ext uri="{FF2B5EF4-FFF2-40B4-BE49-F238E27FC236}">
                  <a16:creationId xmlns:a16="http://schemas.microsoft.com/office/drawing/2014/main" id="{B5DD8255-13D2-D748-8D83-6EA37049EF3E}"/>
                </a:ext>
              </a:extLst>
            </p:cNvPr>
            <p:cNvSpPr/>
            <p:nvPr/>
          </p:nvSpPr>
          <p:spPr>
            <a:xfrm>
              <a:off x="9323990" y="32944"/>
              <a:ext cx="150767" cy="1683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2" name="Oval 31">
              <a:extLst>
                <a:ext uri="{FF2B5EF4-FFF2-40B4-BE49-F238E27FC236}">
                  <a16:creationId xmlns:a16="http://schemas.microsoft.com/office/drawing/2014/main" id="{A3BDE124-C592-0A4E-8D3B-4C1DE86774D5}"/>
                </a:ext>
              </a:extLst>
            </p:cNvPr>
            <p:cNvSpPr/>
            <p:nvPr/>
          </p:nvSpPr>
          <p:spPr>
            <a:xfrm>
              <a:off x="11855297" y="1631835"/>
              <a:ext cx="150768" cy="1683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3" name="Oval 32">
              <a:extLst>
                <a:ext uri="{FF2B5EF4-FFF2-40B4-BE49-F238E27FC236}">
                  <a16:creationId xmlns:a16="http://schemas.microsoft.com/office/drawing/2014/main" id="{DA3FDFEB-A7AD-DC40-B124-D0E729EFFC6C}"/>
                </a:ext>
              </a:extLst>
            </p:cNvPr>
            <p:cNvSpPr/>
            <p:nvPr/>
          </p:nvSpPr>
          <p:spPr>
            <a:xfrm>
              <a:off x="9820729" y="1011015"/>
              <a:ext cx="150768" cy="1683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6" name="Oval 35">
              <a:extLst>
                <a:ext uri="{FF2B5EF4-FFF2-40B4-BE49-F238E27FC236}">
                  <a16:creationId xmlns:a16="http://schemas.microsoft.com/office/drawing/2014/main" id="{FC39110B-E163-794F-B273-8A90B5734F7F}"/>
                </a:ext>
              </a:extLst>
            </p:cNvPr>
            <p:cNvSpPr/>
            <p:nvPr/>
          </p:nvSpPr>
          <p:spPr>
            <a:xfrm>
              <a:off x="8787575" y="28181"/>
              <a:ext cx="152355" cy="1683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
        <p:nvSpPr>
          <p:cNvPr id="24592" name="Espace réservé du contenu 2">
            <a:extLst>
              <a:ext uri="{FF2B5EF4-FFF2-40B4-BE49-F238E27FC236}">
                <a16:creationId xmlns:a16="http://schemas.microsoft.com/office/drawing/2014/main" id="{58A953B0-0325-E54D-80DD-9E9D5DE5AD8B}"/>
              </a:ext>
            </a:extLst>
          </p:cNvPr>
          <p:cNvSpPr txBox="1">
            <a:spLocks/>
          </p:cNvSpPr>
          <p:nvPr/>
        </p:nvSpPr>
        <p:spPr bwMode="auto">
          <a:xfrm>
            <a:off x="3892154" y="1570435"/>
            <a:ext cx="3773090" cy="280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buClr>
                <a:schemeClr val="accent1"/>
              </a:buClr>
            </a:pPr>
            <a:r>
              <a:rPr lang="en-US" altLang="en-US" sz="1400" dirty="0"/>
              <a:t>2 Faraday cups (FC)</a:t>
            </a:r>
          </a:p>
          <a:p>
            <a:pPr lvl="1"/>
            <a:r>
              <a:rPr lang="en-US" altLang="en-US" sz="1400" dirty="0"/>
              <a:t>Location: in the beam dumps</a:t>
            </a:r>
          </a:p>
          <a:p>
            <a:pPr lvl="2">
              <a:spcBef>
                <a:spcPct val="0"/>
              </a:spcBef>
            </a:pPr>
            <a:r>
              <a:rPr lang="en-US" altLang="en-US" dirty="0"/>
              <a:t>@ the end of </a:t>
            </a:r>
            <a:r>
              <a:rPr lang="en-US" altLang="en-US" dirty="0" err="1"/>
              <a:t>Linac</a:t>
            </a:r>
            <a:r>
              <a:rPr lang="en-US" altLang="en-US" dirty="0"/>
              <a:t> (behind first TL bending magnet)</a:t>
            </a:r>
          </a:p>
          <a:p>
            <a:pPr lvl="2">
              <a:spcBef>
                <a:spcPct val="0"/>
              </a:spcBef>
            </a:pPr>
            <a:r>
              <a:rPr lang="en-US" altLang="en-US" dirty="0"/>
              <a:t>@ the end of extraction line</a:t>
            </a:r>
          </a:p>
          <a:p>
            <a:pPr lvl="1"/>
            <a:r>
              <a:rPr lang="en-US" altLang="en-US" sz="1400" dirty="0"/>
              <a:t>Acquisition:</a:t>
            </a:r>
          </a:p>
          <a:p>
            <a:pPr lvl="2">
              <a:spcBef>
                <a:spcPct val="0"/>
              </a:spcBef>
            </a:pPr>
            <a:r>
              <a:rPr lang="en-US" altLang="en-US" dirty="0"/>
              <a:t>Few tens of ns pulse to be acquired synchronously to injection or extraction trigger</a:t>
            </a:r>
          </a:p>
          <a:p>
            <a:pPr lvl="2">
              <a:spcBef>
                <a:spcPct val="0"/>
              </a:spcBef>
            </a:pPr>
            <a:r>
              <a:rPr lang="en-US" altLang="en-US" dirty="0"/>
              <a:t>Use of Low Pass filtering and acquisition with the </a:t>
            </a:r>
            <a:r>
              <a:rPr lang="en-US" altLang="en-US" dirty="0" err="1"/>
              <a:t>Wavecatcher</a:t>
            </a:r>
            <a:r>
              <a:rPr lang="en-US" altLang="en-US" dirty="0"/>
              <a:t> board ( BW 500 MHz; 3.2 </a:t>
            </a:r>
            <a:r>
              <a:rPr lang="en-US" altLang="en-US" dirty="0" err="1"/>
              <a:t>Gech</a:t>
            </a:r>
            <a:r>
              <a:rPr lang="en-US" altLang="en-US" dirty="0"/>
              <a:t>/s). Tango device ready.</a:t>
            </a:r>
          </a:p>
        </p:txBody>
      </p:sp>
      <p:sp>
        <p:nvSpPr>
          <p:cNvPr id="25" name="TextBox 24">
            <a:extLst>
              <a:ext uri="{FF2B5EF4-FFF2-40B4-BE49-F238E27FC236}">
                <a16:creationId xmlns:a16="http://schemas.microsoft.com/office/drawing/2014/main" id="{502BAFEF-35D4-1B4C-8C24-EB96F1E2C568}"/>
              </a:ext>
            </a:extLst>
          </p:cNvPr>
          <p:cNvSpPr txBox="1"/>
          <p:nvPr/>
        </p:nvSpPr>
        <p:spPr>
          <a:xfrm>
            <a:off x="6362700" y="976313"/>
            <a:ext cx="344966"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FC</a:t>
            </a:r>
          </a:p>
        </p:txBody>
      </p:sp>
      <p:sp>
        <p:nvSpPr>
          <p:cNvPr id="26" name="TextBox 25">
            <a:extLst>
              <a:ext uri="{FF2B5EF4-FFF2-40B4-BE49-F238E27FC236}">
                <a16:creationId xmlns:a16="http://schemas.microsoft.com/office/drawing/2014/main" id="{5FEE6822-73F6-F14E-BB12-8B0038DA92F3}"/>
              </a:ext>
            </a:extLst>
          </p:cNvPr>
          <p:cNvSpPr txBox="1"/>
          <p:nvPr/>
        </p:nvSpPr>
        <p:spPr>
          <a:xfrm>
            <a:off x="8798719" y="1808560"/>
            <a:ext cx="344966"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FC</a:t>
            </a:r>
          </a:p>
        </p:txBody>
      </p:sp>
      <p:sp>
        <p:nvSpPr>
          <p:cNvPr id="27" name="TextBox 26">
            <a:extLst>
              <a:ext uri="{FF2B5EF4-FFF2-40B4-BE49-F238E27FC236}">
                <a16:creationId xmlns:a16="http://schemas.microsoft.com/office/drawing/2014/main" id="{03AA7C13-D7E3-0241-9BFB-4495B40120CE}"/>
              </a:ext>
            </a:extLst>
          </p:cNvPr>
          <p:cNvSpPr txBox="1"/>
          <p:nvPr/>
        </p:nvSpPr>
        <p:spPr>
          <a:xfrm>
            <a:off x="7178279" y="1756172"/>
            <a:ext cx="463588"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ICT3</a:t>
            </a:r>
          </a:p>
        </p:txBody>
      </p:sp>
      <p:sp>
        <p:nvSpPr>
          <p:cNvPr id="28" name="TextBox 27">
            <a:extLst>
              <a:ext uri="{FF2B5EF4-FFF2-40B4-BE49-F238E27FC236}">
                <a16:creationId xmlns:a16="http://schemas.microsoft.com/office/drawing/2014/main" id="{8366A816-5527-A840-AACC-93520AED3164}"/>
              </a:ext>
            </a:extLst>
          </p:cNvPr>
          <p:cNvSpPr txBox="1"/>
          <p:nvPr/>
        </p:nvSpPr>
        <p:spPr>
          <a:xfrm>
            <a:off x="6847285" y="1038225"/>
            <a:ext cx="463588"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ICT2</a:t>
            </a:r>
          </a:p>
        </p:txBody>
      </p:sp>
      <p:sp>
        <p:nvSpPr>
          <p:cNvPr id="31" name="TextBox 30">
            <a:extLst>
              <a:ext uri="{FF2B5EF4-FFF2-40B4-BE49-F238E27FC236}">
                <a16:creationId xmlns:a16="http://schemas.microsoft.com/office/drawing/2014/main" id="{2E4A4752-127D-9941-A35A-5A26D0B3623F}"/>
              </a:ext>
            </a:extLst>
          </p:cNvPr>
          <p:cNvSpPr txBox="1"/>
          <p:nvPr/>
        </p:nvSpPr>
        <p:spPr>
          <a:xfrm>
            <a:off x="8139113" y="840581"/>
            <a:ext cx="463588"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ICT1</a:t>
            </a:r>
          </a:p>
        </p:txBody>
      </p:sp>
      <p:sp>
        <p:nvSpPr>
          <p:cNvPr id="2" name="Espace réservé de la date 1">
            <a:extLst>
              <a:ext uri="{FF2B5EF4-FFF2-40B4-BE49-F238E27FC236}">
                <a16:creationId xmlns:a16="http://schemas.microsoft.com/office/drawing/2014/main" id="{F378A02C-5DDE-B546-AFD5-4B6B820F46B0}"/>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796544C0-0375-7E40-945D-2E4E1943C1A6}"/>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9516076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a:extLst>
              <a:ext uri="{FF2B5EF4-FFF2-40B4-BE49-F238E27FC236}">
                <a16:creationId xmlns:a16="http://schemas.microsoft.com/office/drawing/2014/main" id="{2C0E47DF-73DA-D84B-931F-664E3487E0F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D63954D5-6C6A-974C-86AD-338A7E9D9E8B}" type="slidenum">
              <a:rPr lang="en-US" altLang="en-US">
                <a:solidFill>
                  <a:srgbClr val="FF6F00"/>
                </a:solidFill>
              </a:rPr>
              <a:pPr>
                <a:spcBef>
                  <a:spcPct val="0"/>
                </a:spcBef>
                <a:buClrTx/>
                <a:buSzTx/>
                <a:buFontTx/>
                <a:buNone/>
              </a:pPr>
              <a:t>93</a:t>
            </a:fld>
            <a:endParaRPr lang="en-US" altLang="en-US">
              <a:solidFill>
                <a:srgbClr val="FF6F00"/>
              </a:solidFill>
            </a:endParaRPr>
          </a:p>
        </p:txBody>
      </p:sp>
      <p:sp>
        <p:nvSpPr>
          <p:cNvPr id="5" name="Titre 1">
            <a:extLst>
              <a:ext uri="{FF2B5EF4-FFF2-40B4-BE49-F238E27FC236}">
                <a16:creationId xmlns:a16="http://schemas.microsoft.com/office/drawing/2014/main" id="{00C610BD-27F1-434C-9E09-4A55A0BBFFC6}"/>
              </a:ext>
            </a:extLst>
          </p:cNvPr>
          <p:cNvSpPr>
            <a:spLocks noGrp="1"/>
          </p:cNvSpPr>
          <p:nvPr>
            <p:ph type="title"/>
          </p:nvPr>
        </p:nvSpPr>
        <p:spPr>
          <a:xfrm>
            <a:off x="298847" y="534591"/>
            <a:ext cx="6448425" cy="523875"/>
          </a:xfrm>
        </p:spPr>
        <p:txBody>
          <a:bodyPr>
            <a:normAutofit fontScale="90000"/>
          </a:bodyPr>
          <a:lstStyle/>
          <a:p>
            <a:pPr>
              <a:defRPr/>
            </a:pPr>
            <a:r>
              <a:rPr lang="en-US" dirty="0">
                <a:cs typeface="MS PGothic" charset="-128"/>
              </a:rPr>
              <a:t>Position measurement (BPM)</a:t>
            </a:r>
            <a:br>
              <a:rPr lang="en-US" dirty="0">
                <a:cs typeface="MS PGothic" charset="-128"/>
              </a:rPr>
            </a:br>
            <a:endParaRPr lang="en-US" dirty="0">
              <a:cs typeface="MS PGothic" charset="-128"/>
            </a:endParaRPr>
          </a:p>
        </p:txBody>
      </p:sp>
      <p:sp>
        <p:nvSpPr>
          <p:cNvPr id="25603" name="Espace réservé du contenu 2">
            <a:extLst>
              <a:ext uri="{FF2B5EF4-FFF2-40B4-BE49-F238E27FC236}">
                <a16:creationId xmlns:a16="http://schemas.microsoft.com/office/drawing/2014/main" id="{22284809-4A60-3B41-852F-D3200F27A947}"/>
              </a:ext>
            </a:extLst>
          </p:cNvPr>
          <p:cNvSpPr>
            <a:spLocks noGrp="1"/>
          </p:cNvSpPr>
          <p:nvPr>
            <p:ph idx="1"/>
          </p:nvPr>
        </p:nvSpPr>
        <p:spPr>
          <a:xfrm>
            <a:off x="363141" y="1664494"/>
            <a:ext cx="4538663" cy="1193006"/>
          </a:xfrm>
        </p:spPr>
        <p:txBody>
          <a:bodyPr>
            <a:normAutofit fontScale="92500" lnSpcReduction="20000"/>
          </a:bodyPr>
          <a:lstStyle/>
          <a:p>
            <a:r>
              <a:rPr lang="en-US" altLang="en-US" dirty="0">
                <a:ea typeface="ＭＳ Ｐゴシック" panose="020B0600070205080204" pitchFamily="34" charset="-128"/>
              </a:rPr>
              <a:t>6 </a:t>
            </a:r>
            <a:r>
              <a:rPr lang="en-US" altLang="en-US" dirty="0" err="1">
                <a:ea typeface="ＭＳ Ｐゴシック" panose="020B0600070205080204" pitchFamily="34" charset="-128"/>
              </a:rPr>
              <a:t>Striplines</a:t>
            </a:r>
            <a:r>
              <a:rPr lang="en-US" altLang="en-US" dirty="0">
                <a:ea typeface="ＭＳ Ｐゴシック" panose="020B0600070205080204" pitchFamily="34" charset="-128"/>
              </a:rPr>
              <a:t> for injector</a:t>
            </a:r>
          </a:p>
          <a:p>
            <a:pPr lvl="1"/>
            <a:r>
              <a:rPr lang="en-US" altLang="en-US" sz="1500" dirty="0"/>
              <a:t>1 </a:t>
            </a:r>
            <a:r>
              <a:rPr lang="en-US" altLang="en-US" sz="1500" dirty="0" err="1"/>
              <a:t>stripline</a:t>
            </a:r>
            <a:r>
              <a:rPr lang="en-US" altLang="en-US" sz="1500" dirty="0"/>
              <a:t> on the LINAC </a:t>
            </a:r>
          </a:p>
          <a:p>
            <a:pPr lvl="1"/>
            <a:r>
              <a:rPr lang="en-US" altLang="en-US" sz="1500" dirty="0"/>
              <a:t>4 </a:t>
            </a:r>
            <a:r>
              <a:rPr lang="en-US" altLang="en-US" sz="1500" dirty="0" err="1"/>
              <a:t>striplines</a:t>
            </a:r>
            <a:r>
              <a:rPr lang="en-US" altLang="en-US" sz="1500" dirty="0"/>
              <a:t> on the transfer line </a:t>
            </a:r>
          </a:p>
          <a:p>
            <a:pPr lvl="1"/>
            <a:r>
              <a:rPr lang="en-US" altLang="en-US" sz="1500" dirty="0"/>
              <a:t>1 </a:t>
            </a:r>
            <a:r>
              <a:rPr lang="en-US" altLang="en-US" sz="1500" dirty="0" err="1"/>
              <a:t>stripline</a:t>
            </a:r>
            <a:r>
              <a:rPr lang="en-US" altLang="en-US" sz="1500" dirty="0"/>
              <a:t> on the extraction line </a:t>
            </a:r>
          </a:p>
          <a:p>
            <a:endParaRPr lang="en-US" altLang="en-US" sz="15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5604" name="Espace réservé du numéro de diapositive 3">
            <a:extLst>
              <a:ext uri="{FF2B5EF4-FFF2-40B4-BE49-F238E27FC236}">
                <a16:creationId xmlns:a16="http://schemas.microsoft.com/office/drawing/2014/main" id="{4B82C89D-9CFB-7949-8239-1F9F529023BF}"/>
              </a:ext>
            </a:extLst>
          </p:cNvPr>
          <p:cNvSpPr txBox="1">
            <a:spLocks/>
          </p:cNvSpPr>
          <p:nvPr/>
        </p:nvSpPr>
        <p:spPr bwMode="auto">
          <a:xfrm>
            <a:off x="6301979" y="5728098"/>
            <a:ext cx="42029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lgn="r" eaLnBrk="1" hangingPunct="1">
              <a:spcBef>
                <a:spcPct val="0"/>
              </a:spcBef>
              <a:buClrTx/>
              <a:buSzTx/>
              <a:buFontTx/>
              <a:buNone/>
            </a:pPr>
            <a:fld id="{DD431E82-47AE-2844-86E2-49CA74344320}" type="slidenum">
              <a:rPr lang="en-US" altLang="fr-FR" sz="675" i="1">
                <a:solidFill>
                  <a:srgbClr val="FF6F00"/>
                </a:solidFill>
              </a:rPr>
              <a:pPr algn="r" eaLnBrk="1" hangingPunct="1">
                <a:spcBef>
                  <a:spcPct val="0"/>
                </a:spcBef>
                <a:buClrTx/>
                <a:buSzTx/>
                <a:buFontTx/>
                <a:buNone/>
              </a:pPr>
              <a:t>93</a:t>
            </a:fld>
            <a:endParaRPr lang="en-US" altLang="fr-FR" sz="675" i="1">
              <a:solidFill>
                <a:srgbClr val="FF6F00"/>
              </a:solidFill>
            </a:endParaRPr>
          </a:p>
        </p:txBody>
      </p:sp>
      <p:pic>
        <p:nvPicPr>
          <p:cNvPr id="25605" name="Picture 2">
            <a:extLst>
              <a:ext uri="{FF2B5EF4-FFF2-40B4-BE49-F238E27FC236}">
                <a16:creationId xmlns:a16="http://schemas.microsoft.com/office/drawing/2014/main" id="{DC4963C3-A602-F442-A53F-44DFBBB7E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579" y="2482454"/>
            <a:ext cx="1710928" cy="113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2">
            <a:extLst>
              <a:ext uri="{FF2B5EF4-FFF2-40B4-BE49-F238E27FC236}">
                <a16:creationId xmlns:a16="http://schemas.microsoft.com/office/drawing/2014/main" id="{09DACDE1-AA2A-3643-BFE6-F8C086962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1" y="2490788"/>
            <a:ext cx="1822847" cy="109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ZoneTexte 42">
            <a:extLst>
              <a:ext uri="{FF2B5EF4-FFF2-40B4-BE49-F238E27FC236}">
                <a16:creationId xmlns:a16="http://schemas.microsoft.com/office/drawing/2014/main" id="{07782592-E82A-0746-897C-3140BCA9E47D}"/>
              </a:ext>
            </a:extLst>
          </p:cNvPr>
          <p:cNvSpPr txBox="1">
            <a:spLocks noChangeArrowheads="1"/>
          </p:cNvSpPr>
          <p:nvPr/>
        </p:nvSpPr>
        <p:spPr bwMode="auto">
          <a:xfrm>
            <a:off x="8267208" y="3321800"/>
            <a:ext cx="6978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1350" b="1" i="1" dirty="0">
                <a:solidFill>
                  <a:srgbClr val="FF8000"/>
                </a:solidFill>
              </a:rPr>
              <a:t>LINAC</a:t>
            </a:r>
          </a:p>
        </p:txBody>
      </p:sp>
      <p:sp>
        <p:nvSpPr>
          <p:cNvPr id="25608" name="ZoneTexte 43">
            <a:extLst>
              <a:ext uri="{FF2B5EF4-FFF2-40B4-BE49-F238E27FC236}">
                <a16:creationId xmlns:a16="http://schemas.microsoft.com/office/drawing/2014/main" id="{7EAB2FD5-B431-CD47-85F4-84DC4FFD75A8}"/>
              </a:ext>
            </a:extLst>
          </p:cNvPr>
          <p:cNvSpPr txBox="1">
            <a:spLocks noChangeArrowheads="1"/>
          </p:cNvSpPr>
          <p:nvPr/>
        </p:nvSpPr>
        <p:spPr bwMode="auto">
          <a:xfrm>
            <a:off x="6662738" y="3308748"/>
            <a:ext cx="407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1200" b="1" i="1">
                <a:solidFill>
                  <a:srgbClr val="FF8000"/>
                </a:solidFill>
              </a:rPr>
              <a:t>L T</a:t>
            </a:r>
          </a:p>
        </p:txBody>
      </p:sp>
      <p:grpSp>
        <p:nvGrpSpPr>
          <p:cNvPr id="25609" name="Group 40">
            <a:extLst>
              <a:ext uri="{FF2B5EF4-FFF2-40B4-BE49-F238E27FC236}">
                <a16:creationId xmlns:a16="http://schemas.microsoft.com/office/drawing/2014/main" id="{0B8AB737-B438-3C43-9D36-27562AC1FD59}"/>
              </a:ext>
            </a:extLst>
          </p:cNvPr>
          <p:cNvGrpSpPr>
            <a:grpSpLocks/>
          </p:cNvGrpSpPr>
          <p:nvPr/>
        </p:nvGrpSpPr>
        <p:grpSpPr bwMode="auto">
          <a:xfrm>
            <a:off x="6388894" y="857250"/>
            <a:ext cx="2755106" cy="1559719"/>
            <a:chOff x="8078130" y="2412189"/>
            <a:chExt cx="3673227" cy="2078890"/>
          </a:xfrm>
        </p:grpSpPr>
        <p:pic>
          <p:nvPicPr>
            <p:cNvPr id="25612" name="Picture 1">
              <a:extLst>
                <a:ext uri="{FF2B5EF4-FFF2-40B4-BE49-F238E27FC236}">
                  <a16:creationId xmlns:a16="http://schemas.microsoft.com/office/drawing/2014/main" id="{23AF53E5-78FC-3946-806F-82A1A7AC83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8130" y="2412189"/>
              <a:ext cx="3673227" cy="207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B880D924-BBE7-3941-BD21-E7F2E833EABB}"/>
                </a:ext>
              </a:extLst>
            </p:cNvPr>
            <p:cNvSpPr/>
            <p:nvPr/>
          </p:nvSpPr>
          <p:spPr>
            <a:xfrm>
              <a:off x="10073483" y="2643882"/>
              <a:ext cx="152390" cy="16821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2" name="Oval 41">
              <a:extLst>
                <a:ext uri="{FF2B5EF4-FFF2-40B4-BE49-F238E27FC236}">
                  <a16:creationId xmlns:a16="http://schemas.microsoft.com/office/drawing/2014/main" id="{94871518-622D-D547-8DC9-40F5FCB0FD15}"/>
                </a:ext>
              </a:extLst>
            </p:cNvPr>
            <p:cNvSpPr/>
            <p:nvPr/>
          </p:nvSpPr>
          <p:spPr>
            <a:xfrm>
              <a:off x="8898813" y="2648643"/>
              <a:ext cx="152390" cy="16821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3" name="Oval 42">
              <a:extLst>
                <a:ext uri="{FF2B5EF4-FFF2-40B4-BE49-F238E27FC236}">
                  <a16:creationId xmlns:a16="http://schemas.microsoft.com/office/drawing/2014/main" id="{45C3C4BE-C6F9-AE45-BDE5-57787FCEBABA}"/>
                </a:ext>
              </a:extLst>
            </p:cNvPr>
            <p:cNvSpPr/>
            <p:nvPr/>
          </p:nvSpPr>
          <p:spPr>
            <a:xfrm>
              <a:off x="8638480" y="3105682"/>
              <a:ext cx="150802" cy="16821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4" name="Oval 43">
              <a:extLst>
                <a:ext uri="{FF2B5EF4-FFF2-40B4-BE49-F238E27FC236}">
                  <a16:creationId xmlns:a16="http://schemas.microsoft.com/office/drawing/2014/main" id="{000576E2-4437-6548-826E-D034F2A582B9}"/>
                </a:ext>
              </a:extLst>
            </p:cNvPr>
            <p:cNvSpPr/>
            <p:nvPr/>
          </p:nvSpPr>
          <p:spPr>
            <a:xfrm>
              <a:off x="8938497" y="3613502"/>
              <a:ext cx="150803" cy="1666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5" name="Oval 44">
              <a:extLst>
                <a:ext uri="{FF2B5EF4-FFF2-40B4-BE49-F238E27FC236}">
                  <a16:creationId xmlns:a16="http://schemas.microsoft.com/office/drawing/2014/main" id="{007E5E71-05BE-A944-9F20-3B75E554A41F}"/>
                </a:ext>
              </a:extLst>
            </p:cNvPr>
            <p:cNvSpPr/>
            <p:nvPr/>
          </p:nvSpPr>
          <p:spPr>
            <a:xfrm>
              <a:off x="9395666" y="3627784"/>
              <a:ext cx="150803" cy="16821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6" name="Oval 45">
              <a:extLst>
                <a:ext uri="{FF2B5EF4-FFF2-40B4-BE49-F238E27FC236}">
                  <a16:creationId xmlns:a16="http://schemas.microsoft.com/office/drawing/2014/main" id="{296B38D5-A942-0D4E-8053-A2B3E23262E5}"/>
                </a:ext>
              </a:extLst>
            </p:cNvPr>
            <p:cNvSpPr/>
            <p:nvPr/>
          </p:nvSpPr>
          <p:spPr>
            <a:xfrm>
              <a:off x="10757649" y="4124497"/>
              <a:ext cx="150803" cy="16821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
        <p:nvSpPr>
          <p:cNvPr id="25610" name="Espace réservé du contenu 2">
            <a:extLst>
              <a:ext uri="{FF2B5EF4-FFF2-40B4-BE49-F238E27FC236}">
                <a16:creationId xmlns:a16="http://schemas.microsoft.com/office/drawing/2014/main" id="{5C461349-5C7B-C54A-BE66-B5B08F9D3762}"/>
              </a:ext>
            </a:extLst>
          </p:cNvPr>
          <p:cNvSpPr txBox="1">
            <a:spLocks/>
          </p:cNvSpPr>
          <p:nvPr/>
        </p:nvSpPr>
        <p:spPr bwMode="auto">
          <a:xfrm>
            <a:off x="298847" y="3128963"/>
            <a:ext cx="724257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buClr>
                <a:schemeClr val="accent1"/>
              </a:buClr>
            </a:pPr>
            <a:r>
              <a:rPr lang="en-US" altLang="en-US" sz="1500" dirty="0" err="1"/>
              <a:t>λ</a:t>
            </a:r>
            <a:r>
              <a:rPr lang="en-US" altLang="en-US" sz="1500" dirty="0"/>
              <a:t>/4 @ 500 MHz -&gt; Electrode length = 150 mm </a:t>
            </a:r>
          </a:p>
          <a:p>
            <a:pPr>
              <a:buClr>
                <a:schemeClr val="accent1"/>
              </a:buClr>
            </a:pPr>
            <a:r>
              <a:rPr lang="en-US" altLang="en-US" sz="1500" dirty="0">
                <a:solidFill>
                  <a:srgbClr val="000000"/>
                </a:solidFill>
              </a:rPr>
              <a:t>Resolution requirements: &lt; 100 </a:t>
            </a:r>
            <a:r>
              <a:rPr lang="en-US" altLang="en-US" sz="1500" dirty="0" err="1">
                <a:solidFill>
                  <a:srgbClr val="000000"/>
                </a:solidFill>
              </a:rPr>
              <a:t>μm</a:t>
            </a:r>
            <a:r>
              <a:rPr lang="en-US" altLang="en-US" sz="1500" dirty="0">
                <a:solidFill>
                  <a:srgbClr val="000000"/>
                </a:solidFill>
              </a:rPr>
              <a:t> for 1 </a:t>
            </a:r>
            <a:r>
              <a:rPr lang="en-US" altLang="en-US" sz="1500" dirty="0" err="1">
                <a:solidFill>
                  <a:srgbClr val="000000"/>
                </a:solidFill>
              </a:rPr>
              <a:t>nC</a:t>
            </a:r>
            <a:r>
              <a:rPr lang="en-US" altLang="en-US" sz="1500" dirty="0">
                <a:solidFill>
                  <a:srgbClr val="000000"/>
                </a:solidFill>
              </a:rPr>
              <a:t> </a:t>
            </a:r>
          </a:p>
          <a:p>
            <a:pPr>
              <a:buClr>
                <a:schemeClr val="accent1"/>
              </a:buClr>
            </a:pPr>
            <a:r>
              <a:rPr lang="en-US" altLang="en-US" sz="1500" dirty="0">
                <a:solidFill>
                  <a:srgbClr val="000000"/>
                </a:solidFill>
              </a:rPr>
              <a:t>4 electrodes @ 45</a:t>
            </a:r>
            <a:r>
              <a:rPr lang="en-US" altLang="en-US" sz="1500" dirty="0">
                <a:solidFill>
                  <a:srgbClr val="000000"/>
                </a:solidFill>
                <a:latin typeface="ＭＳ Ｐゴシック" panose="020B0600070205080204" pitchFamily="34" charset="-128"/>
              </a:rPr>
              <a:t>°</a:t>
            </a:r>
            <a:r>
              <a:rPr lang="en-US" altLang="en-US" sz="1500" dirty="0">
                <a:solidFill>
                  <a:srgbClr val="000000"/>
                </a:solidFill>
              </a:rPr>
              <a:t>covering ~2/3 of circumference</a:t>
            </a:r>
          </a:p>
          <a:p>
            <a:pPr>
              <a:buClr>
                <a:schemeClr val="accent1"/>
              </a:buClr>
            </a:pPr>
            <a:r>
              <a:rPr lang="en-US" altLang="en-US" sz="1500" dirty="0" err="1"/>
              <a:t>Linac</a:t>
            </a:r>
            <a:r>
              <a:rPr lang="en-US" altLang="en-US" sz="1500" dirty="0"/>
              <a:t> </a:t>
            </a:r>
            <a:r>
              <a:rPr lang="en-US" altLang="en-US" sz="1500" dirty="0" err="1"/>
              <a:t>stripline</a:t>
            </a:r>
            <a:r>
              <a:rPr lang="en-US" altLang="en-US" sz="1500" dirty="0"/>
              <a:t> has different design due to larger vacuum chamber diameter </a:t>
            </a:r>
          </a:p>
          <a:p>
            <a:pPr>
              <a:buClr>
                <a:schemeClr val="accent1"/>
              </a:buClr>
            </a:pPr>
            <a:r>
              <a:rPr lang="en-US" altLang="en-US" sz="1500" dirty="0">
                <a:solidFill>
                  <a:srgbClr val="000000"/>
                </a:solidFill>
              </a:rPr>
              <a:t>Mechanics and soldering (feedthroughs) are done at LAL </a:t>
            </a:r>
          </a:p>
          <a:p>
            <a:pPr>
              <a:buClr>
                <a:schemeClr val="accent1"/>
              </a:buClr>
            </a:pPr>
            <a:r>
              <a:rPr lang="en-US" altLang="en-US" sz="1500" dirty="0">
                <a:solidFill>
                  <a:srgbClr val="000000"/>
                </a:solidFill>
              </a:rPr>
              <a:t>Electrical tests and calibration done at SOLEIL </a:t>
            </a:r>
          </a:p>
          <a:p>
            <a:pPr algn="just">
              <a:buClr>
                <a:schemeClr val="accent1"/>
              </a:buClr>
            </a:pPr>
            <a:endParaRPr lang="en-US" altLang="en-US" sz="1500" dirty="0"/>
          </a:p>
        </p:txBody>
      </p:sp>
      <p:sp>
        <p:nvSpPr>
          <p:cNvPr id="2" name="Espace réservé de la date 1">
            <a:extLst>
              <a:ext uri="{FF2B5EF4-FFF2-40B4-BE49-F238E27FC236}">
                <a16:creationId xmlns:a16="http://schemas.microsoft.com/office/drawing/2014/main" id="{E98BF3F0-C151-3049-91A8-D87660ECAF45}"/>
              </a:ext>
            </a:extLst>
          </p:cNvPr>
          <p:cNvSpPr>
            <a:spLocks noGrp="1"/>
          </p:cNvSpPr>
          <p:nvPr>
            <p:ph type="dt" sz="half" idx="10"/>
          </p:nvPr>
        </p:nvSpPr>
        <p:spPr/>
        <p:txBody>
          <a:bodyPr/>
          <a:lstStyle/>
          <a:p>
            <a:r>
              <a:rPr lang="fr-FR"/>
              <a:t>Nicolas Delerue, IJCLab (CNRS)</a:t>
            </a:r>
            <a:endParaRPr lang="en-GB"/>
          </a:p>
        </p:txBody>
      </p:sp>
      <p:sp>
        <p:nvSpPr>
          <p:cNvPr id="4" name="Espace réservé du pied de page 3">
            <a:extLst>
              <a:ext uri="{FF2B5EF4-FFF2-40B4-BE49-F238E27FC236}">
                <a16:creationId xmlns:a16="http://schemas.microsoft.com/office/drawing/2014/main" id="{A1D0A11C-5D3C-7242-8187-861420257446}"/>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909701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a:extLst>
              <a:ext uri="{FF2B5EF4-FFF2-40B4-BE49-F238E27FC236}">
                <a16:creationId xmlns:a16="http://schemas.microsoft.com/office/drawing/2014/main" id="{0D5BC0F6-81D6-4045-B849-415B8C32BF0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D18001C6-DD50-914D-98EF-F3091BC7F160}" type="slidenum">
              <a:rPr lang="en-US" altLang="en-US">
                <a:solidFill>
                  <a:srgbClr val="FF6F00"/>
                </a:solidFill>
              </a:rPr>
              <a:pPr>
                <a:spcBef>
                  <a:spcPct val="0"/>
                </a:spcBef>
                <a:buClrTx/>
                <a:buSzTx/>
                <a:buFontTx/>
                <a:buNone/>
              </a:pPr>
              <a:t>94</a:t>
            </a:fld>
            <a:endParaRPr lang="en-US" altLang="en-US">
              <a:solidFill>
                <a:srgbClr val="FF6F00"/>
              </a:solidFill>
            </a:endParaRPr>
          </a:p>
        </p:txBody>
      </p:sp>
      <p:sp>
        <p:nvSpPr>
          <p:cNvPr id="5" name="Titre 1">
            <a:extLst>
              <a:ext uri="{FF2B5EF4-FFF2-40B4-BE49-F238E27FC236}">
                <a16:creationId xmlns:a16="http://schemas.microsoft.com/office/drawing/2014/main" id="{D72EB038-DA32-6441-A187-3DE636FD8AD9}"/>
              </a:ext>
            </a:extLst>
          </p:cNvPr>
          <p:cNvSpPr>
            <a:spLocks noGrp="1"/>
          </p:cNvSpPr>
          <p:nvPr>
            <p:ph type="title"/>
          </p:nvPr>
        </p:nvSpPr>
        <p:spPr>
          <a:xfrm>
            <a:off x="298847" y="1031081"/>
            <a:ext cx="6448425" cy="523875"/>
          </a:xfrm>
        </p:spPr>
        <p:txBody>
          <a:bodyPr>
            <a:normAutofit fontScale="90000"/>
          </a:bodyPr>
          <a:lstStyle/>
          <a:p>
            <a:pPr>
              <a:defRPr/>
            </a:pPr>
            <a:r>
              <a:rPr lang="en-US" dirty="0">
                <a:cs typeface="MS PGothic" charset="-128"/>
              </a:rPr>
              <a:t>Position measurement (BPM)</a:t>
            </a:r>
            <a:br>
              <a:rPr lang="en-US" dirty="0">
                <a:cs typeface="MS PGothic" charset="-128"/>
              </a:rPr>
            </a:br>
            <a:endParaRPr lang="en-US" dirty="0">
              <a:cs typeface="MS PGothic" charset="-128"/>
            </a:endParaRPr>
          </a:p>
        </p:txBody>
      </p:sp>
      <p:pic>
        <p:nvPicPr>
          <p:cNvPr id="26627" name="Picture 13">
            <a:extLst>
              <a:ext uri="{FF2B5EF4-FFF2-40B4-BE49-F238E27FC236}">
                <a16:creationId xmlns:a16="http://schemas.microsoft.com/office/drawing/2014/main" id="{D1B59008-7430-B948-A31F-EA6FE2277C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3166" y="1337667"/>
            <a:ext cx="3038475" cy="179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4">
            <a:extLst>
              <a:ext uri="{FF2B5EF4-FFF2-40B4-BE49-F238E27FC236}">
                <a16:creationId xmlns:a16="http://schemas.microsoft.com/office/drawing/2014/main" id="{B78C37B3-CEF1-3A4E-8B90-A780CB1D73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372" y="3737372"/>
            <a:ext cx="34099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a:extLst>
              <a:ext uri="{FF2B5EF4-FFF2-40B4-BE49-F238E27FC236}">
                <a16:creationId xmlns:a16="http://schemas.microsoft.com/office/drawing/2014/main" id="{75D927A6-9711-AF4A-A73B-25E3D6532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204" y="3490913"/>
            <a:ext cx="2139553" cy="171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ZoneTexte 45">
            <a:extLst>
              <a:ext uri="{FF2B5EF4-FFF2-40B4-BE49-F238E27FC236}">
                <a16:creationId xmlns:a16="http://schemas.microsoft.com/office/drawing/2014/main" id="{569A4205-FF32-7E41-A669-5CA253B49004}"/>
              </a:ext>
            </a:extLst>
          </p:cNvPr>
          <p:cNvSpPr txBox="1">
            <a:spLocks noChangeArrowheads="1"/>
          </p:cNvSpPr>
          <p:nvPr/>
        </p:nvSpPr>
        <p:spPr bwMode="auto">
          <a:xfrm>
            <a:off x="5626894" y="4926806"/>
            <a:ext cx="15668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1350" b="1" i="1">
                <a:solidFill>
                  <a:srgbClr val="FF8000"/>
                </a:solidFill>
              </a:rPr>
              <a:t>Ring (prototype)</a:t>
            </a:r>
          </a:p>
        </p:txBody>
      </p:sp>
      <p:sp>
        <p:nvSpPr>
          <p:cNvPr id="26631" name="Content Placeholder 2">
            <a:extLst>
              <a:ext uri="{FF2B5EF4-FFF2-40B4-BE49-F238E27FC236}">
                <a16:creationId xmlns:a16="http://schemas.microsoft.com/office/drawing/2014/main" id="{0BA24708-0EE0-D644-B47C-4F0D75332B66}"/>
              </a:ext>
            </a:extLst>
          </p:cNvPr>
          <p:cNvSpPr>
            <a:spLocks noGrp="1"/>
          </p:cNvSpPr>
          <p:nvPr>
            <p:ph idx="1"/>
          </p:nvPr>
        </p:nvSpPr>
        <p:spPr>
          <a:xfrm>
            <a:off x="351235" y="1728787"/>
            <a:ext cx="6448425" cy="2110979"/>
          </a:xfrm>
        </p:spPr>
        <p:txBody>
          <a:bodyPr>
            <a:normAutofit fontScale="55000" lnSpcReduction="20000"/>
          </a:bodyPr>
          <a:lstStyle/>
          <a:p>
            <a:r>
              <a:rPr lang="en-US" altLang="en-US" dirty="0">
                <a:ea typeface="ＭＳ Ｐゴシック" panose="020B0600070205080204" pitchFamily="34" charset="-128"/>
              </a:rPr>
              <a:t>12 button BPMs for the storage ring (4 BPM with 8 buttons, 4 BPPM with 6 buttons and 4 BPM with 4 buttons)</a:t>
            </a:r>
          </a:p>
          <a:p>
            <a:pPr lvl="1"/>
            <a:r>
              <a:rPr lang="en-US" altLang="en-US" sz="2500" dirty="0"/>
              <a:t>Resolution ~1 </a:t>
            </a:r>
            <a:r>
              <a:rPr lang="en-US" altLang="en-US" sz="2500" dirty="0" err="1"/>
              <a:t>μm</a:t>
            </a:r>
            <a:r>
              <a:rPr lang="en-US" altLang="en-US" sz="2500" dirty="0"/>
              <a:t> @ 10 Hz </a:t>
            </a:r>
          </a:p>
          <a:p>
            <a:pPr lvl="1"/>
            <a:r>
              <a:rPr lang="en-US" altLang="en-US" sz="2500" dirty="0"/>
              <a:t>Prototype done at LAL </a:t>
            </a:r>
          </a:p>
          <a:p>
            <a:pPr lvl="1"/>
            <a:r>
              <a:rPr lang="en-US" altLang="en-US" sz="2500" dirty="0"/>
              <a:t>Mechanics and soldering are done by RIAL Vacuum </a:t>
            </a:r>
          </a:p>
          <a:p>
            <a:pPr lvl="1"/>
            <a:r>
              <a:rPr lang="en-US" altLang="en-US" sz="2500" dirty="0"/>
              <a:t>Additional electrodes on double BPM for: </a:t>
            </a:r>
          </a:p>
          <a:p>
            <a:pPr lvl="2">
              <a:buFont typeface="Wingdings 3" pitchFamily="2" charset="2"/>
              <a:buChar char=""/>
            </a:pPr>
            <a:r>
              <a:rPr lang="en-US" altLang="en-US" sz="2500" dirty="0"/>
              <a:t>Transverse and longitudinal bunch by bunch feedbacks </a:t>
            </a:r>
          </a:p>
          <a:p>
            <a:pPr lvl="2">
              <a:buFont typeface="Wingdings 3" pitchFamily="2" charset="2"/>
              <a:buChar char=""/>
            </a:pPr>
            <a:r>
              <a:rPr lang="en-US" altLang="en-US" sz="2500" dirty="0"/>
              <a:t>Polarization for ion cleaning </a:t>
            </a:r>
          </a:p>
          <a:p>
            <a:endParaRPr lang="en-US" altLang="en-US" dirty="0">
              <a:ea typeface="ＭＳ Ｐゴシック" panose="020B0600070205080204" pitchFamily="34" charset="-128"/>
            </a:endParaRPr>
          </a:p>
        </p:txBody>
      </p:sp>
      <p:sp>
        <p:nvSpPr>
          <p:cNvPr id="2" name="Espace réservé de la date 1">
            <a:extLst>
              <a:ext uri="{FF2B5EF4-FFF2-40B4-BE49-F238E27FC236}">
                <a16:creationId xmlns:a16="http://schemas.microsoft.com/office/drawing/2014/main" id="{79BD68E9-EDE1-3041-A2B1-7EE57E40F69D}"/>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D2244E38-7503-F04B-A95C-0294EBC41AD6}"/>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0275577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a:extLst>
              <a:ext uri="{FF2B5EF4-FFF2-40B4-BE49-F238E27FC236}">
                <a16:creationId xmlns:a16="http://schemas.microsoft.com/office/drawing/2014/main" id="{1D2E3C63-6454-994A-A259-F8987B640B8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E85009A9-6320-E443-A49C-918CEC0054E4}" type="slidenum">
              <a:rPr lang="en-US" altLang="en-US">
                <a:solidFill>
                  <a:srgbClr val="FF6F00"/>
                </a:solidFill>
              </a:rPr>
              <a:pPr>
                <a:spcBef>
                  <a:spcPct val="0"/>
                </a:spcBef>
                <a:buClrTx/>
                <a:buSzTx/>
                <a:buFontTx/>
                <a:buNone/>
              </a:pPr>
              <a:t>95</a:t>
            </a:fld>
            <a:endParaRPr lang="en-US" altLang="en-US">
              <a:solidFill>
                <a:srgbClr val="FF6F00"/>
              </a:solidFill>
            </a:endParaRPr>
          </a:p>
        </p:txBody>
      </p:sp>
      <p:sp>
        <p:nvSpPr>
          <p:cNvPr id="5" name="Titre 1">
            <a:extLst>
              <a:ext uri="{FF2B5EF4-FFF2-40B4-BE49-F238E27FC236}">
                <a16:creationId xmlns:a16="http://schemas.microsoft.com/office/drawing/2014/main" id="{17B3B63D-AA59-6A47-90CC-D97575016DF5}"/>
              </a:ext>
            </a:extLst>
          </p:cNvPr>
          <p:cNvSpPr>
            <a:spLocks noGrp="1"/>
          </p:cNvSpPr>
          <p:nvPr>
            <p:ph type="title"/>
          </p:nvPr>
        </p:nvSpPr>
        <p:spPr>
          <a:xfrm>
            <a:off x="298847" y="1031081"/>
            <a:ext cx="6448425" cy="523875"/>
          </a:xfrm>
        </p:spPr>
        <p:txBody>
          <a:bodyPr>
            <a:normAutofit fontScale="90000"/>
          </a:bodyPr>
          <a:lstStyle/>
          <a:p>
            <a:pPr>
              <a:defRPr/>
            </a:pPr>
            <a:r>
              <a:rPr lang="en-US" dirty="0">
                <a:cs typeface="MS PGothic" charset="-128"/>
              </a:rPr>
              <a:t>Position measurement (BPM)</a:t>
            </a:r>
            <a:br>
              <a:rPr lang="en-US" dirty="0">
                <a:cs typeface="MS PGothic" charset="-128"/>
              </a:rPr>
            </a:br>
            <a:endParaRPr lang="en-US" dirty="0">
              <a:cs typeface="MS PGothic" charset="-128"/>
            </a:endParaRPr>
          </a:p>
        </p:txBody>
      </p:sp>
      <p:sp>
        <p:nvSpPr>
          <p:cNvPr id="27651" name="Espace réservé du contenu 2">
            <a:extLst>
              <a:ext uri="{FF2B5EF4-FFF2-40B4-BE49-F238E27FC236}">
                <a16:creationId xmlns:a16="http://schemas.microsoft.com/office/drawing/2014/main" id="{EB26E9C4-A582-884E-BA36-E409D2CEE79A}"/>
              </a:ext>
            </a:extLst>
          </p:cNvPr>
          <p:cNvSpPr txBox="1">
            <a:spLocks/>
          </p:cNvSpPr>
          <p:nvPr/>
        </p:nvSpPr>
        <p:spPr bwMode="auto">
          <a:xfrm>
            <a:off x="144066" y="2182416"/>
            <a:ext cx="7242572"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buClr>
                <a:schemeClr val="accent1"/>
              </a:buClr>
            </a:pPr>
            <a:r>
              <a:rPr lang="en-GB" altLang="en-US" sz="1600" dirty="0"/>
              <a:t>Libera Brilliance+ (Instrumentation Technologies) </a:t>
            </a:r>
          </a:p>
          <a:p>
            <a:pPr lvl="1"/>
            <a:r>
              <a:rPr lang="en-GB" altLang="en-US" dirty="0"/>
              <a:t>4 BPM boards per crate </a:t>
            </a:r>
          </a:p>
          <a:p>
            <a:pPr lvl="1"/>
            <a:r>
              <a:rPr lang="en-GB" altLang="en-US" dirty="0"/>
              <a:t>Data Flow: </a:t>
            </a:r>
          </a:p>
          <a:p>
            <a:pPr lvl="2"/>
            <a:r>
              <a:rPr lang="en-GB" altLang="en-US" sz="1600" dirty="0"/>
              <a:t>Single Pass for </a:t>
            </a:r>
            <a:r>
              <a:rPr lang="en-GB" altLang="en-US" sz="1600" dirty="0" err="1"/>
              <a:t>Linac</a:t>
            </a:r>
            <a:r>
              <a:rPr lang="en-GB" altLang="en-US" sz="1600" dirty="0"/>
              <a:t>, Transfer Line and Extraction Line </a:t>
            </a:r>
          </a:p>
          <a:p>
            <a:pPr lvl="2"/>
            <a:r>
              <a:rPr lang="en-GB" altLang="en-US" sz="1600" dirty="0"/>
              <a:t>@ 8,33 MHz (half rev. freq.) ~turn by turn data for storage ring </a:t>
            </a:r>
          </a:p>
          <a:p>
            <a:pPr lvl="2"/>
            <a:r>
              <a:rPr lang="en-GB" altLang="en-US" sz="1600" dirty="0"/>
              <a:t>@10 Hz slow acquisition data for storage ring </a:t>
            </a:r>
          </a:p>
          <a:p>
            <a:pPr lvl="1"/>
            <a:r>
              <a:rPr lang="en-GB" altLang="en-US" dirty="0"/>
              <a:t>Automatic gain control </a:t>
            </a:r>
          </a:p>
          <a:p>
            <a:pPr lvl="1"/>
            <a:r>
              <a:rPr lang="en-GB" altLang="en-US" dirty="0"/>
              <a:t>Post-mortem and interlock possibilities </a:t>
            </a:r>
          </a:p>
          <a:p>
            <a:pPr lvl="1"/>
            <a:r>
              <a:rPr lang="en-GB" altLang="en-US" dirty="0"/>
              <a:t>Tango device available and fully configurable embedded on the ARM processor </a:t>
            </a:r>
          </a:p>
          <a:p>
            <a:pPr>
              <a:buClr>
                <a:schemeClr val="accent1"/>
              </a:buClr>
            </a:pPr>
            <a:endParaRPr lang="en-US" altLang="en-US" sz="1600" dirty="0"/>
          </a:p>
        </p:txBody>
      </p:sp>
      <p:pic>
        <p:nvPicPr>
          <p:cNvPr id="27652" name="Picture 7">
            <a:extLst>
              <a:ext uri="{FF2B5EF4-FFF2-40B4-BE49-F238E27FC236}">
                <a16:creationId xmlns:a16="http://schemas.microsoft.com/office/drawing/2014/main" id="{08C05C2B-CDDA-0645-B7F0-758FD366F9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0891" y="1403747"/>
            <a:ext cx="3768328" cy="144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
            <a:extLst>
              <a:ext uri="{FF2B5EF4-FFF2-40B4-BE49-F238E27FC236}">
                <a16:creationId xmlns:a16="http://schemas.microsoft.com/office/drawing/2014/main" id="{DEF45661-83DA-A540-B585-9822B05C109D}"/>
              </a:ext>
            </a:extLst>
          </p:cNvPr>
          <p:cNvSpPr>
            <a:spLocks noChangeArrowheads="1"/>
          </p:cNvSpPr>
          <p:nvPr/>
        </p:nvSpPr>
        <p:spPr bwMode="auto">
          <a:xfrm>
            <a:off x="6511529" y="2711054"/>
            <a:ext cx="203596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endParaRPr lang="en-GB" altLang="en-US" sz="1500">
              <a:solidFill>
                <a:srgbClr val="000000"/>
              </a:solidFill>
            </a:endParaRPr>
          </a:p>
          <a:p>
            <a:pPr>
              <a:spcBef>
                <a:spcPct val="0"/>
              </a:spcBef>
              <a:buClrTx/>
              <a:buSzTx/>
              <a:buFontTx/>
              <a:buNone/>
            </a:pPr>
            <a:r>
              <a:rPr lang="en-GB" altLang="en-US" sz="1350" b="1" i="1"/>
              <a:t>Libera Brilliance + </a:t>
            </a:r>
            <a:endParaRPr lang="en-GB" altLang="en-US" sz="1350"/>
          </a:p>
        </p:txBody>
      </p:sp>
      <p:sp>
        <p:nvSpPr>
          <p:cNvPr id="2" name="Espace réservé de la date 1">
            <a:extLst>
              <a:ext uri="{FF2B5EF4-FFF2-40B4-BE49-F238E27FC236}">
                <a16:creationId xmlns:a16="http://schemas.microsoft.com/office/drawing/2014/main" id="{F472BDC3-4B9C-7B42-8226-3C2BCFBAB5D9}"/>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115F1016-11CB-2146-A00B-ECC0D3D5E415}"/>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3861106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a:extLst>
              <a:ext uri="{FF2B5EF4-FFF2-40B4-BE49-F238E27FC236}">
                <a16:creationId xmlns:a16="http://schemas.microsoft.com/office/drawing/2014/main" id="{917698F1-82CA-564E-8FDF-EBE974D6C057}"/>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7A8B0675-1B41-EE48-86ED-D37582C6F07E}" type="slidenum">
              <a:rPr lang="en-US" altLang="en-US">
                <a:solidFill>
                  <a:srgbClr val="FF6F00"/>
                </a:solidFill>
              </a:rPr>
              <a:pPr>
                <a:spcBef>
                  <a:spcPct val="0"/>
                </a:spcBef>
                <a:buClrTx/>
                <a:buSzTx/>
                <a:buFontTx/>
                <a:buNone/>
              </a:pPr>
              <a:t>96</a:t>
            </a:fld>
            <a:endParaRPr lang="en-US" altLang="en-US">
              <a:solidFill>
                <a:srgbClr val="FF6F00"/>
              </a:solidFill>
            </a:endParaRPr>
          </a:p>
        </p:txBody>
      </p:sp>
      <p:sp>
        <p:nvSpPr>
          <p:cNvPr id="28674" name="Titre 1">
            <a:extLst>
              <a:ext uri="{FF2B5EF4-FFF2-40B4-BE49-F238E27FC236}">
                <a16:creationId xmlns:a16="http://schemas.microsoft.com/office/drawing/2014/main" id="{AD4C040D-0C37-E048-89E1-923EA0CD8913}"/>
              </a:ext>
            </a:extLst>
          </p:cNvPr>
          <p:cNvSpPr txBox="1">
            <a:spLocks/>
          </p:cNvSpPr>
          <p:nvPr/>
        </p:nvSpPr>
        <p:spPr bwMode="auto">
          <a:xfrm>
            <a:off x="292894" y="1027510"/>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Diagnostic stations</a:t>
            </a:r>
          </a:p>
        </p:txBody>
      </p:sp>
      <p:sp>
        <p:nvSpPr>
          <p:cNvPr id="28675" name="Espace réservé du contenu 2">
            <a:extLst>
              <a:ext uri="{FF2B5EF4-FFF2-40B4-BE49-F238E27FC236}">
                <a16:creationId xmlns:a16="http://schemas.microsoft.com/office/drawing/2014/main" id="{576EC60B-5C95-1F4A-AA93-74296FE2BEB5}"/>
              </a:ext>
            </a:extLst>
          </p:cNvPr>
          <p:cNvSpPr>
            <a:spLocks noGrp="1"/>
          </p:cNvSpPr>
          <p:nvPr>
            <p:ph idx="1"/>
          </p:nvPr>
        </p:nvSpPr>
        <p:spPr>
          <a:xfrm>
            <a:off x="290512" y="1819275"/>
            <a:ext cx="4758929" cy="3433763"/>
          </a:xfrm>
        </p:spPr>
        <p:txBody>
          <a:bodyPr>
            <a:noAutofit/>
          </a:bodyPr>
          <a:lstStyle/>
          <a:p>
            <a:r>
              <a:rPr lang="en-US" altLang="en-US" sz="1600" dirty="0">
                <a:ea typeface="ＭＳ Ｐゴシック" panose="020B0600070205080204" pitchFamily="34" charset="-128"/>
              </a:rPr>
              <a:t>Location</a:t>
            </a:r>
          </a:p>
          <a:p>
            <a:pPr lvl="1"/>
            <a:r>
              <a:rPr lang="en-US" altLang="en-US" sz="1600" dirty="0"/>
              <a:t>5 stations on </a:t>
            </a:r>
            <a:r>
              <a:rPr lang="en-US" altLang="en-US" sz="1600" dirty="0" err="1"/>
              <a:t>Linac</a:t>
            </a:r>
            <a:r>
              <a:rPr lang="en-US" altLang="en-US" sz="1600" dirty="0"/>
              <a:t>, Transfer Line and Extraction Line</a:t>
            </a:r>
          </a:p>
          <a:p>
            <a:r>
              <a:rPr lang="en-US" altLang="en-US" sz="1600" dirty="0">
                <a:ea typeface="ＭＳ Ｐゴシック" panose="020B0600070205080204" pitchFamily="34" charset="-128"/>
              </a:rPr>
              <a:t>Purpose:</a:t>
            </a:r>
          </a:p>
          <a:p>
            <a:pPr lvl="1"/>
            <a:r>
              <a:rPr lang="en-US" altLang="en-US" sz="1600" dirty="0"/>
              <a:t>Beam size, emittance and energy measurement</a:t>
            </a:r>
          </a:p>
          <a:p>
            <a:r>
              <a:rPr lang="en-US" altLang="en-US" sz="1600" dirty="0">
                <a:ea typeface="ＭＳ Ｐゴシック" panose="020B0600070205080204" pitchFamily="34" charset="-128"/>
              </a:rPr>
              <a:t>Principle:</a:t>
            </a:r>
          </a:p>
          <a:p>
            <a:pPr lvl="1"/>
            <a:r>
              <a:rPr lang="en-US" altLang="en-US" sz="1600" dirty="0"/>
              <a:t>Screen translation stage</a:t>
            </a:r>
          </a:p>
          <a:p>
            <a:pPr lvl="2">
              <a:spcBef>
                <a:spcPct val="0"/>
              </a:spcBef>
              <a:buFont typeface="Wingdings 3" pitchFamily="2" charset="2"/>
              <a:buChar char=""/>
            </a:pPr>
            <a:r>
              <a:rPr lang="en-US" altLang="en-US" sz="1600" dirty="0"/>
              <a:t>Calibration plate</a:t>
            </a:r>
          </a:p>
          <a:p>
            <a:pPr lvl="2">
              <a:spcBef>
                <a:spcPct val="0"/>
              </a:spcBef>
              <a:buFont typeface="Wingdings 3" pitchFamily="2" charset="2"/>
              <a:buChar char=""/>
            </a:pPr>
            <a:r>
              <a:rPr lang="en-US" altLang="en-US" sz="1600" dirty="0"/>
              <a:t>YAG (Ce): 25 mm diameter, 100 µm thick</a:t>
            </a:r>
          </a:p>
          <a:p>
            <a:pPr lvl="2">
              <a:spcBef>
                <a:spcPct val="0"/>
              </a:spcBef>
              <a:buFont typeface="Wingdings 3" pitchFamily="2" charset="2"/>
              <a:buChar char=""/>
            </a:pPr>
            <a:r>
              <a:rPr lang="en-GB" altLang="en-US" sz="1600" dirty="0"/>
              <a:t>OTR : 25 mm diameter, 100 µm aluminised silicon wafer</a:t>
            </a:r>
          </a:p>
          <a:p>
            <a:pPr lvl="2">
              <a:spcBef>
                <a:spcPct val="0"/>
              </a:spcBef>
              <a:buFont typeface="Wingdings 3" pitchFamily="2" charset="2"/>
              <a:buChar char=""/>
            </a:pPr>
            <a:r>
              <a:rPr lang="en-GB" altLang="en-US" sz="1600" dirty="0"/>
              <a:t>Sapphire screen (station 2 @ end of </a:t>
            </a:r>
            <a:r>
              <a:rPr lang="en-GB" altLang="en-US" sz="1600" dirty="0" err="1"/>
              <a:t>Linac</a:t>
            </a:r>
            <a:r>
              <a:rPr lang="en-GB" altLang="en-US" sz="1600" dirty="0"/>
              <a:t>)</a:t>
            </a:r>
          </a:p>
          <a:p>
            <a:pPr lvl="1"/>
            <a:r>
              <a:rPr lang="en-US" altLang="en-US" sz="1600" dirty="0"/>
              <a:t>View port:</a:t>
            </a:r>
            <a:r>
              <a:rPr lang="en-GB" altLang="en-US" sz="1600" dirty="0"/>
              <a:t> Fused Silica DN 60 CF</a:t>
            </a:r>
            <a:endParaRPr lang="en-US" altLang="en-US" sz="1600" dirty="0"/>
          </a:p>
          <a:p>
            <a:pPr lvl="1"/>
            <a:r>
              <a:rPr lang="en-US" altLang="en-US" sz="1600" dirty="0"/>
              <a:t>Imaging system</a:t>
            </a:r>
          </a:p>
          <a:p>
            <a:pPr lvl="1"/>
            <a:r>
              <a:rPr lang="en-US" altLang="en-US" sz="1600" dirty="0"/>
              <a:t>Gigabit Ethernet trigged CCD</a:t>
            </a:r>
          </a:p>
          <a:p>
            <a:pPr lvl="1"/>
            <a:endParaRPr lang="en-US" altLang="en-US" sz="1600" dirty="0"/>
          </a:p>
          <a:p>
            <a:pPr lvl="2">
              <a:buFont typeface="Wingdings 3" pitchFamily="2" charset="2"/>
              <a:buChar char=""/>
            </a:pPr>
            <a:endParaRPr lang="en-US" altLang="en-US" sz="1600" dirty="0"/>
          </a:p>
          <a:p>
            <a:pPr lvl="2">
              <a:buFont typeface="Wingdings 3" pitchFamily="2" charset="2"/>
              <a:buChar char=""/>
            </a:pPr>
            <a:endParaRPr lang="en-US" altLang="en-US" sz="1600" dirty="0"/>
          </a:p>
        </p:txBody>
      </p:sp>
      <p:pic>
        <p:nvPicPr>
          <p:cNvPr id="28676" name="Picture 2">
            <a:extLst>
              <a:ext uri="{FF2B5EF4-FFF2-40B4-BE49-F238E27FC236}">
                <a16:creationId xmlns:a16="http://schemas.microsoft.com/office/drawing/2014/main" id="{49A13476-D503-6343-B5C9-211F1B246A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697" y="922096"/>
            <a:ext cx="3063478" cy="177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
            <a:extLst>
              <a:ext uri="{FF2B5EF4-FFF2-40B4-BE49-F238E27FC236}">
                <a16:creationId xmlns:a16="http://schemas.microsoft.com/office/drawing/2014/main" id="{B855A59D-273C-4844-880D-E5EF4EFB44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6221" y="3133328"/>
            <a:ext cx="1926431" cy="322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5266B3F-69FD-E74D-974B-FE3E5F140486}"/>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496A97DC-458B-6840-AA14-72B9EE5AD567}"/>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1516926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564D106E-AC00-EB42-8CCA-FDA2C41CCAF2}"/>
              </a:ext>
            </a:extLst>
          </p:cNvPr>
          <p:cNvSpPr>
            <a:spLocks noGrp="1"/>
          </p:cNvSpPr>
          <p:nvPr>
            <p:ph idx="1"/>
          </p:nvPr>
        </p:nvSpPr>
        <p:spPr>
          <a:xfrm>
            <a:off x="586978" y="1583532"/>
            <a:ext cx="7023497" cy="4375547"/>
          </a:xfrm>
        </p:spPr>
        <p:txBody>
          <a:bodyPr>
            <a:normAutofit fontScale="70000" lnSpcReduction="20000"/>
          </a:bodyPr>
          <a:lstStyle/>
          <a:p>
            <a:r>
              <a:rPr lang="en-GB" altLang="en-US" b="1">
                <a:ea typeface="ＭＳ Ｐゴシック" panose="020B0600070205080204" pitchFamily="34" charset="-128"/>
              </a:rPr>
              <a:t>Transverse size measurements</a:t>
            </a:r>
            <a:endParaRPr lang="en-GB" altLang="en-US">
              <a:ea typeface="ＭＳ Ｐゴシック" panose="020B0600070205080204" pitchFamily="34" charset="-128"/>
            </a:endParaRPr>
          </a:p>
          <a:p>
            <a:r>
              <a:rPr lang="en-GB" altLang="en-US" b="1">
                <a:ea typeface="ＭＳ Ｐゴシック" panose="020B0600070205080204" pitchFamily="34" charset="-128"/>
              </a:rPr>
              <a:t>Emittance measurement </a:t>
            </a:r>
            <a:endParaRPr lang="en-GB" altLang="en-US">
              <a:ea typeface="ＭＳ Ｐゴシック" panose="020B0600070205080204" pitchFamily="34" charset="-128"/>
            </a:endParaRPr>
          </a:p>
          <a:p>
            <a:pPr lvl="1"/>
            <a:r>
              <a:rPr lang="en-GB" altLang="en-US"/>
              <a:t>Using Quadrupole scan method </a:t>
            </a:r>
          </a:p>
          <a:p>
            <a:pPr lvl="2">
              <a:buFont typeface="Wingdings 3" pitchFamily="2" charset="2"/>
              <a:buChar char=""/>
            </a:pPr>
            <a:r>
              <a:rPr lang="en-GB" altLang="en-US"/>
              <a:t>Measure beam size vs Qpole strength </a:t>
            </a:r>
          </a:p>
          <a:p>
            <a:pPr lvl="2">
              <a:buFont typeface="Wingdings 3" pitchFamily="2" charset="2"/>
              <a:buChar char=""/>
            </a:pPr>
            <a:r>
              <a:rPr lang="en-GB" altLang="en-US"/>
              <a:t>Required resolution: 10 pixels/sigma </a:t>
            </a:r>
          </a:p>
          <a:p>
            <a:pPr lvl="2">
              <a:buFont typeface="Wingdings 3" pitchFamily="2" charset="2"/>
              <a:buChar char=""/>
            </a:pPr>
            <a:r>
              <a:rPr lang="en-GB" altLang="en-US"/>
              <a:t>Devices: 1 quadrupole + screen + CCD </a:t>
            </a:r>
          </a:p>
          <a:p>
            <a:pPr lvl="2">
              <a:buFont typeface="Wingdings 3" pitchFamily="2" charset="2"/>
              <a:buChar char=""/>
            </a:pPr>
            <a:r>
              <a:rPr lang="en-GB" altLang="en-US"/>
              <a:t>Location: @ Diag stations 2, 3 and 4 </a:t>
            </a:r>
          </a:p>
          <a:p>
            <a:r>
              <a:rPr lang="en-GB" altLang="en-US" b="1">
                <a:ea typeface="ＭＳ Ｐゴシック" panose="020B0600070205080204" pitchFamily="34" charset="-128"/>
              </a:rPr>
              <a:t>Energy measurement: </a:t>
            </a:r>
            <a:endParaRPr lang="en-GB" altLang="en-US">
              <a:ea typeface="ＭＳ Ｐゴシック" panose="020B0600070205080204" pitchFamily="34" charset="-128"/>
            </a:endParaRPr>
          </a:p>
          <a:p>
            <a:pPr lvl="1"/>
            <a:r>
              <a:rPr lang="en-GB" altLang="en-US"/>
              <a:t>Passing through dipole magnet </a:t>
            </a:r>
            <a:r>
              <a:rPr lang="en-GB" altLang="en-US">
                <a:latin typeface="Wingdings" pitchFamily="2" charset="2"/>
              </a:rPr>
              <a:t> </a:t>
            </a:r>
            <a:r>
              <a:rPr lang="en-GB" altLang="en-US"/>
              <a:t>dispersion </a:t>
            </a:r>
          </a:p>
          <a:p>
            <a:pPr lvl="2">
              <a:buFont typeface="Wingdings 3" pitchFamily="2" charset="2"/>
              <a:buChar char=""/>
            </a:pPr>
            <a:r>
              <a:rPr lang="en-US" altLang="en-US"/>
              <a:t>&lt;x&gt; </a:t>
            </a:r>
            <a:r>
              <a:rPr lang="en-US" altLang="en-US">
                <a:latin typeface="Wingdings" pitchFamily="2" charset="2"/>
              </a:rPr>
              <a:t> </a:t>
            </a:r>
            <a:r>
              <a:rPr lang="en-US" altLang="en-US"/>
              <a:t>E = energy </a:t>
            </a:r>
          </a:p>
          <a:p>
            <a:pPr lvl="2">
              <a:buFont typeface="Wingdings 3" pitchFamily="2" charset="2"/>
              <a:buChar char=""/>
            </a:pPr>
            <a:r>
              <a:rPr lang="en-US" altLang="en-US"/>
              <a:t>dx </a:t>
            </a:r>
            <a:r>
              <a:rPr lang="en-US" altLang="en-US">
                <a:latin typeface="Wingdings" pitchFamily="2" charset="2"/>
              </a:rPr>
              <a:t> </a:t>
            </a:r>
            <a:r>
              <a:rPr lang="en-US" altLang="en-US"/>
              <a:t>dE = energy spread </a:t>
            </a:r>
          </a:p>
          <a:p>
            <a:pPr lvl="1"/>
            <a:r>
              <a:rPr lang="en-US" altLang="en-US"/>
              <a:t>Device: </a:t>
            </a:r>
          </a:p>
          <a:p>
            <a:pPr lvl="2">
              <a:buFont typeface="Wingdings 3" pitchFamily="2" charset="2"/>
              <a:buChar char=""/>
            </a:pPr>
            <a:r>
              <a:rPr lang="en-US" altLang="en-US"/>
              <a:t>Dipole + screen + CCD </a:t>
            </a:r>
          </a:p>
          <a:p>
            <a:pPr lvl="1"/>
            <a:r>
              <a:rPr lang="en-US" altLang="en-US"/>
              <a:t>Location: @ middle of transfer line (Diag Station 3) and @ dump 2 (Diag station 5) </a:t>
            </a:r>
          </a:p>
          <a:p>
            <a:endParaRPr lang="en-GB" altLang="en-US">
              <a:ea typeface="ＭＳ Ｐゴシック" panose="020B0600070205080204" pitchFamily="34" charset="-128"/>
            </a:endParaRPr>
          </a:p>
        </p:txBody>
      </p:sp>
      <p:sp>
        <p:nvSpPr>
          <p:cNvPr id="29698" name="Slide Number Placeholder 3">
            <a:extLst>
              <a:ext uri="{FF2B5EF4-FFF2-40B4-BE49-F238E27FC236}">
                <a16:creationId xmlns:a16="http://schemas.microsoft.com/office/drawing/2014/main" id="{2EDC8C5F-C438-CE4C-90BB-03D4B4FDBAD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5575464B-6833-8041-A20B-97740F6F5A07}" type="slidenum">
              <a:rPr lang="en-US" altLang="en-US">
                <a:solidFill>
                  <a:srgbClr val="FF6F00"/>
                </a:solidFill>
              </a:rPr>
              <a:pPr>
                <a:spcBef>
                  <a:spcPct val="0"/>
                </a:spcBef>
                <a:buClrTx/>
                <a:buSzTx/>
                <a:buFontTx/>
                <a:buNone/>
              </a:pPr>
              <a:t>97</a:t>
            </a:fld>
            <a:endParaRPr lang="en-US" altLang="en-US">
              <a:solidFill>
                <a:srgbClr val="FF6F00"/>
              </a:solidFill>
            </a:endParaRPr>
          </a:p>
        </p:txBody>
      </p:sp>
      <p:sp>
        <p:nvSpPr>
          <p:cNvPr id="29699" name="Titre 1">
            <a:extLst>
              <a:ext uri="{FF2B5EF4-FFF2-40B4-BE49-F238E27FC236}">
                <a16:creationId xmlns:a16="http://schemas.microsoft.com/office/drawing/2014/main" id="{6B788D74-FF7F-BD42-A4C1-F3152D086ED7}"/>
              </a:ext>
            </a:extLst>
          </p:cNvPr>
          <p:cNvSpPr txBox="1">
            <a:spLocks/>
          </p:cNvSpPr>
          <p:nvPr/>
        </p:nvSpPr>
        <p:spPr bwMode="auto">
          <a:xfrm>
            <a:off x="292894" y="1027510"/>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Diagnostic stations</a:t>
            </a:r>
          </a:p>
        </p:txBody>
      </p:sp>
      <p:pic>
        <p:nvPicPr>
          <p:cNvPr id="29700" name="Picture 5">
            <a:extLst>
              <a:ext uri="{FF2B5EF4-FFF2-40B4-BE49-F238E27FC236}">
                <a16:creationId xmlns:a16="http://schemas.microsoft.com/office/drawing/2014/main" id="{DA1134A1-AD65-5541-9E16-A5EE99F43E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523" y="857250"/>
            <a:ext cx="3063478" cy="177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06DED5E-0847-6241-A203-F537E0C3CF31}"/>
              </a:ext>
            </a:extLst>
          </p:cNvPr>
          <p:cNvSpPr txBox="1"/>
          <p:nvPr/>
        </p:nvSpPr>
        <p:spPr>
          <a:xfrm>
            <a:off x="7724775" y="828675"/>
            <a:ext cx="263214" cy="253916"/>
          </a:xfrm>
          <a:prstGeom prst="rect">
            <a:avLst/>
          </a:prstGeom>
          <a:noFill/>
        </p:spPr>
        <p:txBody>
          <a:bodyPr wrap="none">
            <a:spAutoFit/>
          </a:bodyPr>
          <a:lstStyle/>
          <a:p>
            <a:pPr>
              <a:defRPr/>
            </a:pPr>
            <a:r>
              <a:rPr lang="en-GB" sz="1050" b="1">
                <a:solidFill>
                  <a:schemeClr val="accent5"/>
                </a:solidFill>
                <a:latin typeface="Trebuchet MS" charset="0"/>
                <a:ea typeface="ＭＳ Ｐゴシック" charset="-128"/>
              </a:rPr>
              <a:t>1</a:t>
            </a:r>
          </a:p>
        </p:txBody>
      </p:sp>
      <p:sp>
        <p:nvSpPr>
          <p:cNvPr id="8" name="TextBox 7">
            <a:extLst>
              <a:ext uri="{FF2B5EF4-FFF2-40B4-BE49-F238E27FC236}">
                <a16:creationId xmlns:a16="http://schemas.microsoft.com/office/drawing/2014/main" id="{50C765E2-E448-F44F-B209-0F2987267A2C}"/>
              </a:ext>
            </a:extLst>
          </p:cNvPr>
          <p:cNvSpPr txBox="1"/>
          <p:nvPr/>
        </p:nvSpPr>
        <p:spPr>
          <a:xfrm>
            <a:off x="6566297" y="1348979"/>
            <a:ext cx="263214"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3</a:t>
            </a:r>
          </a:p>
        </p:txBody>
      </p:sp>
      <p:sp>
        <p:nvSpPr>
          <p:cNvPr id="9" name="TextBox 8">
            <a:extLst>
              <a:ext uri="{FF2B5EF4-FFF2-40B4-BE49-F238E27FC236}">
                <a16:creationId xmlns:a16="http://schemas.microsoft.com/office/drawing/2014/main" id="{086B4A0B-B10B-AA46-8596-3B62F02D8F33}"/>
              </a:ext>
            </a:extLst>
          </p:cNvPr>
          <p:cNvSpPr txBox="1"/>
          <p:nvPr/>
        </p:nvSpPr>
        <p:spPr>
          <a:xfrm>
            <a:off x="6403181" y="841772"/>
            <a:ext cx="263214"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2</a:t>
            </a:r>
          </a:p>
        </p:txBody>
      </p:sp>
      <p:sp>
        <p:nvSpPr>
          <p:cNvPr id="10" name="TextBox 9">
            <a:extLst>
              <a:ext uri="{FF2B5EF4-FFF2-40B4-BE49-F238E27FC236}">
                <a16:creationId xmlns:a16="http://schemas.microsoft.com/office/drawing/2014/main" id="{9CFB2C5A-C5CB-8040-86C7-57A2E56AE0AF}"/>
              </a:ext>
            </a:extLst>
          </p:cNvPr>
          <p:cNvSpPr txBox="1"/>
          <p:nvPr/>
        </p:nvSpPr>
        <p:spPr>
          <a:xfrm>
            <a:off x="6929437" y="2012156"/>
            <a:ext cx="263214"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4</a:t>
            </a:r>
          </a:p>
        </p:txBody>
      </p:sp>
      <p:sp>
        <p:nvSpPr>
          <p:cNvPr id="11" name="TextBox 10">
            <a:extLst>
              <a:ext uri="{FF2B5EF4-FFF2-40B4-BE49-F238E27FC236}">
                <a16:creationId xmlns:a16="http://schemas.microsoft.com/office/drawing/2014/main" id="{1DCE7BD7-F027-8D48-8739-F2F807AFD9E9}"/>
              </a:ext>
            </a:extLst>
          </p:cNvPr>
          <p:cNvSpPr txBox="1"/>
          <p:nvPr/>
        </p:nvSpPr>
        <p:spPr>
          <a:xfrm>
            <a:off x="8603456" y="2125266"/>
            <a:ext cx="263214" cy="253916"/>
          </a:xfrm>
          <a:prstGeom prst="rect">
            <a:avLst/>
          </a:prstGeom>
          <a:noFill/>
        </p:spPr>
        <p:txBody>
          <a:bodyPr wrap="none">
            <a:spAutoFit/>
          </a:bodyPr>
          <a:lstStyle/>
          <a:p>
            <a:pPr>
              <a:defRPr/>
            </a:pPr>
            <a:r>
              <a:rPr lang="en-GB" sz="1050" b="1" dirty="0">
                <a:solidFill>
                  <a:schemeClr val="accent5"/>
                </a:solidFill>
                <a:latin typeface="Trebuchet MS" charset="0"/>
                <a:ea typeface="ＭＳ Ｐゴシック" charset="-128"/>
              </a:rPr>
              <a:t>5</a:t>
            </a:r>
          </a:p>
        </p:txBody>
      </p:sp>
      <p:sp>
        <p:nvSpPr>
          <p:cNvPr id="2" name="Espace réservé de la date 1">
            <a:extLst>
              <a:ext uri="{FF2B5EF4-FFF2-40B4-BE49-F238E27FC236}">
                <a16:creationId xmlns:a16="http://schemas.microsoft.com/office/drawing/2014/main" id="{F6928313-E753-A941-BD6B-9EE39A8F3805}"/>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258767C6-F829-D449-81DA-DD724AEFEFE7}"/>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19179938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a:extLst>
              <a:ext uri="{FF2B5EF4-FFF2-40B4-BE49-F238E27FC236}">
                <a16:creationId xmlns:a16="http://schemas.microsoft.com/office/drawing/2014/main" id="{B7CDD576-7723-5842-9787-806A55FA459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B55E87E5-BE40-7C44-AB06-748833681BD5}" type="slidenum">
              <a:rPr lang="en-US" altLang="en-US">
                <a:solidFill>
                  <a:srgbClr val="FF6F00"/>
                </a:solidFill>
              </a:rPr>
              <a:pPr>
                <a:spcBef>
                  <a:spcPct val="0"/>
                </a:spcBef>
                <a:buClrTx/>
                <a:buSzTx/>
                <a:buFontTx/>
                <a:buNone/>
              </a:pPr>
              <a:t>98</a:t>
            </a:fld>
            <a:endParaRPr lang="en-US" altLang="en-US">
              <a:solidFill>
                <a:srgbClr val="FF6F00"/>
              </a:solidFill>
            </a:endParaRPr>
          </a:p>
        </p:txBody>
      </p:sp>
      <p:sp>
        <p:nvSpPr>
          <p:cNvPr id="31746" name="Titre 1">
            <a:extLst>
              <a:ext uri="{FF2B5EF4-FFF2-40B4-BE49-F238E27FC236}">
                <a16:creationId xmlns:a16="http://schemas.microsoft.com/office/drawing/2014/main" id="{94219BBE-AD6D-5243-A0CD-25BBE93F1AAA}"/>
              </a:ext>
            </a:extLst>
          </p:cNvPr>
          <p:cNvSpPr txBox="1">
            <a:spLocks/>
          </p:cNvSpPr>
          <p:nvPr/>
        </p:nvSpPr>
        <p:spPr bwMode="auto">
          <a:xfrm>
            <a:off x="155972" y="966788"/>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Synchrotron Light Monitor (MRSV)</a:t>
            </a:r>
            <a:endParaRPr lang="en-US" altLang="en-US" sz="2025">
              <a:solidFill>
                <a:srgbClr val="FF6F00"/>
              </a:solidFill>
            </a:endParaRPr>
          </a:p>
        </p:txBody>
      </p:sp>
      <p:sp>
        <p:nvSpPr>
          <p:cNvPr id="31747" name="Content Placeholder 2">
            <a:extLst>
              <a:ext uri="{FF2B5EF4-FFF2-40B4-BE49-F238E27FC236}">
                <a16:creationId xmlns:a16="http://schemas.microsoft.com/office/drawing/2014/main" id="{CCC01887-E032-8F4C-AC20-39D168E7A586}"/>
              </a:ext>
            </a:extLst>
          </p:cNvPr>
          <p:cNvSpPr>
            <a:spLocks noGrp="1"/>
          </p:cNvSpPr>
          <p:nvPr>
            <p:ph idx="1"/>
          </p:nvPr>
        </p:nvSpPr>
        <p:spPr>
          <a:xfrm>
            <a:off x="254794" y="1802607"/>
            <a:ext cx="4877991" cy="2540794"/>
          </a:xfrm>
        </p:spPr>
        <p:txBody>
          <a:bodyPr>
            <a:normAutofit fontScale="62500" lnSpcReduction="20000"/>
          </a:bodyPr>
          <a:lstStyle/>
          <a:p>
            <a:r>
              <a:rPr lang="en-GB" altLang="en-US" b="1">
                <a:ea typeface="ＭＳ Ｐゴシック" panose="020B0600070205080204" pitchFamily="34" charset="-128"/>
              </a:rPr>
              <a:t>Moniteur de Rayonnement Synchrotron Visible (MRSV)</a:t>
            </a:r>
            <a:endParaRPr lang="en-GB" altLang="en-US">
              <a:ea typeface="ＭＳ Ｐゴシック" panose="020B0600070205080204" pitchFamily="34" charset="-128"/>
            </a:endParaRPr>
          </a:p>
          <a:p>
            <a:r>
              <a:rPr lang="en-GB" altLang="en-US">
                <a:ea typeface="ＭＳ Ｐゴシック" panose="020B0600070205080204" pitchFamily="34" charset="-128"/>
              </a:rPr>
              <a:t>Visualization of the beam in the Storage Ring in transverse plane</a:t>
            </a:r>
          </a:p>
          <a:p>
            <a:r>
              <a:rPr lang="en-GB" altLang="en-US">
                <a:ea typeface="ＭＳ Ｐゴシック" panose="020B0600070205080204" pitchFamily="34" charset="-128"/>
              </a:rPr>
              <a:t>A focusing lens placed between the viewport and the CCD would enable the imaging of the stored beam</a:t>
            </a:r>
          </a:p>
          <a:p>
            <a:r>
              <a:rPr lang="en-GB" altLang="en-US">
                <a:ea typeface="ＭＳ Ｐゴシック" panose="020B0600070205080204" pitchFamily="34" charset="-128"/>
              </a:rPr>
              <a:t>Device:</a:t>
            </a:r>
          </a:p>
          <a:p>
            <a:pPr lvl="1"/>
            <a:r>
              <a:rPr lang="en-GB" altLang="en-US"/>
              <a:t>Dipole + Lens + CCD </a:t>
            </a:r>
          </a:p>
          <a:p>
            <a:endParaRPr lang="en-GB" altLang="en-US">
              <a:ea typeface="ＭＳ Ｐゴシック" panose="020B0600070205080204" pitchFamily="34" charset="-128"/>
            </a:endParaRPr>
          </a:p>
        </p:txBody>
      </p:sp>
      <p:pic>
        <p:nvPicPr>
          <p:cNvPr id="31748" name="Picture 8">
            <a:extLst>
              <a:ext uri="{FF2B5EF4-FFF2-40B4-BE49-F238E27FC236}">
                <a16:creationId xmlns:a16="http://schemas.microsoft.com/office/drawing/2014/main" id="{740B245F-9DC3-984A-B55C-8D443A3878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0485" y="857251"/>
            <a:ext cx="3298031"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
            <a:extLst>
              <a:ext uri="{FF2B5EF4-FFF2-40B4-BE49-F238E27FC236}">
                <a16:creationId xmlns:a16="http://schemas.microsoft.com/office/drawing/2014/main" id="{6C433436-1290-0E4E-83BA-DAC44415AF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195" y="3830952"/>
            <a:ext cx="910829"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
            <a:extLst>
              <a:ext uri="{FF2B5EF4-FFF2-40B4-BE49-F238E27FC236}">
                <a16:creationId xmlns:a16="http://schemas.microsoft.com/office/drawing/2014/main" id="{C1B17E0D-548A-4241-ACB5-0CC6226885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7806" y="2962275"/>
            <a:ext cx="3567113" cy="255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6300CF1E-4B51-1241-B302-7D79A2DD852A}"/>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D0C4E49E-4BC9-7D41-AAE6-B248CFA4694C}"/>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9820532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a:extLst>
              <a:ext uri="{FF2B5EF4-FFF2-40B4-BE49-F238E27FC236}">
                <a16:creationId xmlns:a16="http://schemas.microsoft.com/office/drawing/2014/main" id="{34194B3E-DDF4-234F-B84B-24039C17247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557213" indent="-214313">
              <a:spcBef>
                <a:spcPts val="75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857250" indent="-171450">
              <a:spcBef>
                <a:spcPts val="750"/>
              </a:spcBef>
              <a:buClr>
                <a:srgbClr val="FF6F00"/>
              </a:buClr>
              <a:buSzPct val="80000"/>
              <a:buFont typeface="Wingdings 3" pitchFamily="2" charset="2"/>
              <a:buChar char=""/>
              <a:defRPr sz="105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200150" indent="-171450">
              <a:spcBef>
                <a:spcPts val="750"/>
              </a:spcBef>
              <a:buClr>
                <a:srgbClr val="FF6F00"/>
              </a:buClr>
              <a:buSzPct val="80000"/>
              <a:buFont typeface="Wingdings" pitchFamily="2" charset="2"/>
              <a:buChar char="Ø"/>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1543050" indent="-171450">
              <a:spcBef>
                <a:spcPts val="750"/>
              </a:spcBef>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18859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2288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25717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2914650" indent="-171450" eaLnBrk="0" fontAlgn="base" hangingPunct="0">
              <a:spcBef>
                <a:spcPts val="750"/>
              </a:spcBef>
              <a:spcAft>
                <a:spcPct val="0"/>
              </a:spcAft>
              <a:buClr>
                <a:srgbClr val="FF6F00"/>
              </a:buClr>
              <a:buSzPct val="80000"/>
              <a:buFont typeface="Trebuchet MS" panose="020B0703020202090204" pitchFamily="34" charset="0"/>
              <a:buChar char="—"/>
              <a:defRPr sz="9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fld id="{3CB7AA3C-CEE6-CC47-A150-10633637CB60}" type="slidenum">
              <a:rPr lang="en-US" altLang="en-US">
                <a:solidFill>
                  <a:srgbClr val="FF6F00"/>
                </a:solidFill>
              </a:rPr>
              <a:pPr>
                <a:spcBef>
                  <a:spcPct val="0"/>
                </a:spcBef>
                <a:buClrTx/>
                <a:buSzTx/>
                <a:buFontTx/>
                <a:buNone/>
              </a:pPr>
              <a:t>99</a:t>
            </a:fld>
            <a:endParaRPr lang="en-US" altLang="en-US">
              <a:solidFill>
                <a:srgbClr val="FF6F00"/>
              </a:solidFill>
            </a:endParaRPr>
          </a:p>
        </p:txBody>
      </p:sp>
      <p:sp>
        <p:nvSpPr>
          <p:cNvPr id="32770" name="Titre 1">
            <a:extLst>
              <a:ext uri="{FF2B5EF4-FFF2-40B4-BE49-F238E27FC236}">
                <a16:creationId xmlns:a16="http://schemas.microsoft.com/office/drawing/2014/main" id="{473EEFD6-9B76-7743-AABF-40B7A6002BA6}"/>
              </a:ext>
            </a:extLst>
          </p:cNvPr>
          <p:cNvSpPr txBox="1">
            <a:spLocks/>
          </p:cNvSpPr>
          <p:nvPr/>
        </p:nvSpPr>
        <p:spPr bwMode="auto">
          <a:xfrm>
            <a:off x="252413" y="1027510"/>
            <a:ext cx="6448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FF6F00"/>
              </a:buClr>
              <a:buSzPct val="80000"/>
              <a:buFont typeface="Wingdings 3" pitchFamily="2" charset="2"/>
              <a:buChar char=""/>
              <a:defRPr>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1pPr>
            <a:lvl2pPr marL="742950" indent="-285750" defTabSz="457200">
              <a:spcBef>
                <a:spcPts val="1000"/>
              </a:spcBef>
              <a:buClr>
                <a:srgbClr val="FF6F00"/>
              </a:buClr>
              <a:buSzPct val="80000"/>
              <a:buFont typeface="Wingdings" pitchFamily="2" charset="2"/>
              <a:buChar char="Ø"/>
              <a:defRPr sz="16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2pPr>
            <a:lvl3pPr marL="1143000" indent="-228600" defTabSz="457200">
              <a:spcBef>
                <a:spcPts val="1000"/>
              </a:spcBef>
              <a:buClr>
                <a:srgbClr val="FF6F00"/>
              </a:buClr>
              <a:buSzPct val="80000"/>
              <a:buFont typeface="Wingdings 3" pitchFamily="2" charset="2"/>
              <a:buChar char=""/>
              <a:defRPr sz="14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3pPr>
            <a:lvl4pPr marL="1600200" indent="-228600" defTabSz="457200">
              <a:spcBef>
                <a:spcPts val="1000"/>
              </a:spcBef>
              <a:buClr>
                <a:srgbClr val="FF6F00"/>
              </a:buClr>
              <a:buSzPct val="80000"/>
              <a:buFont typeface="Wingdings" pitchFamily="2" charset="2"/>
              <a:buChar char="Ø"/>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4pPr>
            <a:lvl5pPr marL="2057400" indent="-228600" defTabSz="457200">
              <a:spcBef>
                <a:spcPts val="1000"/>
              </a:spcBef>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5pPr>
            <a:lvl6pPr marL="25146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6pPr>
            <a:lvl7pPr marL="29718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7pPr>
            <a:lvl8pPr marL="34290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8pPr>
            <a:lvl9pPr marL="3886200" indent="-228600" defTabSz="457200" eaLnBrk="0" fontAlgn="base" hangingPunct="0">
              <a:spcBef>
                <a:spcPts val="1000"/>
              </a:spcBef>
              <a:spcAft>
                <a:spcPct val="0"/>
              </a:spcAft>
              <a:buClr>
                <a:srgbClr val="FF6F00"/>
              </a:buClr>
              <a:buSzPct val="80000"/>
              <a:buFont typeface="Trebuchet MS" panose="020B0703020202090204" pitchFamily="34" charset="0"/>
              <a:buChar char="—"/>
              <a:defRPr sz="1200">
                <a:solidFill>
                  <a:schemeClr val="tx1"/>
                </a:solidFill>
                <a:latin typeface="Trebuchet MS" panose="020B0703020202090204" pitchFamily="34" charset="0"/>
                <a:ea typeface="ＭＳ Ｐゴシック" panose="020B0600070205080204" pitchFamily="34" charset="-128"/>
                <a:cs typeface="ＭＳ Ｐゴシック" panose="020B0600070205080204" pitchFamily="34" charset="-128"/>
              </a:defRPr>
            </a:lvl9pPr>
          </a:lstStyle>
          <a:p>
            <a:pPr>
              <a:spcBef>
                <a:spcPct val="0"/>
              </a:spcBef>
              <a:buClrTx/>
              <a:buSzTx/>
              <a:buFontTx/>
              <a:buNone/>
            </a:pPr>
            <a:r>
              <a:rPr lang="en-US" altLang="en-US" sz="2700">
                <a:solidFill>
                  <a:srgbClr val="FF6F00"/>
                </a:solidFill>
              </a:rPr>
              <a:t>Bunch length measurement</a:t>
            </a:r>
            <a:endParaRPr lang="en-US" altLang="en-US" sz="2025">
              <a:solidFill>
                <a:srgbClr val="FF6F00"/>
              </a:solidFill>
            </a:endParaRPr>
          </a:p>
        </p:txBody>
      </p:sp>
      <p:pic>
        <p:nvPicPr>
          <p:cNvPr id="32771" name="Picture 1">
            <a:extLst>
              <a:ext uri="{FF2B5EF4-FFF2-40B4-BE49-F238E27FC236}">
                <a16:creationId xmlns:a16="http://schemas.microsoft.com/office/drawing/2014/main" id="{C020479F-6081-524E-92F6-02C581093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6044" y="857251"/>
            <a:ext cx="2697956" cy="155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B22DC4AB-0E03-194B-9AE2-EF649A2704C1}"/>
              </a:ext>
            </a:extLst>
          </p:cNvPr>
          <p:cNvSpPr txBox="1">
            <a:spLocks/>
          </p:cNvSpPr>
          <p:nvPr/>
        </p:nvSpPr>
        <p:spPr bwMode="auto">
          <a:xfrm>
            <a:off x="431007" y="1635919"/>
            <a:ext cx="7242572" cy="169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defTabSz="457200" rtl="0" eaLnBrk="0" fontAlgn="base" hangingPunct="0">
              <a:spcBef>
                <a:spcPts val="1000"/>
              </a:spcBef>
              <a:spcAft>
                <a:spcPct val="0"/>
              </a:spcAft>
              <a:buClr>
                <a:schemeClr val="accent1"/>
              </a:buClr>
              <a:buSzPct val="80000"/>
              <a:buFont typeface="Wingdings 3" charset="2"/>
              <a:buChar char=""/>
              <a:defRPr kern="1200">
                <a:solidFill>
                  <a:schemeClr val="tx1"/>
                </a:solidFill>
                <a:latin typeface="+mn-lt"/>
                <a:ea typeface="ＭＳ Ｐゴシック" charset="0"/>
                <a:cs typeface="MS PGothic" charset="-128"/>
              </a:defRPr>
            </a:lvl1pPr>
            <a:lvl2pPr marL="742950" indent="-285750" algn="l" defTabSz="457200" rtl="0" eaLnBrk="0" fontAlgn="base" hangingPunct="0">
              <a:spcBef>
                <a:spcPts val="1000"/>
              </a:spcBef>
              <a:spcAft>
                <a:spcPct val="0"/>
              </a:spcAft>
              <a:buClr>
                <a:srgbClr val="FF6F00"/>
              </a:buClr>
              <a:buSzPct val="80000"/>
              <a:buFont typeface="Wingdings" panose="05000000000000000000" pitchFamily="2" charset="2"/>
              <a:buChar char="Ø"/>
              <a:defRPr sz="1600" kern="1200">
                <a:solidFill>
                  <a:schemeClr val="tx1"/>
                </a:solidFill>
                <a:latin typeface="+mn-lt"/>
                <a:ea typeface="MS PGothic" panose="020B0600070205080204" pitchFamily="34" charset="-128"/>
                <a:cs typeface="MS PGothic" charset="-128"/>
              </a:defRPr>
            </a:lvl2pPr>
            <a:lvl3pPr marL="1143000" indent="-228600" algn="l" defTabSz="457200" rtl="0" eaLnBrk="0" fontAlgn="base" hangingPunct="0">
              <a:spcBef>
                <a:spcPts val="1000"/>
              </a:spcBef>
              <a:spcAft>
                <a:spcPct val="0"/>
              </a:spcAft>
              <a:buClr>
                <a:srgbClr val="FF6F00"/>
              </a:buClr>
              <a:buSzPct val="80000"/>
              <a:buFont typeface="Wingdings 3" panose="05040102010807070707" pitchFamily="18" charset="2"/>
              <a:buChar char=""/>
              <a:defRPr sz="1400" kern="1200">
                <a:solidFill>
                  <a:schemeClr val="tx1"/>
                </a:solidFill>
                <a:latin typeface="+mn-lt"/>
                <a:ea typeface="MS PGothic" panose="020B0600070205080204" pitchFamily="34" charset="-128"/>
                <a:cs typeface="MS PGothic" charset="-128"/>
              </a:defRPr>
            </a:lvl3pPr>
            <a:lvl4pPr marL="1600200" indent="-228600" algn="l" defTabSz="457200" rtl="0" eaLnBrk="0" fontAlgn="base" hangingPunct="0">
              <a:spcBef>
                <a:spcPts val="1000"/>
              </a:spcBef>
              <a:spcAft>
                <a:spcPct val="0"/>
              </a:spcAft>
              <a:buClr>
                <a:srgbClr val="FF6F00"/>
              </a:buClr>
              <a:buSzPct val="80000"/>
              <a:buFont typeface="Wingdings" charset="2"/>
              <a:buChar char="Ø"/>
              <a:defRPr sz="1200" kern="1200">
                <a:solidFill>
                  <a:schemeClr val="tx1"/>
                </a:solidFill>
                <a:latin typeface="+mn-lt"/>
                <a:ea typeface="MS PGothic" panose="020B0600070205080204" pitchFamily="34" charset="-128"/>
                <a:cs typeface="MS PGothic" charset="-128"/>
              </a:defRPr>
            </a:lvl4pPr>
            <a:lvl5pPr marL="2057400" indent="-228600" algn="l" defTabSz="457200" rtl="0" eaLnBrk="0" fontAlgn="base" hangingPunct="0">
              <a:spcBef>
                <a:spcPts val="1000"/>
              </a:spcBef>
              <a:spcAft>
                <a:spcPct val="0"/>
              </a:spcAft>
              <a:buClr>
                <a:srgbClr val="FF6F00"/>
              </a:buClr>
              <a:buSzPct val="80000"/>
              <a:buFont typeface="Trebuchet MS" panose="020B0603020202020204" pitchFamily="34" charset="0"/>
              <a:buChar char="—"/>
              <a:defRPr sz="1200" kern="1200">
                <a:solidFill>
                  <a:schemeClr val="tx1"/>
                </a:solidFill>
                <a:latin typeface="+mn-lt"/>
                <a:ea typeface="MS PGothic" panose="020B0600070205080204" pitchFamily="34" charset="-128"/>
                <a:cs typeface="MS PGothic" charset="-128"/>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GB" sz="1600" dirty="0"/>
              <a:t>End of </a:t>
            </a:r>
            <a:r>
              <a:rPr lang="en-GB" sz="1600" dirty="0" err="1"/>
              <a:t>Linac</a:t>
            </a:r>
            <a:r>
              <a:rPr lang="en-GB" sz="1600" dirty="0"/>
              <a:t> (~4 </a:t>
            </a:r>
            <a:r>
              <a:rPr lang="en-GB" sz="1600" dirty="0" err="1"/>
              <a:t>ps</a:t>
            </a:r>
            <a:r>
              <a:rPr lang="en-GB" sz="1600" dirty="0"/>
              <a:t> expected): </a:t>
            </a:r>
          </a:p>
          <a:p>
            <a:pPr>
              <a:defRPr/>
            </a:pPr>
            <a:r>
              <a:rPr lang="en-GB" sz="1600" b="1" dirty="0"/>
              <a:t>Cherenkov radiation </a:t>
            </a:r>
            <a:r>
              <a:rPr lang="en-GB" sz="1600" dirty="0"/>
              <a:t>produced when the electron beam passes through the sapphire screen </a:t>
            </a:r>
          </a:p>
          <a:p>
            <a:pPr>
              <a:defRPr/>
            </a:pPr>
            <a:r>
              <a:rPr lang="en-GB" sz="1600" dirty="0"/>
              <a:t>Sapphire window to extract light </a:t>
            </a:r>
          </a:p>
          <a:p>
            <a:pPr>
              <a:defRPr/>
            </a:pPr>
            <a:r>
              <a:rPr lang="en-GB" sz="1600" dirty="0"/>
              <a:t>Transport the radiation to a streak camera to measure the photon pulse length. </a:t>
            </a:r>
          </a:p>
        </p:txBody>
      </p:sp>
      <p:sp>
        <p:nvSpPr>
          <p:cNvPr id="7" name="Espace réservé du contenu 2">
            <a:extLst>
              <a:ext uri="{FF2B5EF4-FFF2-40B4-BE49-F238E27FC236}">
                <a16:creationId xmlns:a16="http://schemas.microsoft.com/office/drawing/2014/main" id="{CD434CFA-8A05-614C-A21A-7E75E7354F4E}"/>
              </a:ext>
            </a:extLst>
          </p:cNvPr>
          <p:cNvSpPr txBox="1">
            <a:spLocks/>
          </p:cNvSpPr>
          <p:nvPr/>
        </p:nvSpPr>
        <p:spPr bwMode="auto">
          <a:xfrm>
            <a:off x="431007" y="3419476"/>
            <a:ext cx="7242572" cy="169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defTabSz="457200" rtl="0" eaLnBrk="0" fontAlgn="base" hangingPunct="0">
              <a:spcBef>
                <a:spcPts val="1000"/>
              </a:spcBef>
              <a:spcAft>
                <a:spcPct val="0"/>
              </a:spcAft>
              <a:buClr>
                <a:schemeClr val="accent1"/>
              </a:buClr>
              <a:buSzPct val="80000"/>
              <a:buFont typeface="Wingdings 3" charset="2"/>
              <a:buChar char=""/>
              <a:defRPr kern="1200">
                <a:solidFill>
                  <a:schemeClr val="tx1"/>
                </a:solidFill>
                <a:latin typeface="+mn-lt"/>
                <a:ea typeface="ＭＳ Ｐゴシック" charset="0"/>
                <a:cs typeface="MS PGothic" charset="-128"/>
              </a:defRPr>
            </a:lvl1pPr>
            <a:lvl2pPr marL="742950" indent="-285750" algn="l" defTabSz="457200" rtl="0" eaLnBrk="0" fontAlgn="base" hangingPunct="0">
              <a:spcBef>
                <a:spcPts val="1000"/>
              </a:spcBef>
              <a:spcAft>
                <a:spcPct val="0"/>
              </a:spcAft>
              <a:buClr>
                <a:srgbClr val="FF6F00"/>
              </a:buClr>
              <a:buSzPct val="80000"/>
              <a:buFont typeface="Wingdings" panose="05000000000000000000" pitchFamily="2" charset="2"/>
              <a:buChar char="Ø"/>
              <a:defRPr sz="1600" kern="1200">
                <a:solidFill>
                  <a:schemeClr val="tx1"/>
                </a:solidFill>
                <a:latin typeface="+mn-lt"/>
                <a:ea typeface="MS PGothic" panose="020B0600070205080204" pitchFamily="34" charset="-128"/>
                <a:cs typeface="MS PGothic" charset="-128"/>
              </a:defRPr>
            </a:lvl2pPr>
            <a:lvl3pPr marL="1143000" indent="-228600" algn="l" defTabSz="457200" rtl="0" eaLnBrk="0" fontAlgn="base" hangingPunct="0">
              <a:spcBef>
                <a:spcPts val="1000"/>
              </a:spcBef>
              <a:spcAft>
                <a:spcPct val="0"/>
              </a:spcAft>
              <a:buClr>
                <a:srgbClr val="FF6F00"/>
              </a:buClr>
              <a:buSzPct val="80000"/>
              <a:buFont typeface="Wingdings 3" panose="05040102010807070707" pitchFamily="18" charset="2"/>
              <a:buChar char=""/>
              <a:defRPr sz="1400" kern="1200">
                <a:solidFill>
                  <a:schemeClr val="tx1"/>
                </a:solidFill>
                <a:latin typeface="+mn-lt"/>
                <a:ea typeface="MS PGothic" panose="020B0600070205080204" pitchFamily="34" charset="-128"/>
                <a:cs typeface="MS PGothic" charset="-128"/>
              </a:defRPr>
            </a:lvl3pPr>
            <a:lvl4pPr marL="1600200" indent="-228600" algn="l" defTabSz="457200" rtl="0" eaLnBrk="0" fontAlgn="base" hangingPunct="0">
              <a:spcBef>
                <a:spcPts val="1000"/>
              </a:spcBef>
              <a:spcAft>
                <a:spcPct val="0"/>
              </a:spcAft>
              <a:buClr>
                <a:srgbClr val="FF6F00"/>
              </a:buClr>
              <a:buSzPct val="80000"/>
              <a:buFont typeface="Wingdings" charset="2"/>
              <a:buChar char="Ø"/>
              <a:defRPr sz="1200" kern="1200">
                <a:solidFill>
                  <a:schemeClr val="tx1"/>
                </a:solidFill>
                <a:latin typeface="+mn-lt"/>
                <a:ea typeface="MS PGothic" panose="020B0600070205080204" pitchFamily="34" charset="-128"/>
                <a:cs typeface="MS PGothic" charset="-128"/>
              </a:defRPr>
            </a:lvl4pPr>
            <a:lvl5pPr marL="2057400" indent="-228600" algn="l" defTabSz="457200" rtl="0" eaLnBrk="0" fontAlgn="base" hangingPunct="0">
              <a:spcBef>
                <a:spcPts val="1000"/>
              </a:spcBef>
              <a:spcAft>
                <a:spcPct val="0"/>
              </a:spcAft>
              <a:buClr>
                <a:srgbClr val="FF6F00"/>
              </a:buClr>
              <a:buSzPct val="80000"/>
              <a:buFont typeface="Trebuchet MS" panose="020B0603020202020204" pitchFamily="34" charset="0"/>
              <a:buChar char="—"/>
              <a:defRPr sz="1200" kern="1200">
                <a:solidFill>
                  <a:schemeClr val="tx1"/>
                </a:solidFill>
                <a:latin typeface="+mn-lt"/>
                <a:ea typeface="MS PGothic" panose="020B0600070205080204" pitchFamily="34" charset="-128"/>
                <a:cs typeface="MS PGothic" charset="-128"/>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GB" sz="1600" dirty="0"/>
              <a:t>Storage Ring (4 to 20 </a:t>
            </a:r>
            <a:r>
              <a:rPr lang="en-GB" sz="1600" dirty="0" err="1"/>
              <a:t>ps</a:t>
            </a:r>
            <a:r>
              <a:rPr lang="en-GB" sz="1600" dirty="0"/>
              <a:t> expected): </a:t>
            </a:r>
          </a:p>
          <a:p>
            <a:pPr>
              <a:defRPr/>
            </a:pPr>
            <a:r>
              <a:rPr lang="en-GB" sz="1600" b="1" dirty="0"/>
              <a:t>Synchrotron radiation </a:t>
            </a:r>
            <a:r>
              <a:rPr lang="en-GB" sz="1600" dirty="0"/>
              <a:t>produced when the electron beam changes its trajectory in the bending magnet </a:t>
            </a:r>
          </a:p>
          <a:p>
            <a:pPr>
              <a:defRPr/>
            </a:pPr>
            <a:r>
              <a:rPr lang="en-GB" sz="1600" dirty="0"/>
              <a:t>Sapphire window to extract light </a:t>
            </a:r>
          </a:p>
          <a:p>
            <a:pPr>
              <a:defRPr/>
            </a:pPr>
            <a:r>
              <a:rPr lang="en-GB" sz="1600" dirty="0"/>
              <a:t>Transport the radiation to a streak camera to measure the photon pulse length. </a:t>
            </a:r>
          </a:p>
        </p:txBody>
      </p:sp>
      <p:sp>
        <p:nvSpPr>
          <p:cNvPr id="2" name="Espace réservé de la date 1">
            <a:extLst>
              <a:ext uri="{FF2B5EF4-FFF2-40B4-BE49-F238E27FC236}">
                <a16:creationId xmlns:a16="http://schemas.microsoft.com/office/drawing/2014/main" id="{B46AB89B-1C1E-3A42-BDF5-0EE1E4775F70}"/>
              </a:ext>
            </a:extLst>
          </p:cNvPr>
          <p:cNvSpPr>
            <a:spLocks noGrp="1"/>
          </p:cNvSpPr>
          <p:nvPr>
            <p:ph type="dt" sz="half" idx="10"/>
          </p:nvPr>
        </p:nvSpPr>
        <p:spPr/>
        <p:txBody>
          <a:bodyPr/>
          <a:lstStyle/>
          <a:p>
            <a:r>
              <a:rPr lang="fr-FR"/>
              <a:t>Nicolas Delerue, IJCLab (CNRS)</a:t>
            </a:r>
            <a:endParaRPr lang="en-GB"/>
          </a:p>
        </p:txBody>
      </p:sp>
      <p:sp>
        <p:nvSpPr>
          <p:cNvPr id="3" name="Espace réservé du pied de page 2">
            <a:extLst>
              <a:ext uri="{FF2B5EF4-FFF2-40B4-BE49-F238E27FC236}">
                <a16:creationId xmlns:a16="http://schemas.microsoft.com/office/drawing/2014/main" id="{62CEA768-DC59-EB4C-999F-126CFC8A7BE5}"/>
              </a:ext>
            </a:extLst>
          </p:cNvPr>
          <p:cNvSpPr>
            <a:spLocks noGrp="1"/>
          </p:cNvSpPr>
          <p:nvPr>
            <p:ph type="ftr" sz="quarter" idx="11"/>
          </p:nvPr>
        </p:nvSpPr>
        <p:spPr/>
        <p:txBody>
          <a:bodyPr/>
          <a:lstStyle/>
          <a:p>
            <a:r>
              <a:rPr lang="fr-FR"/>
              <a:t>DU P2I - Diagnostics</a:t>
            </a:r>
            <a:endParaRPr lang="en-GB"/>
          </a:p>
        </p:txBody>
      </p:sp>
    </p:spTree>
    <p:extLst>
      <p:ext uri="{BB962C8B-B14F-4D97-AF65-F5344CB8AC3E}">
        <p14:creationId xmlns:p14="http://schemas.microsoft.com/office/powerpoint/2010/main" val="87687614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23160</TotalTime>
  <Words>8382</Words>
  <Application>Microsoft Macintosh PowerPoint</Application>
  <PresentationFormat>Affichage à l'écran (4:3)</PresentationFormat>
  <Paragraphs>1028</Paragraphs>
  <Slides>110</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110</vt:i4>
      </vt:variant>
    </vt:vector>
  </HeadingPairs>
  <TitlesOfParts>
    <vt:vector size="119" baseType="lpstr">
      <vt:lpstr>ＭＳ Ｐゴシック</vt:lpstr>
      <vt:lpstr>Arial</vt:lpstr>
      <vt:lpstr>Calibri</vt:lpstr>
      <vt:lpstr>Helvetica</vt:lpstr>
      <vt:lpstr>Liberation Sans</vt:lpstr>
      <vt:lpstr>Trebuchet MS</vt:lpstr>
      <vt:lpstr>Wingdings</vt:lpstr>
      <vt:lpstr>Wingdings 3</vt:lpstr>
      <vt:lpstr>Thème Office</vt:lpstr>
      <vt:lpstr>Introduction aux diagnostics pour accélérateurs de particules</vt:lpstr>
      <vt:lpstr>Plan</vt:lpstr>
      <vt:lpstr>À quoi servent les diagnoStics sur un accélérateur? </vt:lpstr>
      <vt:lpstr>Comment savoir ce qui se passe dans l’accélérateur?</vt:lpstr>
      <vt:lpstr>Comment savoir ce qui se passe dans l’accélérateur?</vt:lpstr>
      <vt:lpstr>Voir dans l’accélérateur</vt:lpstr>
      <vt:lpstr>Quizz Taille d’un faisceau</vt:lpstr>
      <vt:lpstr>Réponse:  (c) 2000 fois plus grand</vt:lpstr>
      <vt:lpstr>Pourquoi regarder dans l’accélérateur?</vt:lpstr>
      <vt:lpstr>Comment fonctionnent les diagnostics sur accélérateur?</vt:lpstr>
      <vt:lpstr>Comment regarder dans l’accélérateur?</vt:lpstr>
      <vt:lpstr>Le rayonnement émis  par les particules chargées</vt:lpstr>
      <vt:lpstr>Le rayonnement émis  par les particules chargées</vt:lpstr>
      <vt:lpstr>Le rayonnement émis  par les particules chargées</vt:lpstr>
      <vt:lpstr>Le rayonnement émis  par les particules chargées</vt:lpstr>
      <vt:lpstr>Les interactions  particules-matière</vt:lpstr>
      <vt:lpstr>Les interactions  particules-matière</vt:lpstr>
      <vt:lpstr>La mise en forme du signal</vt:lpstr>
      <vt:lpstr>La mise en forme du signal</vt:lpstr>
      <vt:lpstr>Mesures indirectes</vt:lpstr>
      <vt:lpstr>Quizz Comment mesurer un faisceau?</vt:lpstr>
      <vt:lpstr>Réponse: Comment mesurer un faisceau?</vt:lpstr>
      <vt:lpstr>Ultra-Vide</vt:lpstr>
      <vt:lpstr>Bruit électromagnétique et mise à la terre</vt:lpstr>
      <vt:lpstr>Quizz: Comment faire une cage de Faraday?</vt:lpstr>
      <vt:lpstr>Réponse: (b) Un matériel conducteur</vt:lpstr>
      <vt:lpstr>Interceptif ou pas?</vt:lpstr>
      <vt:lpstr>Interceptif ou pas?</vt:lpstr>
      <vt:lpstr>Linéaire ou anneau?</vt:lpstr>
      <vt:lpstr>Quizz: Diagnostics sur ThomX</vt:lpstr>
      <vt:lpstr>Quizz: Réponses: (a) et (c)</vt:lpstr>
      <vt:lpstr>Électrons, protons ou ions?</vt:lpstr>
      <vt:lpstr>Quelles mesures faire avec les diagnostics?</vt:lpstr>
      <vt:lpstr>Mesures de charge</vt:lpstr>
      <vt:lpstr>Transformateur de courant</vt:lpstr>
      <vt:lpstr>Transformateur de courant AC ACCT</vt:lpstr>
      <vt:lpstr>Transformateur de courant DC DCCT</vt:lpstr>
      <vt:lpstr>Integrateur de courant ICT</vt:lpstr>
      <vt:lpstr>Mesureur de courant des parois - WCM</vt:lpstr>
      <vt:lpstr>Résumé: mesureurs de courant</vt:lpstr>
      <vt:lpstr>Coupe de Faraday</vt:lpstr>
      <vt:lpstr>Quizz: Mesure de courant</vt:lpstr>
      <vt:lpstr>Réponse: Mesure de courant</vt:lpstr>
      <vt:lpstr>Transformateurs contre  coupes de Faraday</vt:lpstr>
      <vt:lpstr>Mesures de position</vt:lpstr>
      <vt:lpstr>Mesures de position (BPM)</vt:lpstr>
      <vt:lpstr>Présentation PowerPoint</vt:lpstr>
      <vt:lpstr>Présentation PowerPoint</vt:lpstr>
      <vt:lpstr>Présentation PowerPoint</vt:lpstr>
      <vt:lpstr>Électronique des  mesureurs de position</vt:lpstr>
      <vt:lpstr>Quizz: Lecture d’un BPM</vt:lpstr>
      <vt:lpstr>Quizz: Réponse: en haut à droite</vt:lpstr>
      <vt:lpstr>Deuxième partie</vt:lpstr>
      <vt:lpstr>Plan</vt:lpstr>
      <vt:lpstr>Rappel du premier cours</vt:lpstr>
      <vt:lpstr>Quizz: Coupe de Faraday</vt:lpstr>
      <vt:lpstr>Quizz: Réponse (b)</vt:lpstr>
      <vt:lpstr>Quizz: Lecture d’un BPM</vt:lpstr>
      <vt:lpstr>Quizz: Réponse: au centre en bas</vt:lpstr>
      <vt:lpstr>Mesures de profiles</vt:lpstr>
      <vt:lpstr>Mesure de profile avec un écran luminescent</vt:lpstr>
      <vt:lpstr>Mesure de profile avec un écran luminescent</vt:lpstr>
      <vt:lpstr>YAG:Ce</vt:lpstr>
      <vt:lpstr>Mesure de profile avec un écran luminescent: Caméra</vt:lpstr>
      <vt:lpstr>Exemple de caméra</vt:lpstr>
      <vt:lpstr>Mesure de profile avec un écran luminescent</vt:lpstr>
      <vt:lpstr>Mesure de profile avec un écran luminescent: optique</vt:lpstr>
      <vt:lpstr>Mesure de profile avec un écran luminescent: optique</vt:lpstr>
      <vt:lpstr>Mesure de profile avec un écran luminescent: optique</vt:lpstr>
      <vt:lpstr>Mesure de profile avec un écran luminescent: Vide</vt:lpstr>
      <vt:lpstr>Mesure de profile avec un écran luminescent</vt:lpstr>
      <vt:lpstr>Quizz: Dimensionnement d’un objectif</vt:lpstr>
      <vt:lpstr>Quizz: Réponse (c) 100mm</vt:lpstr>
      <vt:lpstr>Mesure de profile avec un écran à rayonnement de transition</vt:lpstr>
      <vt:lpstr>Mesure de profiles: Rayonnement de transition  contre écran luminescent</vt:lpstr>
      <vt:lpstr>Mesure de profiles: Rayonnement de transition  contre écran luminescent</vt:lpstr>
      <vt:lpstr>Mesure de profile</vt:lpstr>
      <vt:lpstr>Mesure de profiles: Les mesureurs à fils (balayage)</vt:lpstr>
      <vt:lpstr>Mesure de profiles: Les mesureurs à fils (balayage)</vt:lpstr>
      <vt:lpstr>Mesure de profiles: Les mesureurs à fils (laser)</vt:lpstr>
      <vt:lpstr>Mesure de profiles: Les mesureurs à fils (harpes)</vt:lpstr>
      <vt:lpstr>Mesures de pertes</vt:lpstr>
      <vt:lpstr>Mesures d’émittance transverse</vt:lpstr>
      <vt:lpstr>Mesures d’émittance transverse par balayage du faisceau</vt:lpstr>
      <vt:lpstr>Mesures d’émittance transverse par poivrière</vt:lpstr>
      <vt:lpstr>Mesures d’émittance transverse par mesureur d’Allison</vt:lpstr>
      <vt:lpstr>Protection machine</vt:lpstr>
      <vt:lpstr>Quizz: Protection machine</vt:lpstr>
      <vt:lpstr>Quizz: Réponse (c)</vt:lpstr>
      <vt:lpstr>LES DIAGNOSTICS EN situation REELLE: ThomX</vt:lpstr>
      <vt:lpstr>Diagnostics for ThomX</vt:lpstr>
      <vt:lpstr>Charge measurement</vt:lpstr>
      <vt:lpstr>Position measurement (BPM) </vt:lpstr>
      <vt:lpstr>Position measurement (BPM) </vt:lpstr>
      <vt:lpstr>Position measurement (BPM) </vt:lpstr>
      <vt:lpstr>Présentation PowerPoint</vt:lpstr>
      <vt:lpstr>Présentation PowerPoint</vt:lpstr>
      <vt:lpstr>Présentation PowerPoint</vt:lpstr>
      <vt:lpstr>Présentation PowerPoint</vt:lpstr>
      <vt:lpstr>Présentation PowerPoint</vt:lpstr>
      <vt:lpstr>Présentation PowerPoint</vt:lpstr>
      <vt:lpstr>Quizz: Mesure de charge</vt:lpstr>
      <vt:lpstr>Quizz: Réponse: (b)</vt:lpstr>
      <vt:lpstr>LES ACTIVITES AUTOUR des DIAGNOSTICS EN FRANCE</vt:lpstr>
      <vt:lpstr>Le réseau Instrumentation Faisceau</vt:lpstr>
      <vt:lpstr>Le réseau Instrumentation Faisceau</vt:lpstr>
      <vt:lpstr>LES DIAGNOSTICS À l’ère de la Révolution Numérique</vt:lpstr>
      <vt:lpstr>Fabrication additive (impression 3D)</vt:lpstr>
      <vt:lpstr>Intelligence Artificielle</vt:lpstr>
      <vt:lpstr>Perspectives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Nicolas Delerue</dc:creator>
  <cp:lastModifiedBy>Nicolas Delerue</cp:lastModifiedBy>
  <cp:revision>119</cp:revision>
  <dcterms:created xsi:type="dcterms:W3CDTF">2012-11-11T00:42:34Z</dcterms:created>
  <dcterms:modified xsi:type="dcterms:W3CDTF">2022-10-17T14:54:18Z</dcterms:modified>
</cp:coreProperties>
</file>