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35"/>
  </p:notesMasterIdLst>
  <p:handoutMasterIdLst>
    <p:handoutMasterId r:id="rId136"/>
  </p:handoutMasterIdLst>
  <p:sldIdLst>
    <p:sldId id="256" r:id="rId2"/>
    <p:sldId id="476" r:id="rId3"/>
    <p:sldId id="258" r:id="rId4"/>
    <p:sldId id="424" r:id="rId5"/>
    <p:sldId id="259" r:id="rId6"/>
    <p:sldId id="261" r:id="rId7"/>
    <p:sldId id="262" r:id="rId8"/>
    <p:sldId id="268" r:id="rId9"/>
    <p:sldId id="269" r:id="rId10"/>
    <p:sldId id="270" r:id="rId11"/>
    <p:sldId id="271" r:id="rId12"/>
    <p:sldId id="263" r:id="rId13"/>
    <p:sldId id="264" r:id="rId14"/>
    <p:sldId id="265" r:id="rId15"/>
    <p:sldId id="267" r:id="rId16"/>
    <p:sldId id="275" r:id="rId17"/>
    <p:sldId id="266" r:id="rId18"/>
    <p:sldId id="272" r:id="rId19"/>
    <p:sldId id="277" r:id="rId20"/>
    <p:sldId id="276" r:id="rId21"/>
    <p:sldId id="406" r:id="rId22"/>
    <p:sldId id="407" r:id="rId23"/>
    <p:sldId id="278" r:id="rId24"/>
    <p:sldId id="279" r:id="rId25"/>
    <p:sldId id="280" r:id="rId26"/>
    <p:sldId id="283" r:id="rId27"/>
    <p:sldId id="282" r:id="rId28"/>
    <p:sldId id="284" r:id="rId29"/>
    <p:sldId id="289" r:id="rId30"/>
    <p:sldId id="291" r:id="rId31"/>
    <p:sldId id="292" r:id="rId32"/>
    <p:sldId id="290" r:id="rId33"/>
    <p:sldId id="411" r:id="rId34"/>
    <p:sldId id="412" r:id="rId35"/>
    <p:sldId id="293" r:id="rId36"/>
    <p:sldId id="295" r:id="rId37"/>
    <p:sldId id="298" r:id="rId38"/>
    <p:sldId id="299" r:id="rId39"/>
    <p:sldId id="300" r:id="rId40"/>
    <p:sldId id="301" r:id="rId41"/>
    <p:sldId id="453" r:id="rId42"/>
    <p:sldId id="452" r:id="rId43"/>
    <p:sldId id="302" r:id="rId44"/>
    <p:sldId id="303" r:id="rId45"/>
    <p:sldId id="304" r:id="rId46"/>
    <p:sldId id="305" r:id="rId47"/>
    <p:sldId id="306" r:id="rId48"/>
    <p:sldId id="413" r:id="rId49"/>
    <p:sldId id="414" r:id="rId50"/>
    <p:sldId id="307" r:id="rId51"/>
    <p:sldId id="352" r:id="rId52"/>
    <p:sldId id="309" r:id="rId53"/>
    <p:sldId id="425" r:id="rId54"/>
    <p:sldId id="310" r:id="rId55"/>
    <p:sldId id="311" r:id="rId56"/>
    <p:sldId id="313" r:id="rId57"/>
    <p:sldId id="314" r:id="rId58"/>
    <p:sldId id="315" r:id="rId59"/>
    <p:sldId id="316" r:id="rId60"/>
    <p:sldId id="317" r:id="rId61"/>
    <p:sldId id="318" r:id="rId62"/>
    <p:sldId id="319" r:id="rId63"/>
    <p:sldId id="320" r:id="rId64"/>
    <p:sldId id="321" r:id="rId65"/>
    <p:sldId id="322" r:id="rId66"/>
    <p:sldId id="323" r:id="rId67"/>
    <p:sldId id="324" r:id="rId68"/>
    <p:sldId id="325" r:id="rId69"/>
    <p:sldId id="350" r:id="rId70"/>
    <p:sldId id="353" r:id="rId71"/>
    <p:sldId id="426" r:id="rId72"/>
    <p:sldId id="415" r:id="rId73"/>
    <p:sldId id="416" r:id="rId74"/>
    <p:sldId id="431" r:id="rId75"/>
    <p:sldId id="432" r:id="rId76"/>
    <p:sldId id="433" r:id="rId77"/>
    <p:sldId id="434" r:id="rId78"/>
    <p:sldId id="435" r:id="rId79"/>
    <p:sldId id="326" r:id="rId80"/>
    <p:sldId id="441" r:id="rId81"/>
    <p:sldId id="442" r:id="rId82"/>
    <p:sldId id="439" r:id="rId83"/>
    <p:sldId id="328" r:id="rId84"/>
    <p:sldId id="436" r:id="rId85"/>
    <p:sldId id="451" r:id="rId86"/>
    <p:sldId id="329" r:id="rId87"/>
    <p:sldId id="423" r:id="rId88"/>
    <p:sldId id="332" r:id="rId89"/>
    <p:sldId id="333" r:id="rId90"/>
    <p:sldId id="334" r:id="rId91"/>
    <p:sldId id="335" r:id="rId92"/>
    <p:sldId id="336" r:id="rId93"/>
    <p:sldId id="337" r:id="rId94"/>
    <p:sldId id="338" r:id="rId95"/>
    <p:sldId id="339" r:id="rId96"/>
    <p:sldId id="340" r:id="rId97"/>
    <p:sldId id="341" r:id="rId98"/>
    <p:sldId id="342" r:id="rId99"/>
    <p:sldId id="344" r:id="rId100"/>
    <p:sldId id="346" r:id="rId101"/>
    <p:sldId id="443" r:id="rId102"/>
    <p:sldId id="444" r:id="rId103"/>
    <p:sldId id="446" r:id="rId104"/>
    <p:sldId id="445" r:id="rId105"/>
    <p:sldId id="349" r:id="rId106"/>
    <p:sldId id="347" r:id="rId107"/>
    <p:sldId id="348" r:id="rId108"/>
    <p:sldId id="343" r:id="rId109"/>
    <p:sldId id="345" r:id="rId110"/>
    <p:sldId id="417" r:id="rId111"/>
    <p:sldId id="447" r:id="rId112"/>
    <p:sldId id="466" r:id="rId113"/>
    <p:sldId id="467" r:id="rId114"/>
    <p:sldId id="468" r:id="rId115"/>
    <p:sldId id="469" r:id="rId116"/>
    <p:sldId id="470" r:id="rId117"/>
    <p:sldId id="471" r:id="rId118"/>
    <p:sldId id="472" r:id="rId119"/>
    <p:sldId id="473" r:id="rId120"/>
    <p:sldId id="395" r:id="rId121"/>
    <p:sldId id="312" r:id="rId122"/>
    <p:sldId id="454" r:id="rId123"/>
    <p:sldId id="455" r:id="rId124"/>
    <p:sldId id="456" r:id="rId125"/>
    <p:sldId id="457" r:id="rId126"/>
    <p:sldId id="458" r:id="rId127"/>
    <p:sldId id="459" r:id="rId128"/>
    <p:sldId id="460" r:id="rId129"/>
    <p:sldId id="461" r:id="rId130"/>
    <p:sldId id="462" r:id="rId131"/>
    <p:sldId id="463" r:id="rId132"/>
    <p:sldId id="464" r:id="rId133"/>
    <p:sldId id="465" r:id="rId134"/>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902" autoAdjust="0"/>
    <p:restoredTop sz="86617" autoAdjust="0"/>
  </p:normalViewPr>
  <p:slideViewPr>
    <p:cSldViewPr snapToGrid="0" snapToObjects="1">
      <p:cViewPr varScale="1">
        <p:scale>
          <a:sx n="99" d="100"/>
          <a:sy n="99" d="100"/>
        </p:scale>
        <p:origin x="368" y="176"/>
      </p:cViewPr>
      <p:guideLst>
        <p:guide orient="horz" pos="2160"/>
        <p:guide pos="2880"/>
      </p:guideLst>
    </p:cSldViewPr>
  </p:slideViewPr>
  <p:outlineViewPr>
    <p:cViewPr>
      <p:scale>
        <a:sx n="33" d="100"/>
        <a:sy n="33" d="100"/>
      </p:scale>
      <p:origin x="0" y="104752"/>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notesMaster" Target="notesMasters/notes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handoutMaster" Target="handoutMasters/handout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0205D74-D993-4F49-9099-CB643E385F61}" type="datetimeFigureOut">
              <a:rPr lang="fr-FR" smtClean="0"/>
              <a:pPr/>
              <a:t>18/09/2022</a:t>
            </a:fld>
            <a:endParaRPr lang="en-GB"/>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E4B390B-BD49-0D4B-897F-519AA40FFFF8}" type="slidenum">
              <a:rPr lang="en-GB" smtClean="0"/>
              <a:pPr/>
              <a:t>‹N°›</a:t>
            </a:fld>
            <a:endParaRPr lang="en-GB"/>
          </a:p>
        </p:txBody>
      </p:sp>
    </p:spTree>
    <p:extLst>
      <p:ext uri="{BB962C8B-B14F-4D97-AF65-F5344CB8AC3E}">
        <p14:creationId xmlns:p14="http://schemas.microsoft.com/office/powerpoint/2010/main" val="276030045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B5FDB4-48EF-FA4B-A40E-4F32BFF31063}" type="datetimeFigureOut">
              <a:rPr lang="fr-FR" smtClean="0"/>
              <a:pPr/>
              <a:t>18/09/2022</a:t>
            </a:fld>
            <a:endParaRPr lang="en-GB"/>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18DF7E3-C6AD-3442-990B-1344F6026AA1}" type="slidenum">
              <a:rPr lang="en-GB" smtClean="0"/>
              <a:pPr/>
              <a:t>‹N°›</a:t>
            </a:fld>
            <a:endParaRPr lang="en-GB"/>
          </a:p>
        </p:txBody>
      </p:sp>
    </p:spTree>
    <p:extLst>
      <p:ext uri="{BB962C8B-B14F-4D97-AF65-F5344CB8AC3E}">
        <p14:creationId xmlns:p14="http://schemas.microsoft.com/office/powerpoint/2010/main" val="245919134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10"/>
          </p:nvPr>
        </p:nvSpPr>
        <p:spPr/>
        <p:txBody>
          <a:bodyPr/>
          <a:lstStyle/>
          <a:p>
            <a:fld id="{618DF7E3-C6AD-3442-990B-1344F6026AA1}" type="slidenum">
              <a:rPr lang="en-GB" smtClean="0"/>
              <a:pPr/>
              <a:t>36</a:t>
            </a:fld>
            <a:endParaRPr lang="en-GB"/>
          </a:p>
        </p:txBody>
      </p:sp>
    </p:spTree>
    <p:extLst>
      <p:ext uri="{BB962C8B-B14F-4D97-AF65-F5344CB8AC3E}">
        <p14:creationId xmlns:p14="http://schemas.microsoft.com/office/powerpoint/2010/main" val="12264625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DD6FA693-7A81-CB41-876D-C1AA2F6D7BDC}" type="slidenum">
              <a:rPr lang="en-GB"/>
              <a:pPr/>
              <a:t>92</a:t>
            </a:fld>
            <a:endParaRPr lang="en-GB"/>
          </a:p>
        </p:txBody>
      </p:sp>
      <p:sp>
        <p:nvSpPr>
          <p:cNvPr id="38913" name="Text Box 1"/>
          <p:cNvSpPr txBox="1">
            <a:spLocks noChangeArrowheads="1"/>
          </p:cNvSpPr>
          <p:nvPr/>
        </p:nvSpPr>
        <p:spPr bwMode="auto">
          <a:xfrm>
            <a:off x="1003102" y="695476"/>
            <a:ext cx="4850309" cy="3427489"/>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6493" tIns="43247" rIns="86493" bIns="43247" anchor="ctr"/>
          <a:lstStyle/>
          <a:p>
            <a:endParaRPr lang="en-GB"/>
          </a:p>
        </p:txBody>
      </p:sp>
      <p:sp>
        <p:nvSpPr>
          <p:cNvPr id="38914" name="Text Box 2"/>
          <p:cNvSpPr txBox="1">
            <a:spLocks noGrp="1" noChangeArrowheads="1"/>
          </p:cNvSpPr>
          <p:nvPr>
            <p:ph type="body"/>
          </p:nvPr>
        </p:nvSpPr>
        <p:spPr bwMode="auto">
          <a:xfrm>
            <a:off x="686098" y="4343703"/>
            <a:ext cx="5482828" cy="4112381"/>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wrap="none" lIns="80162" tIns="40081" rIns="80162" bIns="40081" anchor="ct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E82A3BB8-688F-EF49-9C42-AB7504E5790A}" type="slidenum">
              <a:rPr lang="en-GB"/>
              <a:pPr/>
              <a:t>93</a:t>
            </a:fld>
            <a:endParaRPr lang="en-GB"/>
          </a:p>
        </p:txBody>
      </p:sp>
      <p:sp>
        <p:nvSpPr>
          <p:cNvPr id="39937" name="Text Box 1"/>
          <p:cNvSpPr txBox="1">
            <a:spLocks noChangeArrowheads="1"/>
          </p:cNvSpPr>
          <p:nvPr/>
        </p:nvSpPr>
        <p:spPr bwMode="auto">
          <a:xfrm>
            <a:off x="1003102" y="695476"/>
            <a:ext cx="4850309" cy="3427489"/>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6493" tIns="43247" rIns="86493" bIns="43247" anchor="ctr"/>
          <a:lstStyle/>
          <a:p>
            <a:endParaRPr lang="en-GB"/>
          </a:p>
        </p:txBody>
      </p:sp>
      <p:sp>
        <p:nvSpPr>
          <p:cNvPr id="39938" name="Text Box 2"/>
          <p:cNvSpPr txBox="1">
            <a:spLocks noGrp="1" noChangeArrowheads="1"/>
          </p:cNvSpPr>
          <p:nvPr>
            <p:ph type="body"/>
          </p:nvPr>
        </p:nvSpPr>
        <p:spPr bwMode="auto">
          <a:xfrm>
            <a:off x="686098" y="4343703"/>
            <a:ext cx="5482828" cy="4112381"/>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wrap="none" lIns="80162" tIns="40081" rIns="80162" bIns="40081" anchor="ct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C8804BB8-CCA4-1444-8442-AC93363DAFD2}" type="slidenum">
              <a:rPr lang="en-GB"/>
              <a:pPr/>
              <a:t>94</a:t>
            </a:fld>
            <a:endParaRPr lang="en-GB"/>
          </a:p>
        </p:txBody>
      </p:sp>
      <p:sp>
        <p:nvSpPr>
          <p:cNvPr id="40961" name="Text Box 1"/>
          <p:cNvSpPr txBox="1">
            <a:spLocks noChangeArrowheads="1"/>
          </p:cNvSpPr>
          <p:nvPr/>
        </p:nvSpPr>
        <p:spPr bwMode="auto">
          <a:xfrm>
            <a:off x="1003102" y="695476"/>
            <a:ext cx="4850309" cy="3427489"/>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6493" tIns="43247" rIns="86493" bIns="43247" anchor="ctr"/>
          <a:lstStyle/>
          <a:p>
            <a:endParaRPr lang="en-GB"/>
          </a:p>
        </p:txBody>
      </p:sp>
      <p:sp>
        <p:nvSpPr>
          <p:cNvPr id="40962" name="Text Box 2"/>
          <p:cNvSpPr txBox="1">
            <a:spLocks noGrp="1" noChangeArrowheads="1"/>
          </p:cNvSpPr>
          <p:nvPr>
            <p:ph type="body"/>
          </p:nvPr>
        </p:nvSpPr>
        <p:spPr bwMode="auto">
          <a:xfrm>
            <a:off x="686098" y="4343703"/>
            <a:ext cx="5482828" cy="4112381"/>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wrap="none" lIns="80162" tIns="40081" rIns="80162" bIns="40081" anchor="ct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FC53B41E-23ED-C245-AC13-DC40B3159932}" type="slidenum">
              <a:rPr lang="en-GB"/>
              <a:pPr/>
              <a:t>96</a:t>
            </a:fld>
            <a:endParaRPr lang="en-GB"/>
          </a:p>
        </p:txBody>
      </p:sp>
      <p:sp>
        <p:nvSpPr>
          <p:cNvPr id="41985" name="Text Box 1"/>
          <p:cNvSpPr txBox="1">
            <a:spLocks noChangeArrowheads="1"/>
          </p:cNvSpPr>
          <p:nvPr/>
        </p:nvSpPr>
        <p:spPr bwMode="auto">
          <a:xfrm>
            <a:off x="1003102" y="695476"/>
            <a:ext cx="4850309" cy="3427489"/>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6493" tIns="43247" rIns="86493" bIns="43247" anchor="ctr"/>
          <a:lstStyle/>
          <a:p>
            <a:endParaRPr lang="en-GB"/>
          </a:p>
        </p:txBody>
      </p:sp>
      <p:sp>
        <p:nvSpPr>
          <p:cNvPr id="41986" name="Text Box 2"/>
          <p:cNvSpPr txBox="1">
            <a:spLocks noGrp="1" noChangeArrowheads="1"/>
          </p:cNvSpPr>
          <p:nvPr>
            <p:ph type="body"/>
          </p:nvPr>
        </p:nvSpPr>
        <p:spPr bwMode="auto">
          <a:xfrm>
            <a:off x="686098" y="4343703"/>
            <a:ext cx="5482828" cy="4112381"/>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wrap="none" lIns="80162" tIns="40081" rIns="80162" bIns="40081" anchor="ct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3A83ACF5-2AB9-7E47-9AC1-6BE60E6586E8}" type="slidenum">
              <a:rPr lang="en-GB"/>
              <a:pPr/>
              <a:t>97</a:t>
            </a:fld>
            <a:endParaRPr lang="en-GB"/>
          </a:p>
        </p:txBody>
      </p:sp>
      <p:sp>
        <p:nvSpPr>
          <p:cNvPr id="43009" name="Text Box 1"/>
          <p:cNvSpPr txBox="1">
            <a:spLocks noChangeArrowheads="1"/>
          </p:cNvSpPr>
          <p:nvPr/>
        </p:nvSpPr>
        <p:spPr bwMode="auto">
          <a:xfrm>
            <a:off x="1003102" y="695476"/>
            <a:ext cx="4850309" cy="3427489"/>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6493" tIns="43247" rIns="86493" bIns="43247" anchor="ctr"/>
          <a:lstStyle/>
          <a:p>
            <a:endParaRPr lang="en-GB"/>
          </a:p>
        </p:txBody>
      </p:sp>
      <p:sp>
        <p:nvSpPr>
          <p:cNvPr id="43010" name="Text Box 2"/>
          <p:cNvSpPr txBox="1">
            <a:spLocks noGrp="1" noChangeArrowheads="1"/>
          </p:cNvSpPr>
          <p:nvPr>
            <p:ph type="body"/>
          </p:nvPr>
        </p:nvSpPr>
        <p:spPr bwMode="auto">
          <a:xfrm>
            <a:off x="686098" y="4343703"/>
            <a:ext cx="5482828" cy="4112381"/>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wrap="none" lIns="80162" tIns="40081" rIns="80162" bIns="40081" anchor="ct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DBB1F475-24AC-2E4B-ACF5-723EE3470128}" type="slidenum">
              <a:rPr lang="en-GB"/>
              <a:pPr/>
              <a:t>98</a:t>
            </a:fld>
            <a:endParaRPr lang="en-GB"/>
          </a:p>
        </p:txBody>
      </p:sp>
      <p:sp>
        <p:nvSpPr>
          <p:cNvPr id="44033" name="Text Box 1"/>
          <p:cNvSpPr txBox="1">
            <a:spLocks noChangeArrowheads="1"/>
          </p:cNvSpPr>
          <p:nvPr/>
        </p:nvSpPr>
        <p:spPr bwMode="auto">
          <a:xfrm>
            <a:off x="1003102" y="695476"/>
            <a:ext cx="4850309" cy="3427489"/>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6493" tIns="43247" rIns="86493" bIns="43247" anchor="ctr"/>
          <a:lstStyle/>
          <a:p>
            <a:endParaRPr lang="en-GB"/>
          </a:p>
        </p:txBody>
      </p:sp>
      <p:sp>
        <p:nvSpPr>
          <p:cNvPr id="44034" name="Text Box 2"/>
          <p:cNvSpPr txBox="1">
            <a:spLocks noGrp="1" noChangeArrowheads="1"/>
          </p:cNvSpPr>
          <p:nvPr>
            <p:ph type="body"/>
          </p:nvPr>
        </p:nvSpPr>
        <p:spPr bwMode="auto">
          <a:xfrm>
            <a:off x="686098" y="4343703"/>
            <a:ext cx="5482828" cy="4112381"/>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wrap="none" lIns="80162" tIns="40081" rIns="80162" bIns="40081" anchor="ct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DEC8CB46-F72B-4245-AAB4-68A774506D7F}" type="slidenum">
              <a:rPr lang="en-GB"/>
              <a:pPr/>
              <a:t>99</a:t>
            </a:fld>
            <a:endParaRPr lang="en-GB"/>
          </a:p>
        </p:txBody>
      </p:sp>
      <p:sp>
        <p:nvSpPr>
          <p:cNvPr id="75777" name="Text Box 1"/>
          <p:cNvSpPr txBox="1">
            <a:spLocks noGrp="1" noRot="1" noChangeAspect="1" noChangeArrowheads="1"/>
          </p:cNvSpPr>
          <p:nvPr>
            <p:ph type="sldImg"/>
          </p:nvPr>
        </p:nvSpPr>
        <p:spPr bwMode="auto">
          <a:xfrm>
            <a:off x="1144588" y="695325"/>
            <a:ext cx="4568825"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75778" name="Text Box 2"/>
          <p:cNvSpPr txBox="1">
            <a:spLocks noGrp="1" noChangeArrowheads="1"/>
          </p:cNvSpPr>
          <p:nvPr>
            <p:ph type="body" idx="1"/>
          </p:nvPr>
        </p:nvSpPr>
        <p:spPr bwMode="auto">
          <a:xfrm>
            <a:off x="686098" y="4343703"/>
            <a:ext cx="5485805" cy="4036786"/>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wrap="none" lIns="80162" tIns="40081" rIns="80162" bIns="40081" anchor="ct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69BAA4A-7CD9-E54B-BB08-A777981D4079}" type="slidenum">
              <a:rPr lang="en-GB"/>
              <a:pPr/>
              <a:t>37</a:t>
            </a:fld>
            <a:endParaRPr lang="en-GB"/>
          </a:p>
        </p:txBody>
      </p:sp>
      <p:sp>
        <p:nvSpPr>
          <p:cNvPr id="76801" name="Text Box 1"/>
          <p:cNvSpPr txBox="1">
            <a:spLocks noGrp="1" noRot="1" noChangeAspect="1" noChangeArrowheads="1"/>
          </p:cNvSpPr>
          <p:nvPr>
            <p:ph type="sldImg"/>
          </p:nvPr>
        </p:nvSpPr>
        <p:spPr bwMode="auto">
          <a:xfrm>
            <a:off x="1144588" y="695325"/>
            <a:ext cx="4568825"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76802" name="Text Box 2"/>
          <p:cNvSpPr txBox="1">
            <a:spLocks noGrp="1" noChangeArrowheads="1"/>
          </p:cNvSpPr>
          <p:nvPr>
            <p:ph type="body" idx="1"/>
          </p:nvPr>
        </p:nvSpPr>
        <p:spPr bwMode="auto">
          <a:xfrm>
            <a:off x="686098" y="4343703"/>
            <a:ext cx="5485805" cy="4036786"/>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wrap="none" lIns="80162" tIns="40081" rIns="80162" bIns="40081" anchor="ct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FD36D848-201E-D941-9B12-2E89FBC89239}" type="slidenum">
              <a:rPr lang="en-GB"/>
              <a:pPr/>
              <a:t>38</a:t>
            </a:fld>
            <a:endParaRPr lang="en-GB"/>
          </a:p>
        </p:txBody>
      </p:sp>
      <p:sp>
        <p:nvSpPr>
          <p:cNvPr id="77825" name="Text Box 1"/>
          <p:cNvSpPr txBox="1">
            <a:spLocks noGrp="1" noRot="1" noChangeAspect="1" noChangeArrowheads="1"/>
          </p:cNvSpPr>
          <p:nvPr>
            <p:ph type="sldImg"/>
          </p:nvPr>
        </p:nvSpPr>
        <p:spPr bwMode="auto">
          <a:xfrm>
            <a:off x="1144588" y="695325"/>
            <a:ext cx="4568825"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77826" name="Text Box 2"/>
          <p:cNvSpPr txBox="1">
            <a:spLocks noGrp="1" noChangeArrowheads="1"/>
          </p:cNvSpPr>
          <p:nvPr>
            <p:ph type="body" idx="1"/>
          </p:nvPr>
        </p:nvSpPr>
        <p:spPr bwMode="auto">
          <a:xfrm>
            <a:off x="686098" y="4343703"/>
            <a:ext cx="5485805" cy="4036786"/>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wrap="none" lIns="80162" tIns="40081" rIns="80162" bIns="40081" anchor="ct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6F1B428E-E5BD-E94F-85C8-11DFC1CF80AF}" type="slidenum">
              <a:rPr lang="en-GB"/>
              <a:pPr/>
              <a:t>39</a:t>
            </a:fld>
            <a:endParaRPr lang="en-GB"/>
          </a:p>
        </p:txBody>
      </p:sp>
      <p:sp>
        <p:nvSpPr>
          <p:cNvPr id="78849" name="Text Box 1"/>
          <p:cNvSpPr txBox="1">
            <a:spLocks noGrp="1" noRot="1" noChangeAspect="1" noChangeArrowheads="1"/>
          </p:cNvSpPr>
          <p:nvPr>
            <p:ph type="sldImg"/>
          </p:nvPr>
        </p:nvSpPr>
        <p:spPr bwMode="auto">
          <a:xfrm>
            <a:off x="1144588" y="695325"/>
            <a:ext cx="4568825"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78850" name="Text Box 2"/>
          <p:cNvSpPr txBox="1">
            <a:spLocks noGrp="1" noChangeArrowheads="1"/>
          </p:cNvSpPr>
          <p:nvPr>
            <p:ph type="body" idx="1"/>
          </p:nvPr>
        </p:nvSpPr>
        <p:spPr bwMode="auto">
          <a:xfrm>
            <a:off x="686098" y="4343703"/>
            <a:ext cx="5485805" cy="4036786"/>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wrap="none" lIns="80162" tIns="40081" rIns="80162" bIns="40081" anchor="ct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72B6CC3C-45B9-3143-8255-943E7CBA1CD9}" type="slidenum">
              <a:rPr lang="en-GB"/>
              <a:pPr/>
              <a:t>40</a:t>
            </a:fld>
            <a:endParaRPr lang="en-GB"/>
          </a:p>
        </p:txBody>
      </p:sp>
      <p:sp>
        <p:nvSpPr>
          <p:cNvPr id="80897" name="Text Box 1"/>
          <p:cNvSpPr txBox="1">
            <a:spLocks noGrp="1" noRot="1" noChangeAspect="1" noChangeArrowheads="1"/>
          </p:cNvSpPr>
          <p:nvPr>
            <p:ph type="sldImg"/>
          </p:nvPr>
        </p:nvSpPr>
        <p:spPr bwMode="auto">
          <a:xfrm>
            <a:off x="1144588" y="695325"/>
            <a:ext cx="4568825"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80898" name="Text Box 2"/>
          <p:cNvSpPr txBox="1">
            <a:spLocks noGrp="1" noChangeArrowheads="1"/>
          </p:cNvSpPr>
          <p:nvPr>
            <p:ph type="body" idx="1"/>
          </p:nvPr>
        </p:nvSpPr>
        <p:spPr bwMode="auto">
          <a:xfrm>
            <a:off x="686098" y="4343703"/>
            <a:ext cx="5485805" cy="4036786"/>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wrap="none" lIns="80162" tIns="40081" rIns="80162" bIns="40081" anchor="ct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9984505C-2DFE-1D42-A200-8DCF2D4C25EF}" type="slidenum">
              <a:rPr lang="en-GB"/>
              <a:pPr/>
              <a:t>43</a:t>
            </a:fld>
            <a:endParaRPr lang="en-GB"/>
          </a:p>
        </p:txBody>
      </p:sp>
      <p:sp>
        <p:nvSpPr>
          <p:cNvPr id="79873" name="Text Box 1"/>
          <p:cNvSpPr txBox="1">
            <a:spLocks noGrp="1" noRot="1" noChangeAspect="1" noChangeArrowheads="1"/>
          </p:cNvSpPr>
          <p:nvPr>
            <p:ph type="sldImg"/>
          </p:nvPr>
        </p:nvSpPr>
        <p:spPr bwMode="auto">
          <a:xfrm>
            <a:off x="1144588" y="695325"/>
            <a:ext cx="4568825"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79874" name="Text Box 2"/>
          <p:cNvSpPr txBox="1">
            <a:spLocks noGrp="1" noChangeArrowheads="1"/>
          </p:cNvSpPr>
          <p:nvPr>
            <p:ph type="body" idx="1"/>
          </p:nvPr>
        </p:nvSpPr>
        <p:spPr bwMode="auto">
          <a:xfrm>
            <a:off x="686098" y="4343703"/>
            <a:ext cx="5485805" cy="4036786"/>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wrap="none" lIns="80162" tIns="40081" rIns="80162" bIns="40081" anchor="ct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716EF872-6CA6-FE4F-8A3A-CBCDDBA7FB8E}" type="slidenum">
              <a:rPr lang="en-GB"/>
              <a:pPr/>
              <a:t>50</a:t>
            </a:fld>
            <a:endParaRPr lang="en-GB"/>
          </a:p>
        </p:txBody>
      </p:sp>
      <p:sp>
        <p:nvSpPr>
          <p:cNvPr id="82945" name="Text Box 1"/>
          <p:cNvSpPr txBox="1">
            <a:spLocks noGrp="1" noRot="1" noChangeAspect="1" noChangeArrowheads="1"/>
          </p:cNvSpPr>
          <p:nvPr>
            <p:ph type="sldImg"/>
          </p:nvPr>
        </p:nvSpPr>
        <p:spPr bwMode="auto">
          <a:xfrm>
            <a:off x="1144588" y="695325"/>
            <a:ext cx="4568825"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82946" name="Text Box 2"/>
          <p:cNvSpPr txBox="1">
            <a:spLocks noGrp="1" noChangeArrowheads="1"/>
          </p:cNvSpPr>
          <p:nvPr>
            <p:ph type="body" idx="1"/>
          </p:nvPr>
        </p:nvSpPr>
        <p:spPr bwMode="auto">
          <a:xfrm>
            <a:off x="686098" y="4343703"/>
            <a:ext cx="5485805" cy="4036786"/>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wrap="none" lIns="80162" tIns="40081" rIns="80162" bIns="40081" anchor="ct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7B4FC320-9C8D-BB44-B4AF-986498DC7A42}" type="slidenum">
              <a:rPr lang="en-GB"/>
              <a:pPr/>
              <a:t>88</a:t>
            </a:fld>
            <a:endParaRPr lang="en-GB"/>
          </a:p>
        </p:txBody>
      </p:sp>
      <p:sp>
        <p:nvSpPr>
          <p:cNvPr id="36865" name="Text Box 1"/>
          <p:cNvSpPr txBox="1">
            <a:spLocks noChangeArrowheads="1"/>
          </p:cNvSpPr>
          <p:nvPr/>
        </p:nvSpPr>
        <p:spPr bwMode="auto">
          <a:xfrm>
            <a:off x="1003102" y="695476"/>
            <a:ext cx="4850309" cy="3427489"/>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6493" tIns="43247" rIns="86493" bIns="43247" anchor="ctr"/>
          <a:lstStyle/>
          <a:p>
            <a:endParaRPr lang="en-GB"/>
          </a:p>
        </p:txBody>
      </p:sp>
      <p:sp>
        <p:nvSpPr>
          <p:cNvPr id="36866" name="Text Box 2"/>
          <p:cNvSpPr txBox="1">
            <a:spLocks noGrp="1" noChangeArrowheads="1"/>
          </p:cNvSpPr>
          <p:nvPr>
            <p:ph type="body"/>
          </p:nvPr>
        </p:nvSpPr>
        <p:spPr bwMode="auto">
          <a:xfrm>
            <a:off x="686098" y="4343703"/>
            <a:ext cx="5482828" cy="4112381"/>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wrap="none" lIns="80162" tIns="40081" rIns="80162" bIns="40081" anchor="ct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5584C015-CD93-874D-BCD8-66BE89E7E7ED}" type="slidenum">
              <a:rPr lang="en-GB"/>
              <a:pPr/>
              <a:t>90</a:t>
            </a:fld>
            <a:endParaRPr lang="en-GB"/>
          </a:p>
        </p:txBody>
      </p:sp>
      <p:sp>
        <p:nvSpPr>
          <p:cNvPr id="37889" name="Text Box 1"/>
          <p:cNvSpPr txBox="1">
            <a:spLocks noChangeArrowheads="1"/>
          </p:cNvSpPr>
          <p:nvPr/>
        </p:nvSpPr>
        <p:spPr bwMode="auto">
          <a:xfrm>
            <a:off x="1003102" y="695476"/>
            <a:ext cx="4850309" cy="3427489"/>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6493" tIns="43247" rIns="86493" bIns="43247" anchor="ctr"/>
          <a:lstStyle/>
          <a:p>
            <a:endParaRPr lang="en-GB"/>
          </a:p>
        </p:txBody>
      </p:sp>
      <p:sp>
        <p:nvSpPr>
          <p:cNvPr id="37890" name="Text Box 2"/>
          <p:cNvSpPr txBox="1">
            <a:spLocks noGrp="1" noChangeArrowheads="1"/>
          </p:cNvSpPr>
          <p:nvPr>
            <p:ph type="body"/>
          </p:nvPr>
        </p:nvSpPr>
        <p:spPr bwMode="auto">
          <a:xfrm>
            <a:off x="686098" y="4343703"/>
            <a:ext cx="5482828" cy="4112381"/>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wrap="none" lIns="80162" tIns="40081" rIns="80162" bIns="40081" anchor="ct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x-none"/>
              <a:t>Cliquez et modifiez le titre</a:t>
            </a:r>
            <a:endParaRPr lang="en-GB"/>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x-none"/>
              <a:t>Cliquez pour modifier le style des sous-titres du masque</a:t>
            </a:r>
            <a:endParaRPr lang="en-GB"/>
          </a:p>
        </p:txBody>
      </p:sp>
      <p:sp>
        <p:nvSpPr>
          <p:cNvPr id="4" name="Espace réservé de la date 3"/>
          <p:cNvSpPr>
            <a:spLocks noGrp="1"/>
          </p:cNvSpPr>
          <p:nvPr>
            <p:ph type="dt" sz="half" idx="10"/>
          </p:nvPr>
        </p:nvSpPr>
        <p:spPr/>
        <p:txBody>
          <a:bodyPr/>
          <a:lstStyle/>
          <a:p>
            <a:r>
              <a:rPr lang="x-none"/>
              <a:t>Nicolas Delerue, LAL Orsay</a:t>
            </a:r>
            <a:endParaRPr lang="en-GB"/>
          </a:p>
        </p:txBody>
      </p:sp>
      <p:sp>
        <p:nvSpPr>
          <p:cNvPr id="5" name="Espace réservé du pied de page 4"/>
          <p:cNvSpPr>
            <a:spLocks noGrp="1"/>
          </p:cNvSpPr>
          <p:nvPr>
            <p:ph type="ftr" sz="quarter" idx="11"/>
          </p:nvPr>
        </p:nvSpPr>
        <p:spPr/>
        <p:txBody>
          <a:bodyPr/>
          <a:lstStyle/>
          <a:p>
            <a:r>
              <a:rPr lang="fr-FR"/>
              <a:t>Electrons sources</a:t>
            </a:r>
            <a:endParaRPr lang="en-GB"/>
          </a:p>
        </p:txBody>
      </p:sp>
      <p:sp>
        <p:nvSpPr>
          <p:cNvPr id="6" name="Espace réservé du numéro de diapositive 5"/>
          <p:cNvSpPr>
            <a:spLocks noGrp="1"/>
          </p:cNvSpPr>
          <p:nvPr>
            <p:ph type="sldNum" sz="quarter" idx="12"/>
          </p:nvPr>
        </p:nvSpPr>
        <p:spPr/>
        <p:txBody>
          <a:bodyPr/>
          <a:lstStyle/>
          <a:p>
            <a:fld id="{480433CB-3D87-1948-A5B6-54D4680A5C16}" type="slidenum">
              <a:rPr lang="en-GB" smtClean="0"/>
              <a:pPr/>
              <a:t>‹N°›</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x-none"/>
              <a:t>Cliquez et modifiez le titre</a:t>
            </a:r>
            <a:endParaRPr lang="en-GB"/>
          </a:p>
        </p:txBody>
      </p:sp>
      <p:sp>
        <p:nvSpPr>
          <p:cNvPr id="3" name="Espace réservé du texte vertical 2"/>
          <p:cNvSpPr>
            <a:spLocks noGrp="1"/>
          </p:cNvSpPr>
          <p:nvPr>
            <p:ph type="body" orient="vert" idx="1"/>
          </p:nvPr>
        </p:nvSpPr>
        <p:spPr/>
        <p:txBody>
          <a:bodyPr vert="eaVert"/>
          <a:lstStyle/>
          <a:p>
            <a:pPr lvl="0"/>
            <a:r>
              <a:rPr lang="x-none"/>
              <a:t>Cliquez pour modifier les styles du texte du masque</a:t>
            </a:r>
          </a:p>
          <a:p>
            <a:pPr lvl="1"/>
            <a:r>
              <a:rPr lang="x-none"/>
              <a:t>Deuxième niveau</a:t>
            </a:r>
          </a:p>
          <a:p>
            <a:pPr lvl="2"/>
            <a:r>
              <a:rPr lang="x-none"/>
              <a:t>Troisième niveau</a:t>
            </a:r>
          </a:p>
          <a:p>
            <a:pPr lvl="3"/>
            <a:r>
              <a:rPr lang="x-none"/>
              <a:t>Quatrième niveau</a:t>
            </a:r>
          </a:p>
          <a:p>
            <a:pPr lvl="4"/>
            <a:r>
              <a:rPr lang="x-none"/>
              <a:t>Cinquième niveau</a:t>
            </a:r>
            <a:endParaRPr lang="en-GB"/>
          </a:p>
        </p:txBody>
      </p:sp>
      <p:sp>
        <p:nvSpPr>
          <p:cNvPr id="4" name="Espace réservé de la date 3"/>
          <p:cNvSpPr>
            <a:spLocks noGrp="1"/>
          </p:cNvSpPr>
          <p:nvPr>
            <p:ph type="dt" sz="half" idx="10"/>
          </p:nvPr>
        </p:nvSpPr>
        <p:spPr/>
        <p:txBody>
          <a:bodyPr/>
          <a:lstStyle/>
          <a:p>
            <a:r>
              <a:rPr lang="x-none"/>
              <a:t>Nicolas Delerue, LAL Orsay</a:t>
            </a:r>
            <a:endParaRPr lang="en-GB"/>
          </a:p>
        </p:txBody>
      </p:sp>
      <p:sp>
        <p:nvSpPr>
          <p:cNvPr id="5" name="Espace réservé du pied de page 4"/>
          <p:cNvSpPr>
            <a:spLocks noGrp="1"/>
          </p:cNvSpPr>
          <p:nvPr>
            <p:ph type="ftr" sz="quarter" idx="11"/>
          </p:nvPr>
        </p:nvSpPr>
        <p:spPr/>
        <p:txBody>
          <a:bodyPr/>
          <a:lstStyle/>
          <a:p>
            <a:r>
              <a:rPr lang="fr-FR"/>
              <a:t>Electrons sources</a:t>
            </a:r>
            <a:endParaRPr lang="en-GB"/>
          </a:p>
        </p:txBody>
      </p:sp>
      <p:sp>
        <p:nvSpPr>
          <p:cNvPr id="6" name="Espace réservé du numéro de diapositive 5"/>
          <p:cNvSpPr>
            <a:spLocks noGrp="1"/>
          </p:cNvSpPr>
          <p:nvPr>
            <p:ph type="sldNum" sz="quarter" idx="12"/>
          </p:nvPr>
        </p:nvSpPr>
        <p:spPr/>
        <p:txBody>
          <a:bodyPr/>
          <a:lstStyle/>
          <a:p>
            <a:fld id="{480433CB-3D87-1948-A5B6-54D4680A5C16}" type="slidenum">
              <a:rPr lang="en-GB" smtClean="0"/>
              <a:pPr/>
              <a:t>‹N°›</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x-none"/>
              <a:t>Cliquez et modifiez le titre</a:t>
            </a:r>
            <a:endParaRPr lang="en-GB"/>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x-none"/>
              <a:t>Cliquez pour modifier les styles du texte du masque</a:t>
            </a:r>
          </a:p>
          <a:p>
            <a:pPr lvl="1"/>
            <a:r>
              <a:rPr lang="x-none"/>
              <a:t>Deuxième niveau</a:t>
            </a:r>
          </a:p>
          <a:p>
            <a:pPr lvl="2"/>
            <a:r>
              <a:rPr lang="x-none"/>
              <a:t>Troisième niveau</a:t>
            </a:r>
          </a:p>
          <a:p>
            <a:pPr lvl="3"/>
            <a:r>
              <a:rPr lang="x-none"/>
              <a:t>Quatrième niveau</a:t>
            </a:r>
          </a:p>
          <a:p>
            <a:pPr lvl="4"/>
            <a:r>
              <a:rPr lang="x-none"/>
              <a:t>Cinquième niveau</a:t>
            </a:r>
            <a:endParaRPr lang="en-GB"/>
          </a:p>
        </p:txBody>
      </p:sp>
      <p:sp>
        <p:nvSpPr>
          <p:cNvPr id="4" name="Espace réservé de la date 3"/>
          <p:cNvSpPr>
            <a:spLocks noGrp="1"/>
          </p:cNvSpPr>
          <p:nvPr>
            <p:ph type="dt" sz="half" idx="10"/>
          </p:nvPr>
        </p:nvSpPr>
        <p:spPr/>
        <p:txBody>
          <a:bodyPr/>
          <a:lstStyle/>
          <a:p>
            <a:r>
              <a:rPr lang="x-none"/>
              <a:t>Nicolas Delerue, LAL Orsay</a:t>
            </a:r>
            <a:endParaRPr lang="en-GB"/>
          </a:p>
        </p:txBody>
      </p:sp>
      <p:sp>
        <p:nvSpPr>
          <p:cNvPr id="5" name="Espace réservé du pied de page 4"/>
          <p:cNvSpPr>
            <a:spLocks noGrp="1"/>
          </p:cNvSpPr>
          <p:nvPr>
            <p:ph type="ftr" sz="quarter" idx="11"/>
          </p:nvPr>
        </p:nvSpPr>
        <p:spPr/>
        <p:txBody>
          <a:bodyPr/>
          <a:lstStyle/>
          <a:p>
            <a:r>
              <a:rPr lang="fr-FR"/>
              <a:t>Electrons sources</a:t>
            </a:r>
            <a:endParaRPr lang="en-GB"/>
          </a:p>
        </p:txBody>
      </p:sp>
      <p:sp>
        <p:nvSpPr>
          <p:cNvPr id="6" name="Espace réservé du numéro de diapositive 5"/>
          <p:cNvSpPr>
            <a:spLocks noGrp="1"/>
          </p:cNvSpPr>
          <p:nvPr>
            <p:ph type="sldNum" sz="quarter" idx="12"/>
          </p:nvPr>
        </p:nvSpPr>
        <p:spPr/>
        <p:txBody>
          <a:bodyPr/>
          <a:lstStyle/>
          <a:p>
            <a:fld id="{480433CB-3D87-1948-A5B6-54D4680A5C16}" type="slidenum">
              <a:rPr lang="en-GB" smtClean="0"/>
              <a:pPr/>
              <a:t>‹N°›</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re. Texte et diagramme">
    <p:spTree>
      <p:nvGrpSpPr>
        <p:cNvPr id="1" name=""/>
        <p:cNvGrpSpPr/>
        <p:nvPr/>
      </p:nvGrpSpPr>
      <p:grpSpPr>
        <a:xfrm>
          <a:off x="0" y="0"/>
          <a:ext cx="0" cy="0"/>
          <a:chOff x="0" y="0"/>
          <a:chExt cx="0" cy="0"/>
        </a:xfrm>
      </p:grpSpPr>
      <p:sp>
        <p:nvSpPr>
          <p:cNvPr id="2" name="Titre 1"/>
          <p:cNvSpPr>
            <a:spLocks noGrp="1"/>
          </p:cNvSpPr>
          <p:nvPr>
            <p:ph type="title"/>
          </p:nvPr>
        </p:nvSpPr>
        <p:spPr>
          <a:xfrm>
            <a:off x="456480" y="273629"/>
            <a:ext cx="8223840" cy="1140600"/>
          </a:xfrm>
        </p:spPr>
        <p:txBody>
          <a:bodyPr/>
          <a:lstStyle/>
          <a:p>
            <a:r>
              <a:rPr lang="x-none"/>
              <a:t>Cliquez et modifiez le titre</a:t>
            </a:r>
            <a:endParaRPr lang="en-GB"/>
          </a:p>
        </p:txBody>
      </p:sp>
      <p:sp>
        <p:nvSpPr>
          <p:cNvPr id="3" name="Espace réservé du texte 2"/>
          <p:cNvSpPr>
            <a:spLocks noGrp="1"/>
          </p:cNvSpPr>
          <p:nvPr>
            <p:ph type="body" sz="half" idx="1"/>
          </p:nvPr>
        </p:nvSpPr>
        <p:spPr>
          <a:xfrm>
            <a:off x="456480" y="1604328"/>
            <a:ext cx="4042080" cy="4522075"/>
          </a:xfrm>
        </p:spPr>
        <p:txBody>
          <a:bodyPr/>
          <a:lstStyle/>
          <a:p>
            <a:pPr lvl="0"/>
            <a:r>
              <a:rPr lang="x-none"/>
              <a:t>Cliquez pour modifier les styles du texte du masque</a:t>
            </a:r>
          </a:p>
          <a:p>
            <a:pPr lvl="1"/>
            <a:r>
              <a:rPr lang="x-none"/>
              <a:t>Deuxième niveau</a:t>
            </a:r>
          </a:p>
          <a:p>
            <a:pPr lvl="2"/>
            <a:r>
              <a:rPr lang="x-none"/>
              <a:t>Troisième niveau</a:t>
            </a:r>
          </a:p>
          <a:p>
            <a:pPr lvl="3"/>
            <a:r>
              <a:rPr lang="x-none"/>
              <a:t>Quatrième niveau</a:t>
            </a:r>
          </a:p>
          <a:p>
            <a:pPr lvl="4"/>
            <a:r>
              <a:rPr lang="x-none"/>
              <a:t>Cinquième niveau</a:t>
            </a:r>
            <a:endParaRPr lang="en-GB"/>
          </a:p>
        </p:txBody>
      </p:sp>
      <p:sp>
        <p:nvSpPr>
          <p:cNvPr id="4" name="Espace réservé du contenu 3"/>
          <p:cNvSpPr>
            <a:spLocks noGrp="1"/>
          </p:cNvSpPr>
          <p:nvPr>
            <p:ph sz="half" idx="2"/>
          </p:nvPr>
        </p:nvSpPr>
        <p:spPr>
          <a:xfrm>
            <a:off x="4636800" y="1604328"/>
            <a:ext cx="4043520" cy="4522075"/>
          </a:xfrm>
        </p:spPr>
        <p:txBody>
          <a:bodyPr/>
          <a:lstStyle/>
          <a:p>
            <a:pPr lvl="0"/>
            <a:r>
              <a:rPr lang="x-none"/>
              <a:t>Cliquez pour modifier les styles du texte du masque</a:t>
            </a:r>
          </a:p>
          <a:p>
            <a:pPr lvl="1"/>
            <a:r>
              <a:rPr lang="x-none"/>
              <a:t>Deuxième niveau</a:t>
            </a:r>
          </a:p>
          <a:p>
            <a:pPr lvl="2"/>
            <a:r>
              <a:rPr lang="x-none"/>
              <a:t>Troisième niveau</a:t>
            </a:r>
          </a:p>
          <a:p>
            <a:pPr lvl="3"/>
            <a:r>
              <a:rPr lang="x-none"/>
              <a:t>Quatrième niveau</a:t>
            </a:r>
          </a:p>
          <a:p>
            <a:pPr lvl="4"/>
            <a:r>
              <a:rPr lang="x-none"/>
              <a:t>Cinquième niveau</a:t>
            </a:r>
            <a:endParaRPr lang="en-GB"/>
          </a:p>
        </p:txBody>
      </p:sp>
      <p:sp>
        <p:nvSpPr>
          <p:cNvPr id="5" name="Espace réservé du pied de page 4"/>
          <p:cNvSpPr>
            <a:spLocks noGrp="1"/>
          </p:cNvSpPr>
          <p:nvPr>
            <p:ph type="ftr" idx="10"/>
          </p:nvPr>
        </p:nvSpPr>
        <p:spPr>
          <a:xfrm>
            <a:off x="3127680" y="6247376"/>
            <a:ext cx="2894400" cy="468050"/>
          </a:xfrm>
        </p:spPr>
        <p:txBody>
          <a:bodyPr/>
          <a:lstStyle>
            <a:lvl1pPr>
              <a:defRPr/>
            </a:lvl1pPr>
          </a:lstStyle>
          <a:p>
            <a:r>
              <a:rPr lang="en-GB"/>
              <a:t>Electrons sources</a:t>
            </a:r>
          </a:p>
        </p:txBody>
      </p:sp>
      <p:sp>
        <p:nvSpPr>
          <p:cNvPr id="6" name="Espace réservé du numéro de diapositive 5"/>
          <p:cNvSpPr>
            <a:spLocks noGrp="1"/>
          </p:cNvSpPr>
          <p:nvPr>
            <p:ph type="sldNum" idx="11"/>
          </p:nvPr>
        </p:nvSpPr>
        <p:spPr>
          <a:xfrm>
            <a:off x="8163360" y="6531086"/>
            <a:ext cx="812160" cy="178579"/>
          </a:xfrm>
        </p:spPr>
        <p:txBody>
          <a:bodyPr/>
          <a:lstStyle>
            <a:lvl1pPr>
              <a:defRPr/>
            </a:lvl1pPr>
          </a:lstStyle>
          <a:p>
            <a:fld id="{84DD7FD7-71EC-1342-AA0D-B850C60F587D}" type="slidenum">
              <a:rPr lang="en-GB"/>
              <a:pPr/>
              <a:t>‹N°›</a:t>
            </a:fld>
            <a:endParaRPr lang="en-GB"/>
          </a:p>
        </p:txBody>
      </p:sp>
      <p:sp>
        <p:nvSpPr>
          <p:cNvPr id="7" name="Espace réservé de la date 6"/>
          <p:cNvSpPr>
            <a:spLocks noGrp="1"/>
          </p:cNvSpPr>
          <p:nvPr>
            <p:ph type="dt" idx="12"/>
          </p:nvPr>
        </p:nvSpPr>
        <p:spPr>
          <a:xfrm>
            <a:off x="162720" y="6531086"/>
            <a:ext cx="3587040" cy="184339"/>
          </a:xfrm>
        </p:spPr>
        <p:txBody>
          <a:bodyPr/>
          <a:lstStyle>
            <a:lvl1pPr>
              <a:defRPr/>
            </a:lvl1pPr>
          </a:lstStyle>
          <a:p>
            <a:r>
              <a:rPr lang="x-none"/>
              <a:t>Nicolas Delerue, LAL Orsay</a:t>
            </a:r>
            <a:endParaRPr lang="en-GB"/>
          </a:p>
        </p:txBody>
      </p:sp>
    </p:spTree>
    <p:extLst>
      <p:ext uri="{BB962C8B-B14F-4D97-AF65-F5344CB8AC3E}">
        <p14:creationId xmlns:p14="http://schemas.microsoft.com/office/powerpoint/2010/main" val="25164988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re. Texte et 2 contenus">
    <p:spTree>
      <p:nvGrpSpPr>
        <p:cNvPr id="1" name=""/>
        <p:cNvGrpSpPr/>
        <p:nvPr/>
      </p:nvGrpSpPr>
      <p:grpSpPr>
        <a:xfrm>
          <a:off x="0" y="0"/>
          <a:ext cx="0" cy="0"/>
          <a:chOff x="0" y="0"/>
          <a:chExt cx="0" cy="0"/>
        </a:xfrm>
      </p:grpSpPr>
      <p:sp>
        <p:nvSpPr>
          <p:cNvPr id="2" name="Titre 1"/>
          <p:cNvSpPr>
            <a:spLocks noGrp="1"/>
          </p:cNvSpPr>
          <p:nvPr>
            <p:ph type="title"/>
          </p:nvPr>
        </p:nvSpPr>
        <p:spPr>
          <a:xfrm>
            <a:off x="456480" y="273629"/>
            <a:ext cx="8223840" cy="1140600"/>
          </a:xfrm>
        </p:spPr>
        <p:txBody>
          <a:bodyPr/>
          <a:lstStyle/>
          <a:p>
            <a:r>
              <a:rPr lang="x-none"/>
              <a:t>Cliquez et modifiez le titre</a:t>
            </a:r>
            <a:endParaRPr lang="en-GB"/>
          </a:p>
        </p:txBody>
      </p:sp>
      <p:sp>
        <p:nvSpPr>
          <p:cNvPr id="3" name="Espace réservé du texte 2"/>
          <p:cNvSpPr>
            <a:spLocks noGrp="1"/>
          </p:cNvSpPr>
          <p:nvPr>
            <p:ph type="body" sz="half" idx="1"/>
          </p:nvPr>
        </p:nvSpPr>
        <p:spPr>
          <a:xfrm>
            <a:off x="456480" y="1604328"/>
            <a:ext cx="4042080" cy="4522075"/>
          </a:xfrm>
        </p:spPr>
        <p:txBody>
          <a:bodyPr/>
          <a:lstStyle/>
          <a:p>
            <a:pPr lvl="0"/>
            <a:r>
              <a:rPr lang="x-none"/>
              <a:t>Cliquez pour modifier les styles du texte du masque</a:t>
            </a:r>
          </a:p>
          <a:p>
            <a:pPr lvl="1"/>
            <a:r>
              <a:rPr lang="x-none"/>
              <a:t>Deuxième niveau</a:t>
            </a:r>
          </a:p>
          <a:p>
            <a:pPr lvl="2"/>
            <a:r>
              <a:rPr lang="x-none"/>
              <a:t>Troisième niveau</a:t>
            </a:r>
          </a:p>
          <a:p>
            <a:pPr lvl="3"/>
            <a:r>
              <a:rPr lang="x-none"/>
              <a:t>Quatrième niveau</a:t>
            </a:r>
          </a:p>
          <a:p>
            <a:pPr lvl="4"/>
            <a:r>
              <a:rPr lang="x-none"/>
              <a:t>Cinquième niveau</a:t>
            </a:r>
            <a:endParaRPr lang="en-GB"/>
          </a:p>
        </p:txBody>
      </p:sp>
      <p:sp>
        <p:nvSpPr>
          <p:cNvPr id="4" name="Espace réservé du contenu 3"/>
          <p:cNvSpPr>
            <a:spLocks noGrp="1"/>
          </p:cNvSpPr>
          <p:nvPr>
            <p:ph sz="quarter" idx="2"/>
          </p:nvPr>
        </p:nvSpPr>
        <p:spPr>
          <a:xfrm>
            <a:off x="4636800" y="1604329"/>
            <a:ext cx="4043520" cy="2191910"/>
          </a:xfrm>
        </p:spPr>
        <p:txBody>
          <a:bodyPr/>
          <a:lstStyle/>
          <a:p>
            <a:pPr lvl="0"/>
            <a:r>
              <a:rPr lang="x-none"/>
              <a:t>Cliquez pour modifier les styles du texte du masque</a:t>
            </a:r>
          </a:p>
          <a:p>
            <a:pPr lvl="1"/>
            <a:r>
              <a:rPr lang="x-none"/>
              <a:t>Deuxième niveau</a:t>
            </a:r>
          </a:p>
          <a:p>
            <a:pPr lvl="2"/>
            <a:r>
              <a:rPr lang="x-none"/>
              <a:t>Troisième niveau</a:t>
            </a:r>
          </a:p>
          <a:p>
            <a:pPr lvl="3"/>
            <a:r>
              <a:rPr lang="x-none"/>
              <a:t>Quatrième niveau</a:t>
            </a:r>
          </a:p>
          <a:p>
            <a:pPr lvl="4"/>
            <a:r>
              <a:rPr lang="x-none"/>
              <a:t>Cinquième niveau</a:t>
            </a:r>
            <a:endParaRPr lang="en-GB"/>
          </a:p>
        </p:txBody>
      </p:sp>
      <p:sp>
        <p:nvSpPr>
          <p:cNvPr id="5" name="Espace réservé du contenu 4"/>
          <p:cNvSpPr>
            <a:spLocks noGrp="1"/>
          </p:cNvSpPr>
          <p:nvPr>
            <p:ph sz="quarter" idx="3"/>
          </p:nvPr>
        </p:nvSpPr>
        <p:spPr>
          <a:xfrm>
            <a:off x="4636800" y="3934494"/>
            <a:ext cx="4043520" cy="2191910"/>
          </a:xfrm>
        </p:spPr>
        <p:txBody>
          <a:bodyPr/>
          <a:lstStyle/>
          <a:p>
            <a:pPr lvl="0"/>
            <a:r>
              <a:rPr lang="x-none"/>
              <a:t>Cliquez pour modifier les styles du texte du masque</a:t>
            </a:r>
          </a:p>
          <a:p>
            <a:pPr lvl="1"/>
            <a:r>
              <a:rPr lang="x-none"/>
              <a:t>Deuxième niveau</a:t>
            </a:r>
          </a:p>
          <a:p>
            <a:pPr lvl="2"/>
            <a:r>
              <a:rPr lang="x-none"/>
              <a:t>Troisième niveau</a:t>
            </a:r>
          </a:p>
          <a:p>
            <a:pPr lvl="3"/>
            <a:r>
              <a:rPr lang="x-none"/>
              <a:t>Quatrième niveau</a:t>
            </a:r>
          </a:p>
          <a:p>
            <a:pPr lvl="4"/>
            <a:r>
              <a:rPr lang="x-none"/>
              <a:t>Cinquième niveau</a:t>
            </a:r>
            <a:endParaRPr lang="en-GB"/>
          </a:p>
        </p:txBody>
      </p:sp>
      <p:sp>
        <p:nvSpPr>
          <p:cNvPr id="6" name="Espace réservé du pied de page 5"/>
          <p:cNvSpPr>
            <a:spLocks noGrp="1"/>
          </p:cNvSpPr>
          <p:nvPr>
            <p:ph type="ftr" idx="10"/>
          </p:nvPr>
        </p:nvSpPr>
        <p:spPr>
          <a:xfrm>
            <a:off x="3127680" y="6247376"/>
            <a:ext cx="2894400" cy="468050"/>
          </a:xfrm>
        </p:spPr>
        <p:txBody>
          <a:bodyPr/>
          <a:lstStyle>
            <a:lvl1pPr>
              <a:defRPr/>
            </a:lvl1pPr>
          </a:lstStyle>
          <a:p>
            <a:r>
              <a:rPr lang="en-GB"/>
              <a:t>Electrons sources</a:t>
            </a:r>
          </a:p>
        </p:txBody>
      </p:sp>
      <p:sp>
        <p:nvSpPr>
          <p:cNvPr id="7" name="Espace réservé du numéro de diapositive 6"/>
          <p:cNvSpPr>
            <a:spLocks noGrp="1"/>
          </p:cNvSpPr>
          <p:nvPr>
            <p:ph type="sldNum" idx="11"/>
          </p:nvPr>
        </p:nvSpPr>
        <p:spPr>
          <a:xfrm>
            <a:off x="8163360" y="6531086"/>
            <a:ext cx="812160" cy="178579"/>
          </a:xfrm>
        </p:spPr>
        <p:txBody>
          <a:bodyPr/>
          <a:lstStyle>
            <a:lvl1pPr>
              <a:defRPr/>
            </a:lvl1pPr>
          </a:lstStyle>
          <a:p>
            <a:fld id="{1BC11F92-A3AC-0140-BEFE-E8CE64D60749}" type="slidenum">
              <a:rPr lang="en-GB"/>
              <a:pPr/>
              <a:t>‹N°›</a:t>
            </a:fld>
            <a:endParaRPr lang="en-GB"/>
          </a:p>
        </p:txBody>
      </p:sp>
      <p:sp>
        <p:nvSpPr>
          <p:cNvPr id="8" name="Espace réservé de la date 7"/>
          <p:cNvSpPr>
            <a:spLocks noGrp="1"/>
          </p:cNvSpPr>
          <p:nvPr>
            <p:ph type="dt" idx="12"/>
          </p:nvPr>
        </p:nvSpPr>
        <p:spPr>
          <a:xfrm>
            <a:off x="162720" y="6531086"/>
            <a:ext cx="3587040" cy="184339"/>
          </a:xfrm>
        </p:spPr>
        <p:txBody>
          <a:bodyPr/>
          <a:lstStyle>
            <a:lvl1pPr>
              <a:defRPr/>
            </a:lvl1pPr>
          </a:lstStyle>
          <a:p>
            <a:r>
              <a:rPr lang="x-none"/>
              <a:t>Nicolas Delerue, LAL Orsay</a:t>
            </a:r>
            <a:endParaRPr lang="en-GB"/>
          </a:p>
        </p:txBody>
      </p:sp>
    </p:spTree>
    <p:extLst>
      <p:ext uri="{BB962C8B-B14F-4D97-AF65-F5344CB8AC3E}">
        <p14:creationId xmlns:p14="http://schemas.microsoft.com/office/powerpoint/2010/main" val="1668203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x-none"/>
              <a:t>Cliquez et modifiez le titre</a:t>
            </a:r>
            <a:endParaRPr lang="en-GB"/>
          </a:p>
        </p:txBody>
      </p:sp>
      <p:sp>
        <p:nvSpPr>
          <p:cNvPr id="3" name="Espace réservé du contenu 2"/>
          <p:cNvSpPr>
            <a:spLocks noGrp="1"/>
          </p:cNvSpPr>
          <p:nvPr>
            <p:ph idx="1"/>
          </p:nvPr>
        </p:nvSpPr>
        <p:spPr/>
        <p:txBody>
          <a:bodyPr/>
          <a:lstStyle/>
          <a:p>
            <a:pPr lvl="0"/>
            <a:r>
              <a:rPr lang="x-none"/>
              <a:t>Cliquez pour modifier les styles du texte du masque</a:t>
            </a:r>
          </a:p>
          <a:p>
            <a:pPr lvl="1"/>
            <a:r>
              <a:rPr lang="x-none"/>
              <a:t>Deuxième niveau</a:t>
            </a:r>
          </a:p>
          <a:p>
            <a:pPr lvl="2"/>
            <a:r>
              <a:rPr lang="x-none"/>
              <a:t>Troisième niveau</a:t>
            </a:r>
          </a:p>
          <a:p>
            <a:pPr lvl="3"/>
            <a:r>
              <a:rPr lang="x-none"/>
              <a:t>Quatrième niveau</a:t>
            </a:r>
          </a:p>
          <a:p>
            <a:pPr lvl="4"/>
            <a:r>
              <a:rPr lang="x-none"/>
              <a:t>Cinquième niveau</a:t>
            </a:r>
            <a:endParaRPr lang="en-GB"/>
          </a:p>
        </p:txBody>
      </p:sp>
      <p:sp>
        <p:nvSpPr>
          <p:cNvPr id="4" name="Espace réservé de la date 3"/>
          <p:cNvSpPr>
            <a:spLocks noGrp="1"/>
          </p:cNvSpPr>
          <p:nvPr>
            <p:ph type="dt" sz="half" idx="10"/>
          </p:nvPr>
        </p:nvSpPr>
        <p:spPr/>
        <p:txBody>
          <a:bodyPr/>
          <a:lstStyle/>
          <a:p>
            <a:r>
              <a:rPr lang="x-none"/>
              <a:t>Nicolas Delerue, LAL Orsay</a:t>
            </a:r>
            <a:endParaRPr lang="en-GB"/>
          </a:p>
        </p:txBody>
      </p:sp>
      <p:sp>
        <p:nvSpPr>
          <p:cNvPr id="5" name="Espace réservé du pied de page 4"/>
          <p:cNvSpPr>
            <a:spLocks noGrp="1"/>
          </p:cNvSpPr>
          <p:nvPr>
            <p:ph type="ftr" sz="quarter" idx="11"/>
          </p:nvPr>
        </p:nvSpPr>
        <p:spPr/>
        <p:txBody>
          <a:bodyPr/>
          <a:lstStyle/>
          <a:p>
            <a:r>
              <a:rPr lang="fr-FR"/>
              <a:t>Electrons sources</a:t>
            </a:r>
            <a:endParaRPr lang="en-GB"/>
          </a:p>
        </p:txBody>
      </p:sp>
      <p:sp>
        <p:nvSpPr>
          <p:cNvPr id="6" name="Espace réservé du numéro de diapositive 5"/>
          <p:cNvSpPr>
            <a:spLocks noGrp="1"/>
          </p:cNvSpPr>
          <p:nvPr>
            <p:ph type="sldNum" sz="quarter" idx="12"/>
          </p:nvPr>
        </p:nvSpPr>
        <p:spPr/>
        <p:txBody>
          <a:bodyPr/>
          <a:lstStyle/>
          <a:p>
            <a:fld id="{480433CB-3D87-1948-A5B6-54D4680A5C16}" type="slidenum">
              <a:rPr lang="en-GB" smtClean="0"/>
              <a:pPr/>
              <a:t>‹N°›</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x-none"/>
              <a:t>Cliquez et modifiez le titre</a:t>
            </a:r>
            <a:endParaRPr lang="en-GB"/>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x-none"/>
              <a:t>Cliquez pour modifier les styles du texte du masque</a:t>
            </a:r>
          </a:p>
        </p:txBody>
      </p:sp>
      <p:sp>
        <p:nvSpPr>
          <p:cNvPr id="4" name="Espace réservé de la date 3"/>
          <p:cNvSpPr>
            <a:spLocks noGrp="1"/>
          </p:cNvSpPr>
          <p:nvPr>
            <p:ph type="dt" sz="half" idx="10"/>
          </p:nvPr>
        </p:nvSpPr>
        <p:spPr/>
        <p:txBody>
          <a:bodyPr/>
          <a:lstStyle/>
          <a:p>
            <a:r>
              <a:rPr lang="x-none"/>
              <a:t>Nicolas Delerue, LAL Orsay</a:t>
            </a:r>
            <a:endParaRPr lang="en-GB"/>
          </a:p>
        </p:txBody>
      </p:sp>
      <p:sp>
        <p:nvSpPr>
          <p:cNvPr id="5" name="Espace réservé du pied de page 4"/>
          <p:cNvSpPr>
            <a:spLocks noGrp="1"/>
          </p:cNvSpPr>
          <p:nvPr>
            <p:ph type="ftr" sz="quarter" idx="11"/>
          </p:nvPr>
        </p:nvSpPr>
        <p:spPr/>
        <p:txBody>
          <a:bodyPr/>
          <a:lstStyle/>
          <a:p>
            <a:r>
              <a:rPr lang="fr-FR"/>
              <a:t>Electrons sources</a:t>
            </a:r>
            <a:endParaRPr lang="en-GB"/>
          </a:p>
        </p:txBody>
      </p:sp>
      <p:sp>
        <p:nvSpPr>
          <p:cNvPr id="6" name="Espace réservé du numéro de diapositive 5"/>
          <p:cNvSpPr>
            <a:spLocks noGrp="1"/>
          </p:cNvSpPr>
          <p:nvPr>
            <p:ph type="sldNum" sz="quarter" idx="12"/>
          </p:nvPr>
        </p:nvSpPr>
        <p:spPr/>
        <p:txBody>
          <a:bodyPr/>
          <a:lstStyle/>
          <a:p>
            <a:fld id="{480433CB-3D87-1948-A5B6-54D4680A5C16}" type="slidenum">
              <a:rPr lang="en-GB" smtClean="0"/>
              <a:pPr/>
              <a:t>‹N°›</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x-none"/>
              <a:t>Cliquez et modifiez le titre</a:t>
            </a:r>
            <a:endParaRPr lang="en-GB"/>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a:t>Cliquez pour modifier les styles du texte du masque</a:t>
            </a:r>
          </a:p>
          <a:p>
            <a:pPr lvl="1"/>
            <a:r>
              <a:rPr lang="x-none"/>
              <a:t>Deuxième niveau</a:t>
            </a:r>
          </a:p>
          <a:p>
            <a:pPr lvl="2"/>
            <a:r>
              <a:rPr lang="x-none"/>
              <a:t>Troisième niveau</a:t>
            </a:r>
          </a:p>
          <a:p>
            <a:pPr lvl="3"/>
            <a:r>
              <a:rPr lang="x-none"/>
              <a:t>Quatrième niveau</a:t>
            </a:r>
          </a:p>
          <a:p>
            <a:pPr lvl="4"/>
            <a:r>
              <a:rPr lang="x-none"/>
              <a:t>Cinquième niveau</a:t>
            </a:r>
            <a:endParaRPr lang="en-GB"/>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a:t>Cliquez pour modifier les styles du texte du masque</a:t>
            </a:r>
          </a:p>
          <a:p>
            <a:pPr lvl="1"/>
            <a:r>
              <a:rPr lang="x-none"/>
              <a:t>Deuxième niveau</a:t>
            </a:r>
          </a:p>
          <a:p>
            <a:pPr lvl="2"/>
            <a:r>
              <a:rPr lang="x-none"/>
              <a:t>Troisième niveau</a:t>
            </a:r>
          </a:p>
          <a:p>
            <a:pPr lvl="3"/>
            <a:r>
              <a:rPr lang="x-none"/>
              <a:t>Quatrième niveau</a:t>
            </a:r>
          </a:p>
          <a:p>
            <a:pPr lvl="4"/>
            <a:r>
              <a:rPr lang="x-none"/>
              <a:t>Cinquième niveau</a:t>
            </a:r>
            <a:endParaRPr lang="en-GB"/>
          </a:p>
        </p:txBody>
      </p:sp>
      <p:sp>
        <p:nvSpPr>
          <p:cNvPr id="5" name="Espace réservé de la date 4"/>
          <p:cNvSpPr>
            <a:spLocks noGrp="1"/>
          </p:cNvSpPr>
          <p:nvPr>
            <p:ph type="dt" sz="half" idx="10"/>
          </p:nvPr>
        </p:nvSpPr>
        <p:spPr/>
        <p:txBody>
          <a:bodyPr/>
          <a:lstStyle/>
          <a:p>
            <a:r>
              <a:rPr lang="x-none"/>
              <a:t>Nicolas Delerue, LAL Orsay</a:t>
            </a:r>
            <a:endParaRPr lang="en-GB"/>
          </a:p>
        </p:txBody>
      </p:sp>
      <p:sp>
        <p:nvSpPr>
          <p:cNvPr id="6" name="Espace réservé du pied de page 5"/>
          <p:cNvSpPr>
            <a:spLocks noGrp="1"/>
          </p:cNvSpPr>
          <p:nvPr>
            <p:ph type="ftr" sz="quarter" idx="11"/>
          </p:nvPr>
        </p:nvSpPr>
        <p:spPr/>
        <p:txBody>
          <a:bodyPr/>
          <a:lstStyle/>
          <a:p>
            <a:r>
              <a:rPr lang="fr-FR"/>
              <a:t>Electrons sources</a:t>
            </a:r>
            <a:endParaRPr lang="en-GB"/>
          </a:p>
        </p:txBody>
      </p:sp>
      <p:sp>
        <p:nvSpPr>
          <p:cNvPr id="7" name="Espace réservé du numéro de diapositive 6"/>
          <p:cNvSpPr>
            <a:spLocks noGrp="1"/>
          </p:cNvSpPr>
          <p:nvPr>
            <p:ph type="sldNum" sz="quarter" idx="12"/>
          </p:nvPr>
        </p:nvSpPr>
        <p:spPr/>
        <p:txBody>
          <a:bodyPr/>
          <a:lstStyle/>
          <a:p>
            <a:fld id="{480433CB-3D87-1948-A5B6-54D4680A5C16}" type="slidenum">
              <a:rPr lang="en-GB" smtClean="0"/>
              <a:pPr/>
              <a:t>‹N°›</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x-none"/>
              <a:t>Cliquez et modifiez le titre</a:t>
            </a:r>
            <a:endParaRPr lang="en-GB"/>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a:t>Cliquez pour modifier les styles du texte du masque</a:t>
            </a:r>
          </a:p>
          <a:p>
            <a:pPr lvl="1"/>
            <a:r>
              <a:rPr lang="x-none"/>
              <a:t>Deuxième niveau</a:t>
            </a:r>
          </a:p>
          <a:p>
            <a:pPr lvl="2"/>
            <a:r>
              <a:rPr lang="x-none"/>
              <a:t>Troisième niveau</a:t>
            </a:r>
          </a:p>
          <a:p>
            <a:pPr lvl="3"/>
            <a:r>
              <a:rPr lang="x-none"/>
              <a:t>Quatrième niveau</a:t>
            </a:r>
          </a:p>
          <a:p>
            <a:pPr lvl="4"/>
            <a:r>
              <a:rPr lang="x-none"/>
              <a:t>Cinquième niveau</a:t>
            </a:r>
            <a:endParaRPr lang="en-GB"/>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a:t>Cliquez pour modifier les styles du texte du masque</a:t>
            </a:r>
          </a:p>
          <a:p>
            <a:pPr lvl="1"/>
            <a:r>
              <a:rPr lang="x-none"/>
              <a:t>Deuxième niveau</a:t>
            </a:r>
          </a:p>
          <a:p>
            <a:pPr lvl="2"/>
            <a:r>
              <a:rPr lang="x-none"/>
              <a:t>Troisième niveau</a:t>
            </a:r>
          </a:p>
          <a:p>
            <a:pPr lvl="3"/>
            <a:r>
              <a:rPr lang="x-none"/>
              <a:t>Quatrième niveau</a:t>
            </a:r>
          </a:p>
          <a:p>
            <a:pPr lvl="4"/>
            <a:r>
              <a:rPr lang="x-none"/>
              <a:t>Cinquième niveau</a:t>
            </a:r>
            <a:endParaRPr lang="en-GB"/>
          </a:p>
        </p:txBody>
      </p:sp>
      <p:sp>
        <p:nvSpPr>
          <p:cNvPr id="7" name="Espace réservé de la date 6"/>
          <p:cNvSpPr>
            <a:spLocks noGrp="1"/>
          </p:cNvSpPr>
          <p:nvPr>
            <p:ph type="dt" sz="half" idx="10"/>
          </p:nvPr>
        </p:nvSpPr>
        <p:spPr/>
        <p:txBody>
          <a:bodyPr/>
          <a:lstStyle/>
          <a:p>
            <a:r>
              <a:rPr lang="x-none"/>
              <a:t>Nicolas Delerue, LAL Orsay</a:t>
            </a:r>
            <a:endParaRPr lang="en-GB"/>
          </a:p>
        </p:txBody>
      </p:sp>
      <p:sp>
        <p:nvSpPr>
          <p:cNvPr id="8" name="Espace réservé du pied de page 7"/>
          <p:cNvSpPr>
            <a:spLocks noGrp="1"/>
          </p:cNvSpPr>
          <p:nvPr>
            <p:ph type="ftr" sz="quarter" idx="11"/>
          </p:nvPr>
        </p:nvSpPr>
        <p:spPr/>
        <p:txBody>
          <a:bodyPr/>
          <a:lstStyle/>
          <a:p>
            <a:r>
              <a:rPr lang="fr-FR"/>
              <a:t>Electrons sources</a:t>
            </a:r>
            <a:endParaRPr lang="en-GB"/>
          </a:p>
        </p:txBody>
      </p:sp>
      <p:sp>
        <p:nvSpPr>
          <p:cNvPr id="9" name="Espace réservé du numéro de diapositive 8"/>
          <p:cNvSpPr>
            <a:spLocks noGrp="1"/>
          </p:cNvSpPr>
          <p:nvPr>
            <p:ph type="sldNum" sz="quarter" idx="12"/>
          </p:nvPr>
        </p:nvSpPr>
        <p:spPr/>
        <p:txBody>
          <a:bodyPr/>
          <a:lstStyle/>
          <a:p>
            <a:fld id="{480433CB-3D87-1948-A5B6-54D4680A5C16}" type="slidenum">
              <a:rPr lang="en-GB" smtClean="0"/>
              <a:pPr/>
              <a:t>‹N°›</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x-none"/>
              <a:t>Cliquez et modifiez le titre</a:t>
            </a:r>
            <a:endParaRPr lang="en-GB"/>
          </a:p>
        </p:txBody>
      </p:sp>
      <p:sp>
        <p:nvSpPr>
          <p:cNvPr id="3" name="Espace réservé de la date 2"/>
          <p:cNvSpPr>
            <a:spLocks noGrp="1"/>
          </p:cNvSpPr>
          <p:nvPr>
            <p:ph type="dt" sz="half" idx="10"/>
          </p:nvPr>
        </p:nvSpPr>
        <p:spPr/>
        <p:txBody>
          <a:bodyPr/>
          <a:lstStyle/>
          <a:p>
            <a:r>
              <a:rPr lang="x-none"/>
              <a:t>Nicolas Delerue, LAL Orsay</a:t>
            </a:r>
            <a:endParaRPr lang="en-GB"/>
          </a:p>
        </p:txBody>
      </p:sp>
      <p:sp>
        <p:nvSpPr>
          <p:cNvPr id="4" name="Espace réservé du pied de page 3"/>
          <p:cNvSpPr>
            <a:spLocks noGrp="1"/>
          </p:cNvSpPr>
          <p:nvPr>
            <p:ph type="ftr" sz="quarter" idx="11"/>
          </p:nvPr>
        </p:nvSpPr>
        <p:spPr/>
        <p:txBody>
          <a:bodyPr/>
          <a:lstStyle/>
          <a:p>
            <a:r>
              <a:rPr lang="fr-FR"/>
              <a:t>Electrons sources</a:t>
            </a:r>
            <a:endParaRPr lang="en-GB"/>
          </a:p>
        </p:txBody>
      </p:sp>
      <p:sp>
        <p:nvSpPr>
          <p:cNvPr id="5" name="Espace réservé du numéro de diapositive 4"/>
          <p:cNvSpPr>
            <a:spLocks noGrp="1"/>
          </p:cNvSpPr>
          <p:nvPr>
            <p:ph type="sldNum" sz="quarter" idx="12"/>
          </p:nvPr>
        </p:nvSpPr>
        <p:spPr/>
        <p:txBody>
          <a:bodyPr/>
          <a:lstStyle/>
          <a:p>
            <a:fld id="{480433CB-3D87-1948-A5B6-54D4680A5C16}" type="slidenum">
              <a:rPr lang="en-GB" smtClean="0"/>
              <a:pPr/>
              <a:t>‹N°›</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x-none"/>
              <a:t>Nicolas Delerue, LAL Orsay</a:t>
            </a:r>
            <a:endParaRPr lang="en-GB"/>
          </a:p>
        </p:txBody>
      </p:sp>
      <p:sp>
        <p:nvSpPr>
          <p:cNvPr id="3" name="Espace réservé du pied de page 2"/>
          <p:cNvSpPr>
            <a:spLocks noGrp="1"/>
          </p:cNvSpPr>
          <p:nvPr>
            <p:ph type="ftr" sz="quarter" idx="11"/>
          </p:nvPr>
        </p:nvSpPr>
        <p:spPr/>
        <p:txBody>
          <a:bodyPr/>
          <a:lstStyle/>
          <a:p>
            <a:r>
              <a:rPr lang="fr-FR"/>
              <a:t>Electrons sources</a:t>
            </a:r>
            <a:endParaRPr lang="en-GB"/>
          </a:p>
        </p:txBody>
      </p:sp>
      <p:sp>
        <p:nvSpPr>
          <p:cNvPr id="4" name="Espace réservé du numéro de diapositive 3"/>
          <p:cNvSpPr>
            <a:spLocks noGrp="1"/>
          </p:cNvSpPr>
          <p:nvPr>
            <p:ph type="sldNum" sz="quarter" idx="12"/>
          </p:nvPr>
        </p:nvSpPr>
        <p:spPr/>
        <p:txBody>
          <a:bodyPr/>
          <a:lstStyle/>
          <a:p>
            <a:fld id="{480433CB-3D87-1948-A5B6-54D4680A5C16}" type="slidenum">
              <a:rPr lang="en-GB" smtClean="0"/>
              <a:pPr/>
              <a:t>‹N°›</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x-none"/>
              <a:t>Cliquez et modifiez le titre</a:t>
            </a:r>
            <a:endParaRPr lang="en-GB"/>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a:t>Cliquez pour modifier les styles du texte du masque</a:t>
            </a:r>
          </a:p>
          <a:p>
            <a:pPr lvl="1"/>
            <a:r>
              <a:rPr lang="x-none"/>
              <a:t>Deuxième niveau</a:t>
            </a:r>
          </a:p>
          <a:p>
            <a:pPr lvl="2"/>
            <a:r>
              <a:rPr lang="x-none"/>
              <a:t>Troisième niveau</a:t>
            </a:r>
          </a:p>
          <a:p>
            <a:pPr lvl="3"/>
            <a:r>
              <a:rPr lang="x-none"/>
              <a:t>Quatrième niveau</a:t>
            </a:r>
          </a:p>
          <a:p>
            <a:pPr lvl="4"/>
            <a:r>
              <a:rPr lang="x-none"/>
              <a:t>Cinquième niveau</a:t>
            </a:r>
            <a:endParaRPr lang="en-GB"/>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a:t>Cliquez pour modifier les styles du texte du masque</a:t>
            </a:r>
          </a:p>
        </p:txBody>
      </p:sp>
      <p:sp>
        <p:nvSpPr>
          <p:cNvPr id="5" name="Espace réservé de la date 4"/>
          <p:cNvSpPr>
            <a:spLocks noGrp="1"/>
          </p:cNvSpPr>
          <p:nvPr>
            <p:ph type="dt" sz="half" idx="10"/>
          </p:nvPr>
        </p:nvSpPr>
        <p:spPr/>
        <p:txBody>
          <a:bodyPr/>
          <a:lstStyle/>
          <a:p>
            <a:r>
              <a:rPr lang="x-none"/>
              <a:t>Nicolas Delerue, LAL Orsay</a:t>
            </a:r>
            <a:endParaRPr lang="en-GB"/>
          </a:p>
        </p:txBody>
      </p:sp>
      <p:sp>
        <p:nvSpPr>
          <p:cNvPr id="6" name="Espace réservé du pied de page 5"/>
          <p:cNvSpPr>
            <a:spLocks noGrp="1"/>
          </p:cNvSpPr>
          <p:nvPr>
            <p:ph type="ftr" sz="quarter" idx="11"/>
          </p:nvPr>
        </p:nvSpPr>
        <p:spPr/>
        <p:txBody>
          <a:bodyPr/>
          <a:lstStyle/>
          <a:p>
            <a:r>
              <a:rPr lang="fr-FR"/>
              <a:t>Electrons sources</a:t>
            </a:r>
            <a:endParaRPr lang="en-GB"/>
          </a:p>
        </p:txBody>
      </p:sp>
      <p:sp>
        <p:nvSpPr>
          <p:cNvPr id="7" name="Espace réservé du numéro de diapositive 6"/>
          <p:cNvSpPr>
            <a:spLocks noGrp="1"/>
          </p:cNvSpPr>
          <p:nvPr>
            <p:ph type="sldNum" sz="quarter" idx="12"/>
          </p:nvPr>
        </p:nvSpPr>
        <p:spPr/>
        <p:txBody>
          <a:bodyPr/>
          <a:lstStyle/>
          <a:p>
            <a:fld id="{480433CB-3D87-1948-A5B6-54D4680A5C16}" type="slidenum">
              <a:rPr lang="en-GB" smtClean="0"/>
              <a:pPr/>
              <a:t>‹N°›</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x-none"/>
              <a:t>Cliquez et modifiez le titre</a:t>
            </a:r>
            <a:endParaRPr lang="en-GB"/>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x-none"/>
              <a:t>Faire glisser l'image vers l'espace réservé ou cliquer sur l'icône pour l'ajouter</a:t>
            </a:r>
            <a:endParaRPr lang="en-GB"/>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a:t>Cliquez pour modifier les styles du texte du masque</a:t>
            </a:r>
          </a:p>
        </p:txBody>
      </p:sp>
      <p:sp>
        <p:nvSpPr>
          <p:cNvPr id="5" name="Espace réservé de la date 4"/>
          <p:cNvSpPr>
            <a:spLocks noGrp="1"/>
          </p:cNvSpPr>
          <p:nvPr>
            <p:ph type="dt" sz="half" idx="10"/>
          </p:nvPr>
        </p:nvSpPr>
        <p:spPr/>
        <p:txBody>
          <a:bodyPr/>
          <a:lstStyle/>
          <a:p>
            <a:r>
              <a:rPr lang="x-none"/>
              <a:t>Nicolas Delerue, LAL Orsay</a:t>
            </a:r>
            <a:endParaRPr lang="en-GB"/>
          </a:p>
        </p:txBody>
      </p:sp>
      <p:sp>
        <p:nvSpPr>
          <p:cNvPr id="6" name="Espace réservé du pied de page 5"/>
          <p:cNvSpPr>
            <a:spLocks noGrp="1"/>
          </p:cNvSpPr>
          <p:nvPr>
            <p:ph type="ftr" sz="quarter" idx="11"/>
          </p:nvPr>
        </p:nvSpPr>
        <p:spPr/>
        <p:txBody>
          <a:bodyPr/>
          <a:lstStyle/>
          <a:p>
            <a:r>
              <a:rPr lang="fr-FR"/>
              <a:t>Electrons sources</a:t>
            </a:r>
            <a:endParaRPr lang="en-GB"/>
          </a:p>
        </p:txBody>
      </p:sp>
      <p:sp>
        <p:nvSpPr>
          <p:cNvPr id="7" name="Espace réservé du numéro de diapositive 6"/>
          <p:cNvSpPr>
            <a:spLocks noGrp="1"/>
          </p:cNvSpPr>
          <p:nvPr>
            <p:ph type="sldNum" sz="quarter" idx="12"/>
          </p:nvPr>
        </p:nvSpPr>
        <p:spPr/>
        <p:txBody>
          <a:bodyPr/>
          <a:lstStyle/>
          <a:p>
            <a:fld id="{480433CB-3D87-1948-A5B6-54D4680A5C16}" type="slidenum">
              <a:rPr lang="en-GB" smtClean="0"/>
              <a:pPr/>
              <a:t>‹N°›</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srcRect/>
          <a:tile tx="0" ty="0" sx="100000" sy="100000" flip="none" algn="tl"/>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Cliquez et modifiez le titre</a:t>
            </a:r>
            <a:endParaRPr lang="en-GB"/>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x-none"/>
              <a:t>Nicolas Delerue, LAL Orsay</a:t>
            </a:r>
            <a:endParaRPr lang="en-GB"/>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a:t>Electrons sources</a:t>
            </a:r>
            <a:endParaRPr lang="en-GB"/>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0433CB-3D87-1948-A5B6-54D4680A5C16}" type="slidenum">
              <a:rPr lang="en-GB" smtClean="0"/>
              <a:pPr/>
              <a:t>‹N°›</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2.xml"/><Relationship Id="rId4" Type="http://schemas.openxmlformats.org/officeDocument/2006/relationships/image" Target="../media/image133.png"/></Relationships>
</file>

<file path=ppt/slides/_rels/slide101.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37.emf"/><Relationship Id="rId2" Type="http://schemas.openxmlformats.org/officeDocument/2006/relationships/image" Target="../media/image136.emf"/><Relationship Id="rId1" Type="http://schemas.openxmlformats.org/officeDocument/2006/relationships/slideLayout" Target="../slideLayouts/slideLayout2.xml"/><Relationship Id="rId4" Type="http://schemas.openxmlformats.org/officeDocument/2006/relationships/image" Target="../media/image138.emf"/></Relationships>
</file>

<file path=ppt/slides/_rels/slide106.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49.JPG"/><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49.JP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7.jpg"/><Relationship Id="rId4" Type="http://schemas.openxmlformats.org/officeDocument/2006/relationships/image" Target="../media/image4.jp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7.wmf"/><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48.wm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9.wmf"/><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51.wmf"/></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image" Target="../media/image56.jpg"/><Relationship Id="rId4" Type="http://schemas.openxmlformats.org/officeDocument/2006/relationships/image" Target="../media/image55.jpeg"/></Relationships>
</file>

<file path=ppt/slides/_rels/slide5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7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emf"/></Relationships>
</file>

<file path=ppt/slides/_rels/slide8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8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image" Target="../media/image98.png"/><Relationship Id="rId1" Type="http://schemas.openxmlformats.org/officeDocument/2006/relationships/slideLayout" Target="../slideLayouts/slideLayout12.xml"/><Relationship Id="rId5" Type="http://schemas.openxmlformats.org/officeDocument/2006/relationships/image" Target="../media/image100.png"/><Relationship Id="rId4" Type="http://schemas.openxmlformats.org/officeDocument/2006/relationships/image" Target="../media/image99.wmf"/></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image" Target="../media/image107.wmf"/><Relationship Id="rId3" Type="http://schemas.openxmlformats.org/officeDocument/2006/relationships/image" Target="../media/image102.wmf"/><Relationship Id="rId7" Type="http://schemas.openxmlformats.org/officeDocument/2006/relationships/image" Target="../media/image104.wmf"/><Relationship Id="rId12" Type="http://schemas.openxmlformats.org/officeDocument/2006/relationships/oleObject" Target="../embeddings/oleObject8.bin"/><Relationship Id="rId2" Type="http://schemas.openxmlformats.org/officeDocument/2006/relationships/oleObject" Target="../embeddings/oleObject3.bin"/><Relationship Id="rId1" Type="http://schemas.openxmlformats.org/officeDocument/2006/relationships/slideLayout" Target="../slideLayouts/slideLayout13.xml"/><Relationship Id="rId6" Type="http://schemas.openxmlformats.org/officeDocument/2006/relationships/oleObject" Target="../embeddings/oleObject5.bin"/><Relationship Id="rId11" Type="http://schemas.openxmlformats.org/officeDocument/2006/relationships/image" Target="../media/image106.wmf"/><Relationship Id="rId5" Type="http://schemas.openxmlformats.org/officeDocument/2006/relationships/image" Target="../media/image103.wmf"/><Relationship Id="rId10" Type="http://schemas.openxmlformats.org/officeDocument/2006/relationships/oleObject" Target="../embeddings/oleObject7.bin"/><Relationship Id="rId4" Type="http://schemas.openxmlformats.org/officeDocument/2006/relationships/oleObject" Target="../embeddings/oleObject4.bin"/><Relationship Id="rId9" Type="http://schemas.openxmlformats.org/officeDocument/2006/relationships/image" Target="../media/image105.wmf"/></Relationships>
</file>

<file path=ppt/slides/_rels/slide92.xml.rels><?xml version="1.0" encoding="UTF-8" standalone="yes"?>
<Relationships xmlns="http://schemas.openxmlformats.org/package/2006/relationships"><Relationship Id="rId8" Type="http://schemas.openxmlformats.org/officeDocument/2006/relationships/oleObject" Target="../embeddings/oleObject11.bin"/><Relationship Id="rId13" Type="http://schemas.openxmlformats.org/officeDocument/2006/relationships/image" Target="../media/image111.wmf"/><Relationship Id="rId18" Type="http://schemas.openxmlformats.org/officeDocument/2006/relationships/oleObject" Target="../embeddings/oleObject16.bin"/><Relationship Id="rId3" Type="http://schemas.openxmlformats.org/officeDocument/2006/relationships/image" Target="../media/image39.png"/><Relationship Id="rId21" Type="http://schemas.openxmlformats.org/officeDocument/2006/relationships/image" Target="../media/image115.wmf"/><Relationship Id="rId7" Type="http://schemas.openxmlformats.org/officeDocument/2006/relationships/image" Target="../media/image108.emf"/><Relationship Id="rId12" Type="http://schemas.openxmlformats.org/officeDocument/2006/relationships/oleObject" Target="../embeddings/oleObject13.bin"/><Relationship Id="rId17" Type="http://schemas.openxmlformats.org/officeDocument/2006/relationships/image" Target="../media/image113.wmf"/><Relationship Id="rId2" Type="http://schemas.openxmlformats.org/officeDocument/2006/relationships/notesSlide" Target="../notesSlides/notesSlide10.xml"/><Relationship Id="rId16" Type="http://schemas.openxmlformats.org/officeDocument/2006/relationships/oleObject" Target="../embeddings/oleObject15.bin"/><Relationship Id="rId20" Type="http://schemas.openxmlformats.org/officeDocument/2006/relationships/oleObject" Target="../embeddings/oleObject17.bin"/><Relationship Id="rId1" Type="http://schemas.openxmlformats.org/officeDocument/2006/relationships/slideLayout" Target="../slideLayouts/slideLayout13.xml"/><Relationship Id="rId6" Type="http://schemas.openxmlformats.org/officeDocument/2006/relationships/oleObject" Target="../embeddings/oleObject10.bin"/><Relationship Id="rId11" Type="http://schemas.openxmlformats.org/officeDocument/2006/relationships/image" Target="../media/image110.wmf"/><Relationship Id="rId24" Type="http://schemas.openxmlformats.org/officeDocument/2006/relationships/image" Target="../media/image117.png"/><Relationship Id="rId5" Type="http://schemas.openxmlformats.org/officeDocument/2006/relationships/image" Target="../media/image107.wmf"/><Relationship Id="rId15" Type="http://schemas.openxmlformats.org/officeDocument/2006/relationships/image" Target="../media/image112.wmf"/><Relationship Id="rId23" Type="http://schemas.openxmlformats.org/officeDocument/2006/relationships/image" Target="../media/image116.wmf"/><Relationship Id="rId10" Type="http://schemas.openxmlformats.org/officeDocument/2006/relationships/oleObject" Target="../embeddings/oleObject12.bin"/><Relationship Id="rId19" Type="http://schemas.openxmlformats.org/officeDocument/2006/relationships/image" Target="../media/image114.wmf"/><Relationship Id="rId4" Type="http://schemas.openxmlformats.org/officeDocument/2006/relationships/oleObject" Target="../embeddings/oleObject9.bin"/><Relationship Id="rId9" Type="http://schemas.openxmlformats.org/officeDocument/2006/relationships/image" Target="../media/image109.wmf"/><Relationship Id="rId14" Type="http://schemas.openxmlformats.org/officeDocument/2006/relationships/oleObject" Target="../embeddings/oleObject14.bin"/><Relationship Id="rId22" Type="http://schemas.openxmlformats.org/officeDocument/2006/relationships/oleObject" Target="../embeddings/oleObject18.bin"/></Relationships>
</file>

<file path=ppt/slides/_rels/slide9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18.png"/><Relationship Id="rId4" Type="http://schemas.openxmlformats.org/officeDocument/2006/relationships/image" Target="../media/image101.png"/></Relationships>
</file>

<file path=ppt/slides/_rels/slide9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120.wmf"/><Relationship Id="rId4" Type="http://schemas.openxmlformats.org/officeDocument/2006/relationships/oleObject" Target="../embeddings/oleObject19.bin"/></Relationships>
</file>

<file path=ppt/slides/_rels/slide95.xml.rels><?xml version="1.0" encoding="UTF-8" standalone="yes"?>
<Relationships xmlns="http://schemas.openxmlformats.org/package/2006/relationships"><Relationship Id="rId3" Type="http://schemas.openxmlformats.org/officeDocument/2006/relationships/image" Target="../media/image122.emf"/><Relationship Id="rId2" Type="http://schemas.openxmlformats.org/officeDocument/2006/relationships/image" Target="../media/image121.png"/><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122.emf"/></Relationships>
</file>

<file path=ppt/slides/_rels/slide98.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122.emf"/><Relationship Id="rId5" Type="http://schemas.openxmlformats.org/officeDocument/2006/relationships/image" Target="../media/image126.jpeg"/><Relationship Id="rId4" Type="http://schemas.openxmlformats.org/officeDocument/2006/relationships/image" Target="../media/image125.wmf"/></Relationships>
</file>

<file path=ppt/slides/_rels/slide9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30.emf"/><Relationship Id="rId5" Type="http://schemas.openxmlformats.org/officeDocument/2006/relationships/image" Target="../media/image129.png"/><Relationship Id="rId4" Type="http://schemas.openxmlformats.org/officeDocument/2006/relationships/image" Target="../media/image1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85800" y="1777546"/>
            <a:ext cx="7772400" cy="1470025"/>
          </a:xfrm>
        </p:spPr>
        <p:txBody>
          <a:bodyPr/>
          <a:lstStyle/>
          <a:p>
            <a:r>
              <a:rPr lang="en-GB" noProof="0" dirty="0"/>
              <a:t>Particle sources:</a:t>
            </a:r>
            <a:br>
              <a:rPr lang="en-GB" noProof="0" dirty="0"/>
            </a:br>
            <a:r>
              <a:rPr lang="en-GB" noProof="0" dirty="0"/>
              <a:t>Electron sources</a:t>
            </a:r>
          </a:p>
        </p:txBody>
      </p:sp>
      <p:sp>
        <p:nvSpPr>
          <p:cNvPr id="3" name="Sous-titre 2"/>
          <p:cNvSpPr>
            <a:spLocks noGrp="1"/>
          </p:cNvSpPr>
          <p:nvPr>
            <p:ph type="subTitle" idx="1"/>
          </p:nvPr>
        </p:nvSpPr>
        <p:spPr>
          <a:xfrm>
            <a:off x="1140247" y="3537857"/>
            <a:ext cx="7091785" cy="1335314"/>
          </a:xfrm>
        </p:spPr>
        <p:txBody>
          <a:bodyPr>
            <a:normAutofit/>
          </a:bodyPr>
          <a:lstStyle/>
          <a:p>
            <a:r>
              <a:rPr lang="en-GB" noProof="0" dirty="0"/>
              <a:t>Nicolas </a:t>
            </a:r>
            <a:r>
              <a:rPr lang="en-GB" noProof="0" dirty="0" err="1"/>
              <a:t>Delerue</a:t>
            </a:r>
            <a:endParaRPr lang="en-GB" noProof="0" dirty="0"/>
          </a:p>
          <a:p>
            <a:r>
              <a:rPr lang="en-GB" noProof="0" dirty="0" err="1"/>
              <a:t>IJCLab</a:t>
            </a:r>
            <a:r>
              <a:rPr lang="en-GB" noProof="0" dirty="0"/>
              <a:t> (CNRS and </a:t>
            </a:r>
            <a:r>
              <a:rPr lang="en-GB" noProof="0"/>
              <a:t>Université </a:t>
            </a:r>
            <a:r>
              <a:rPr lang="en-GB" noProof="0" dirty="0"/>
              <a:t>Paris-</a:t>
            </a:r>
            <a:r>
              <a:rPr lang="en-GB" noProof="0" dirty="0" err="1"/>
              <a:t>Saclay</a:t>
            </a:r>
            <a:r>
              <a:rPr lang="en-GB" noProof="0" dirty="0"/>
              <a:t>)</a:t>
            </a:r>
          </a:p>
        </p:txBody>
      </p:sp>
      <p:pic>
        <p:nvPicPr>
          <p:cNvPr id="6" name="Image 5" descr="IN2P3-Q_SignV.eps"/>
          <p:cNvPicPr>
            <a:picLocks noChangeAspect="1"/>
          </p:cNvPicPr>
          <p:nvPr/>
        </p:nvPicPr>
        <p:blipFill>
          <a:blip r:embed="rId2"/>
          <a:stretch>
            <a:fillRect/>
          </a:stretch>
        </p:blipFill>
        <p:spPr>
          <a:xfrm>
            <a:off x="4098925" y="5163457"/>
            <a:ext cx="2197100" cy="12319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err="1"/>
              <a:t>Quizz</a:t>
            </a:r>
            <a:endParaRPr lang="en-GB" dirty="0"/>
          </a:p>
        </p:txBody>
      </p:sp>
      <p:sp>
        <p:nvSpPr>
          <p:cNvPr id="3" name="Espace réservé du contenu 2"/>
          <p:cNvSpPr>
            <a:spLocks noGrp="1"/>
          </p:cNvSpPr>
          <p:nvPr>
            <p:ph idx="1"/>
          </p:nvPr>
        </p:nvSpPr>
        <p:spPr/>
        <p:txBody>
          <a:bodyPr>
            <a:normAutofit fontScale="92500" lnSpcReduction="20000"/>
          </a:bodyPr>
          <a:lstStyle/>
          <a:p>
            <a:r>
              <a:rPr lang="en-GB" dirty="0"/>
              <a:t>Copper has a work function between 4.53 </a:t>
            </a:r>
            <a:r>
              <a:rPr lang="en-GB" dirty="0" err="1"/>
              <a:t>eV</a:t>
            </a:r>
            <a:r>
              <a:rPr lang="en-GB" dirty="0"/>
              <a:t> and 5.10 </a:t>
            </a:r>
            <a:r>
              <a:rPr lang="en-GB" dirty="0" err="1"/>
              <a:t>eV</a:t>
            </a:r>
            <a:r>
              <a:rPr lang="en-GB" dirty="0"/>
              <a:t>.</a:t>
            </a:r>
          </a:p>
          <a:p>
            <a:r>
              <a:rPr lang="en-GB" dirty="0"/>
              <a:t>What is the wavelength of a photon with an energy of 5 </a:t>
            </a:r>
            <a:r>
              <a:rPr lang="en-GB" dirty="0" err="1"/>
              <a:t>eV</a:t>
            </a:r>
            <a:r>
              <a:rPr lang="en-GB" dirty="0"/>
              <a:t>?</a:t>
            </a:r>
            <a:br>
              <a:rPr lang="en-GB" dirty="0"/>
            </a:br>
            <a:r>
              <a:rPr lang="en-GB" dirty="0"/>
              <a:t>(a) 250 mm</a:t>
            </a:r>
            <a:br>
              <a:rPr lang="en-GB" dirty="0"/>
            </a:br>
            <a:r>
              <a:rPr lang="en-GB" dirty="0"/>
              <a:t>(b) 250 um (</a:t>
            </a:r>
            <a:r>
              <a:rPr lang="en-GB" dirty="0" err="1"/>
              <a:t>micrometers</a:t>
            </a:r>
            <a:r>
              <a:rPr lang="en-GB" dirty="0"/>
              <a:t>)</a:t>
            </a:r>
            <a:br>
              <a:rPr lang="en-GB" dirty="0"/>
            </a:br>
            <a:r>
              <a:rPr lang="en-GB" dirty="0"/>
              <a:t>(c) 250 nm</a:t>
            </a:r>
            <a:br>
              <a:rPr lang="en-GB" dirty="0"/>
            </a:br>
            <a:r>
              <a:rPr lang="en-GB" dirty="0"/>
              <a:t>(d) 250 A (Angstrom)</a:t>
            </a:r>
          </a:p>
          <a:p>
            <a:r>
              <a:rPr lang="en-GB" dirty="0"/>
              <a:t>Reminder: 	c=3.10</a:t>
            </a:r>
            <a:r>
              <a:rPr lang="en-GB" baseline="30000" dirty="0"/>
              <a:t>8</a:t>
            </a:r>
            <a:r>
              <a:rPr lang="en-GB" dirty="0"/>
              <a:t> m/s</a:t>
            </a:r>
            <a:br>
              <a:rPr lang="en-GB" dirty="0"/>
            </a:br>
            <a:r>
              <a:rPr lang="en-GB" dirty="0"/>
              <a:t>					h=6x10</a:t>
            </a:r>
            <a:r>
              <a:rPr lang="en-GB" baseline="30000" dirty="0"/>
              <a:t>-34</a:t>
            </a:r>
            <a:r>
              <a:rPr lang="en-GB" dirty="0"/>
              <a:t>J.s</a:t>
            </a:r>
            <a:br>
              <a:rPr lang="en-GB" dirty="0"/>
            </a:br>
            <a:r>
              <a:rPr lang="en-GB" dirty="0"/>
              <a:t>					1eV=1.6 10</a:t>
            </a:r>
            <a:r>
              <a:rPr lang="en-GB" baseline="30000" dirty="0"/>
              <a:t>-19</a:t>
            </a:r>
            <a:r>
              <a:rPr lang="en-GB" dirty="0"/>
              <a:t>J</a:t>
            </a:r>
          </a:p>
        </p:txBody>
      </p:sp>
      <p:sp>
        <p:nvSpPr>
          <p:cNvPr id="4" name="Espace réservé de la date 3"/>
          <p:cNvSpPr>
            <a:spLocks noGrp="1"/>
          </p:cNvSpPr>
          <p:nvPr>
            <p:ph type="dt" sz="half" idx="10"/>
          </p:nvPr>
        </p:nvSpPr>
        <p:spPr/>
        <p:txBody>
          <a:bodyPr/>
          <a:lstStyle/>
          <a:p>
            <a:r>
              <a:rPr lang="x-none"/>
              <a:t>Nicolas Delerue, LAL Orsay</a:t>
            </a:r>
            <a:endParaRPr lang="en-GB"/>
          </a:p>
        </p:txBody>
      </p:sp>
      <p:sp>
        <p:nvSpPr>
          <p:cNvPr id="5" name="Espace réservé du pied de page 4"/>
          <p:cNvSpPr>
            <a:spLocks noGrp="1"/>
          </p:cNvSpPr>
          <p:nvPr>
            <p:ph type="ftr" sz="quarter" idx="11"/>
          </p:nvPr>
        </p:nvSpPr>
        <p:spPr/>
        <p:txBody>
          <a:bodyPr/>
          <a:lstStyle/>
          <a:p>
            <a:r>
              <a:rPr lang="fr-FR"/>
              <a:t>Electrons sources</a:t>
            </a:r>
            <a:endParaRPr lang="en-GB"/>
          </a:p>
        </p:txBody>
      </p:sp>
      <p:sp>
        <p:nvSpPr>
          <p:cNvPr id="6" name="Espace réservé du numéro de diapositive 5"/>
          <p:cNvSpPr>
            <a:spLocks noGrp="1"/>
          </p:cNvSpPr>
          <p:nvPr>
            <p:ph type="sldNum" sz="quarter" idx="12"/>
          </p:nvPr>
        </p:nvSpPr>
        <p:spPr/>
        <p:txBody>
          <a:bodyPr/>
          <a:lstStyle/>
          <a:p>
            <a:fld id="{480433CB-3D87-1948-A5B6-54D4680A5C16}" type="slidenum">
              <a:rPr lang="en-GB" smtClean="0"/>
              <a:pPr/>
              <a:t>10</a:t>
            </a:fld>
            <a:endParaRPr lang="en-GB"/>
          </a:p>
        </p:txBody>
      </p:sp>
      <p:pic>
        <p:nvPicPr>
          <p:cNvPr id="7" name="Image 6"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7410" y="3687536"/>
            <a:ext cx="1320800" cy="952500"/>
          </a:xfrm>
          <a:prstGeom prst="rect">
            <a:avLst/>
          </a:prstGeom>
        </p:spPr>
      </p:pic>
    </p:spTree>
    <p:extLst>
      <p:ext uri="{BB962C8B-B14F-4D97-AF65-F5344CB8AC3E}">
        <p14:creationId xmlns:p14="http://schemas.microsoft.com/office/powerpoint/2010/main" val="85130741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0"/>
            <a:ext cx="8229600" cy="967619"/>
          </a:xfrm>
        </p:spPr>
        <p:txBody>
          <a:bodyPr/>
          <a:lstStyle/>
          <a:p>
            <a:r>
              <a:rPr lang="en-GB" dirty="0"/>
              <a:t>Space charge limited emission</a:t>
            </a:r>
          </a:p>
        </p:txBody>
      </p:sp>
      <p:sp>
        <p:nvSpPr>
          <p:cNvPr id="3" name="Espace réservé du contenu 2"/>
          <p:cNvSpPr>
            <a:spLocks noGrp="1"/>
          </p:cNvSpPr>
          <p:nvPr>
            <p:ph idx="1"/>
          </p:nvPr>
        </p:nvSpPr>
        <p:spPr>
          <a:xfrm>
            <a:off x="457200" y="4777619"/>
            <a:ext cx="8229600" cy="1348544"/>
          </a:xfrm>
        </p:spPr>
        <p:txBody>
          <a:bodyPr>
            <a:normAutofit fontScale="70000" lnSpcReduction="20000"/>
          </a:bodyPr>
          <a:lstStyle/>
          <a:p>
            <a:r>
              <a:rPr lang="en-GB" dirty="0"/>
              <a:t>In the case of a photo-injector the space charge with limit the intensity that can be extracted from the cathode.</a:t>
            </a:r>
          </a:p>
          <a:p>
            <a:r>
              <a:rPr lang="en-GB" dirty="0"/>
              <a:t>The charge extracted from the cathode will also depend on the shape of the laser pulse.</a:t>
            </a:r>
          </a:p>
        </p:txBody>
      </p:sp>
      <p:sp>
        <p:nvSpPr>
          <p:cNvPr id="4" name="Espace réservé de la date 3"/>
          <p:cNvSpPr>
            <a:spLocks noGrp="1"/>
          </p:cNvSpPr>
          <p:nvPr>
            <p:ph type="dt" sz="half" idx="10"/>
          </p:nvPr>
        </p:nvSpPr>
        <p:spPr/>
        <p:txBody>
          <a:bodyPr/>
          <a:lstStyle/>
          <a:p>
            <a:r>
              <a:rPr lang="x-none"/>
              <a:t>Nicolas Delerue, LAL Orsay</a:t>
            </a:r>
            <a:endParaRPr lang="en-GB"/>
          </a:p>
        </p:txBody>
      </p:sp>
      <p:sp>
        <p:nvSpPr>
          <p:cNvPr id="5" name="Espace réservé du pied de page 4"/>
          <p:cNvSpPr>
            <a:spLocks noGrp="1"/>
          </p:cNvSpPr>
          <p:nvPr>
            <p:ph type="ftr" sz="quarter" idx="11"/>
          </p:nvPr>
        </p:nvSpPr>
        <p:spPr/>
        <p:txBody>
          <a:bodyPr/>
          <a:lstStyle/>
          <a:p>
            <a:r>
              <a:rPr lang="fr-FR"/>
              <a:t>Electrons sources</a:t>
            </a:r>
            <a:endParaRPr lang="en-GB"/>
          </a:p>
        </p:txBody>
      </p:sp>
      <p:sp>
        <p:nvSpPr>
          <p:cNvPr id="6" name="Espace réservé du numéro de diapositive 5"/>
          <p:cNvSpPr>
            <a:spLocks noGrp="1"/>
          </p:cNvSpPr>
          <p:nvPr>
            <p:ph type="sldNum" sz="quarter" idx="12"/>
          </p:nvPr>
        </p:nvSpPr>
        <p:spPr/>
        <p:txBody>
          <a:bodyPr/>
          <a:lstStyle/>
          <a:p>
            <a:fld id="{480433CB-3D87-1948-A5B6-54D4680A5C16}" type="slidenum">
              <a:rPr lang="en-GB" smtClean="0"/>
              <a:pPr/>
              <a:t>100</a:t>
            </a:fld>
            <a:endParaRPr lang="en-GB"/>
          </a:p>
        </p:txBody>
      </p:sp>
      <p:pic>
        <p:nvPicPr>
          <p:cNvPr id="8" name="Image 7"/>
          <p:cNvPicPr>
            <a:picLocks noChangeAspect="1"/>
          </p:cNvPicPr>
          <p:nvPr/>
        </p:nvPicPr>
        <p:blipFill>
          <a:blip r:embed="rId2"/>
          <a:stretch>
            <a:fillRect/>
          </a:stretch>
        </p:blipFill>
        <p:spPr>
          <a:xfrm>
            <a:off x="76482" y="1303865"/>
            <a:ext cx="4565736" cy="3316515"/>
          </a:xfrm>
          <a:prstGeom prst="rect">
            <a:avLst/>
          </a:prstGeom>
        </p:spPr>
      </p:pic>
      <p:pic>
        <p:nvPicPr>
          <p:cNvPr id="9" name="Image 8"/>
          <p:cNvPicPr>
            <a:picLocks noChangeAspect="1"/>
          </p:cNvPicPr>
          <p:nvPr/>
        </p:nvPicPr>
        <p:blipFill>
          <a:blip r:embed="rId3"/>
          <a:stretch>
            <a:fillRect/>
          </a:stretch>
        </p:blipFill>
        <p:spPr>
          <a:xfrm>
            <a:off x="4546600" y="1557866"/>
            <a:ext cx="4597400" cy="2895600"/>
          </a:xfrm>
          <a:prstGeom prst="rect">
            <a:avLst/>
          </a:prstGeom>
        </p:spPr>
      </p:pic>
      <p:pic>
        <p:nvPicPr>
          <p:cNvPr id="10" name="Image 9"/>
          <p:cNvPicPr>
            <a:picLocks noChangeAspect="1"/>
          </p:cNvPicPr>
          <p:nvPr/>
        </p:nvPicPr>
        <p:blipFill>
          <a:blip r:embed="rId4"/>
          <a:stretch>
            <a:fillRect/>
          </a:stretch>
        </p:blipFill>
        <p:spPr>
          <a:xfrm>
            <a:off x="3360057" y="967619"/>
            <a:ext cx="5676900" cy="279400"/>
          </a:xfrm>
          <a:prstGeom prst="rect">
            <a:avLst/>
          </a:prstGeom>
        </p:spPr>
      </p:pic>
    </p:spTree>
    <p:extLst>
      <p:ext uri="{BB962C8B-B14F-4D97-AF65-F5344CB8AC3E}">
        <p14:creationId xmlns:p14="http://schemas.microsoft.com/office/powerpoint/2010/main" val="188108876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x-none"/>
              <a:t>Nicolas Delerue, LAL Orsay</a:t>
            </a:r>
            <a:endParaRPr lang="en-GB"/>
          </a:p>
        </p:txBody>
      </p:sp>
      <p:sp>
        <p:nvSpPr>
          <p:cNvPr id="3" name="Espace réservé du pied de page 2"/>
          <p:cNvSpPr>
            <a:spLocks noGrp="1"/>
          </p:cNvSpPr>
          <p:nvPr>
            <p:ph type="ftr" sz="quarter" idx="11"/>
          </p:nvPr>
        </p:nvSpPr>
        <p:spPr/>
        <p:txBody>
          <a:bodyPr/>
          <a:lstStyle/>
          <a:p>
            <a:r>
              <a:rPr lang="fr-FR"/>
              <a:t>Electrons sources</a:t>
            </a:r>
            <a:endParaRPr lang="en-GB"/>
          </a:p>
        </p:txBody>
      </p:sp>
      <p:sp>
        <p:nvSpPr>
          <p:cNvPr id="4" name="Espace réservé du numéro de diapositive 3"/>
          <p:cNvSpPr>
            <a:spLocks noGrp="1"/>
          </p:cNvSpPr>
          <p:nvPr>
            <p:ph type="sldNum" sz="quarter" idx="12"/>
          </p:nvPr>
        </p:nvSpPr>
        <p:spPr/>
        <p:txBody>
          <a:bodyPr/>
          <a:lstStyle/>
          <a:p>
            <a:fld id="{480433CB-3D87-1948-A5B6-54D4680A5C16}" type="slidenum">
              <a:rPr lang="en-GB" smtClean="0"/>
              <a:pPr/>
              <a:t>101</a:t>
            </a:fld>
            <a:endParaRPr lang="en-GB"/>
          </a:p>
        </p:txBody>
      </p:sp>
      <p:pic>
        <p:nvPicPr>
          <p:cNvPr id="5" name="Image 4" descr="Pages de 3.FLASH-PITZ-Schreiber-20160531-final-cc_Page_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ZoneTexte 5"/>
          <p:cNvSpPr txBox="1"/>
          <p:nvPr/>
        </p:nvSpPr>
        <p:spPr>
          <a:xfrm>
            <a:off x="895271" y="5934057"/>
            <a:ext cx="4049542" cy="369332"/>
          </a:xfrm>
          <a:prstGeom prst="rect">
            <a:avLst/>
          </a:prstGeom>
          <a:noFill/>
        </p:spPr>
        <p:txBody>
          <a:bodyPr wrap="square" rtlCol="0">
            <a:spAutoFit/>
          </a:bodyPr>
          <a:lstStyle/>
          <a:p>
            <a:r>
              <a:rPr lang="fr-FR" dirty="0"/>
              <a:t>BSA= Laser </a:t>
            </a:r>
            <a:r>
              <a:rPr lang="fr-FR" dirty="0" err="1"/>
              <a:t>beam</a:t>
            </a:r>
            <a:r>
              <a:rPr lang="fr-FR" dirty="0"/>
              <a:t> </a:t>
            </a:r>
            <a:r>
              <a:rPr lang="fr-FR" dirty="0" err="1"/>
              <a:t>diameter</a:t>
            </a:r>
            <a:endParaRPr lang="fr-FR" dirty="0"/>
          </a:p>
        </p:txBody>
      </p:sp>
    </p:spTree>
    <p:extLst>
      <p:ext uri="{BB962C8B-B14F-4D97-AF65-F5344CB8AC3E}">
        <p14:creationId xmlns:p14="http://schemas.microsoft.com/office/powerpoint/2010/main" val="128530165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normAutofit/>
          </a:bodyPr>
          <a:lstStyle/>
          <a:p>
            <a:r>
              <a:rPr lang="fr-FR" dirty="0"/>
              <a:t>Quizz:</a:t>
            </a:r>
          </a:p>
        </p:txBody>
      </p:sp>
      <p:sp>
        <p:nvSpPr>
          <p:cNvPr id="6" name="Espace réservé du contenu 5"/>
          <p:cNvSpPr>
            <a:spLocks noGrp="1"/>
          </p:cNvSpPr>
          <p:nvPr>
            <p:ph idx="1"/>
          </p:nvPr>
        </p:nvSpPr>
        <p:spPr>
          <a:xfrm>
            <a:off x="566052" y="2433183"/>
            <a:ext cx="4300787" cy="3831195"/>
          </a:xfrm>
        </p:spPr>
        <p:txBody>
          <a:bodyPr>
            <a:normAutofit fontScale="92500" lnSpcReduction="20000"/>
          </a:bodyPr>
          <a:lstStyle/>
          <a:p>
            <a:r>
              <a:rPr lang="fr-FR" dirty="0"/>
              <a:t>(a) </a:t>
            </a:r>
            <a:r>
              <a:rPr lang="fr-FR" dirty="0" err="1"/>
              <a:t>Because</a:t>
            </a:r>
            <a:r>
              <a:rPr lang="fr-FR" dirty="0"/>
              <a:t> of </a:t>
            </a:r>
            <a:r>
              <a:rPr lang="fr-FR" dirty="0" err="1"/>
              <a:t>space</a:t>
            </a:r>
            <a:r>
              <a:rPr lang="fr-FR" dirty="0"/>
              <a:t>-charge.</a:t>
            </a:r>
          </a:p>
          <a:p>
            <a:r>
              <a:rPr lang="fr-FR" dirty="0"/>
              <a:t>(b) </a:t>
            </a:r>
            <a:r>
              <a:rPr lang="fr-FR" dirty="0" err="1"/>
              <a:t>Higher</a:t>
            </a:r>
            <a:r>
              <a:rPr lang="fr-FR" dirty="0"/>
              <a:t> laser </a:t>
            </a:r>
            <a:r>
              <a:rPr lang="fr-FR" dirty="0" err="1"/>
              <a:t>energy</a:t>
            </a:r>
            <a:r>
              <a:rPr lang="fr-FR" dirty="0"/>
              <a:t> </a:t>
            </a:r>
            <a:r>
              <a:rPr lang="fr-FR" dirty="0" err="1"/>
              <a:t>will</a:t>
            </a:r>
            <a:r>
              <a:rPr lang="fr-FR" dirty="0"/>
              <a:t> </a:t>
            </a:r>
            <a:r>
              <a:rPr lang="fr-FR" dirty="0" err="1"/>
              <a:t>induce</a:t>
            </a:r>
            <a:r>
              <a:rPr lang="fr-FR" dirty="0"/>
              <a:t> more </a:t>
            </a:r>
            <a:r>
              <a:rPr lang="fr-FR" dirty="0" err="1"/>
              <a:t>heating</a:t>
            </a:r>
            <a:r>
              <a:rPr lang="fr-FR" dirty="0"/>
              <a:t> in the cathode and </a:t>
            </a:r>
            <a:r>
              <a:rPr lang="fr-FR" dirty="0" err="1"/>
              <a:t>reduce</a:t>
            </a:r>
            <a:r>
              <a:rPr lang="fr-FR" dirty="0"/>
              <a:t> the QE.</a:t>
            </a:r>
          </a:p>
          <a:p>
            <a:r>
              <a:rPr lang="fr-FR" dirty="0"/>
              <a:t>(c) There </a:t>
            </a:r>
            <a:r>
              <a:rPr lang="fr-FR" dirty="0" err="1"/>
              <a:t>is</a:t>
            </a:r>
            <a:r>
              <a:rPr lang="fr-FR" dirty="0"/>
              <a:t> a </a:t>
            </a:r>
            <a:r>
              <a:rPr lang="fr-FR" dirty="0" err="1"/>
              <a:t>trade</a:t>
            </a:r>
            <a:r>
              <a:rPr lang="fr-FR" dirty="0"/>
              <a:t> off </a:t>
            </a:r>
            <a:r>
              <a:rPr lang="fr-FR" dirty="0" err="1"/>
              <a:t>between</a:t>
            </a:r>
            <a:r>
              <a:rPr lang="fr-FR" dirty="0"/>
              <a:t> laser </a:t>
            </a:r>
            <a:r>
              <a:rPr lang="fr-FR" dirty="0" err="1"/>
              <a:t>energy</a:t>
            </a:r>
            <a:r>
              <a:rPr lang="fr-FR" dirty="0"/>
              <a:t> and RF power.</a:t>
            </a:r>
          </a:p>
          <a:p>
            <a:endParaRPr lang="fr-FR" dirty="0"/>
          </a:p>
        </p:txBody>
      </p:sp>
      <p:sp>
        <p:nvSpPr>
          <p:cNvPr id="2" name="Espace réservé de la date 1"/>
          <p:cNvSpPr>
            <a:spLocks noGrp="1"/>
          </p:cNvSpPr>
          <p:nvPr>
            <p:ph type="dt" sz="half" idx="10"/>
          </p:nvPr>
        </p:nvSpPr>
        <p:spPr/>
        <p:txBody>
          <a:bodyPr/>
          <a:lstStyle/>
          <a:p>
            <a:r>
              <a:rPr lang="x-none"/>
              <a:t>Nicolas Delerue, LAL Orsay</a:t>
            </a:r>
            <a:endParaRPr lang="en-GB"/>
          </a:p>
        </p:txBody>
      </p:sp>
      <p:sp>
        <p:nvSpPr>
          <p:cNvPr id="3" name="Espace réservé du pied de page 2"/>
          <p:cNvSpPr>
            <a:spLocks noGrp="1"/>
          </p:cNvSpPr>
          <p:nvPr>
            <p:ph type="ftr" sz="quarter" idx="11"/>
          </p:nvPr>
        </p:nvSpPr>
        <p:spPr/>
        <p:txBody>
          <a:bodyPr/>
          <a:lstStyle/>
          <a:p>
            <a:r>
              <a:rPr lang="fr-FR"/>
              <a:t>Electrons sources</a:t>
            </a:r>
            <a:endParaRPr lang="en-GB"/>
          </a:p>
        </p:txBody>
      </p:sp>
      <p:sp>
        <p:nvSpPr>
          <p:cNvPr id="4" name="Espace réservé du numéro de diapositive 3"/>
          <p:cNvSpPr>
            <a:spLocks noGrp="1"/>
          </p:cNvSpPr>
          <p:nvPr>
            <p:ph type="sldNum" sz="quarter" idx="12"/>
          </p:nvPr>
        </p:nvSpPr>
        <p:spPr/>
        <p:txBody>
          <a:bodyPr/>
          <a:lstStyle/>
          <a:p>
            <a:fld id="{480433CB-3D87-1948-A5B6-54D4680A5C16}" type="slidenum">
              <a:rPr lang="en-GB" smtClean="0"/>
              <a:pPr/>
              <a:t>102</a:t>
            </a:fld>
            <a:endParaRPr lang="en-GB"/>
          </a:p>
        </p:txBody>
      </p:sp>
      <p:pic>
        <p:nvPicPr>
          <p:cNvPr id="7" name="Image 6" descr="Pages de 3.FLASH-PITZ-Schreiber-20160531-final-cc_Page_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60695" y="2710651"/>
            <a:ext cx="3915206" cy="2936404"/>
          </a:xfrm>
          <a:prstGeom prst="rect">
            <a:avLst/>
          </a:prstGeom>
        </p:spPr>
      </p:pic>
      <p:sp>
        <p:nvSpPr>
          <p:cNvPr id="8" name="Espace réservé du contenu 5"/>
          <p:cNvSpPr txBox="1">
            <a:spLocks/>
          </p:cNvSpPr>
          <p:nvPr/>
        </p:nvSpPr>
        <p:spPr>
          <a:xfrm>
            <a:off x="566051" y="1304382"/>
            <a:ext cx="8120749" cy="124619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fr-FR" dirty="0" err="1"/>
              <a:t>Why</a:t>
            </a:r>
            <a:r>
              <a:rPr lang="fr-FR" dirty="0"/>
              <a:t> the relation </a:t>
            </a:r>
            <a:r>
              <a:rPr lang="fr-FR" dirty="0" err="1"/>
              <a:t>between</a:t>
            </a:r>
            <a:r>
              <a:rPr lang="fr-FR" dirty="0"/>
              <a:t> laser </a:t>
            </a:r>
            <a:r>
              <a:rPr lang="fr-FR" dirty="0" err="1"/>
              <a:t>energy</a:t>
            </a:r>
            <a:r>
              <a:rPr lang="fr-FR" dirty="0"/>
              <a:t> and charge </a:t>
            </a:r>
            <a:r>
              <a:rPr lang="fr-FR" dirty="0" err="1"/>
              <a:t>is</a:t>
            </a:r>
            <a:r>
              <a:rPr lang="fr-FR" dirty="0"/>
              <a:t> not </a:t>
            </a:r>
            <a:r>
              <a:rPr lang="fr-FR" dirty="0" err="1"/>
              <a:t>linear</a:t>
            </a:r>
            <a:r>
              <a:rPr lang="fr-FR" dirty="0"/>
              <a:t>?</a:t>
            </a:r>
          </a:p>
        </p:txBody>
      </p:sp>
    </p:spTree>
    <p:extLst>
      <p:ext uri="{BB962C8B-B14F-4D97-AF65-F5344CB8AC3E}">
        <p14:creationId xmlns:p14="http://schemas.microsoft.com/office/powerpoint/2010/main" val="378051824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normAutofit/>
          </a:bodyPr>
          <a:lstStyle/>
          <a:p>
            <a:r>
              <a:rPr lang="fr-FR" dirty="0" err="1"/>
              <a:t>Answer</a:t>
            </a:r>
            <a:r>
              <a:rPr lang="fr-FR" dirty="0"/>
              <a:t> (a)</a:t>
            </a:r>
          </a:p>
        </p:txBody>
      </p:sp>
      <p:sp>
        <p:nvSpPr>
          <p:cNvPr id="6" name="Espace réservé du contenu 5"/>
          <p:cNvSpPr>
            <a:spLocks noGrp="1"/>
          </p:cNvSpPr>
          <p:nvPr>
            <p:ph idx="1"/>
          </p:nvPr>
        </p:nvSpPr>
        <p:spPr>
          <a:xfrm>
            <a:off x="566052" y="2433183"/>
            <a:ext cx="4300787" cy="3831195"/>
          </a:xfrm>
        </p:spPr>
        <p:txBody>
          <a:bodyPr>
            <a:normAutofit fontScale="92500" lnSpcReduction="20000"/>
          </a:bodyPr>
          <a:lstStyle/>
          <a:p>
            <a:r>
              <a:rPr lang="fr-FR" dirty="0"/>
              <a:t>(a) </a:t>
            </a:r>
            <a:r>
              <a:rPr lang="fr-FR" dirty="0" err="1"/>
              <a:t>Because</a:t>
            </a:r>
            <a:r>
              <a:rPr lang="fr-FR" dirty="0"/>
              <a:t> of </a:t>
            </a:r>
            <a:r>
              <a:rPr lang="fr-FR" dirty="0" err="1"/>
              <a:t>space</a:t>
            </a:r>
            <a:r>
              <a:rPr lang="fr-FR" dirty="0"/>
              <a:t>-charge.</a:t>
            </a:r>
          </a:p>
          <a:p>
            <a:r>
              <a:rPr lang="fr-FR" dirty="0"/>
              <a:t>(b) </a:t>
            </a:r>
            <a:r>
              <a:rPr lang="fr-FR" dirty="0" err="1"/>
              <a:t>Higher</a:t>
            </a:r>
            <a:r>
              <a:rPr lang="fr-FR" dirty="0"/>
              <a:t> laser </a:t>
            </a:r>
            <a:r>
              <a:rPr lang="fr-FR" dirty="0" err="1"/>
              <a:t>energy</a:t>
            </a:r>
            <a:r>
              <a:rPr lang="fr-FR" dirty="0"/>
              <a:t> </a:t>
            </a:r>
            <a:r>
              <a:rPr lang="fr-FR" dirty="0" err="1"/>
              <a:t>will</a:t>
            </a:r>
            <a:r>
              <a:rPr lang="fr-FR" dirty="0"/>
              <a:t> </a:t>
            </a:r>
            <a:r>
              <a:rPr lang="fr-FR" dirty="0" err="1"/>
              <a:t>induce</a:t>
            </a:r>
            <a:r>
              <a:rPr lang="fr-FR" dirty="0"/>
              <a:t> more </a:t>
            </a:r>
            <a:r>
              <a:rPr lang="fr-FR" dirty="0" err="1"/>
              <a:t>heating</a:t>
            </a:r>
            <a:r>
              <a:rPr lang="fr-FR" dirty="0"/>
              <a:t> in the cathode and </a:t>
            </a:r>
            <a:r>
              <a:rPr lang="fr-FR" dirty="0" err="1"/>
              <a:t>reduce</a:t>
            </a:r>
            <a:r>
              <a:rPr lang="fr-FR" dirty="0"/>
              <a:t> the QE.</a:t>
            </a:r>
          </a:p>
          <a:p>
            <a:r>
              <a:rPr lang="fr-FR" dirty="0"/>
              <a:t>(c) There </a:t>
            </a:r>
            <a:r>
              <a:rPr lang="fr-FR" dirty="0" err="1"/>
              <a:t>is</a:t>
            </a:r>
            <a:r>
              <a:rPr lang="fr-FR" dirty="0"/>
              <a:t> a </a:t>
            </a:r>
            <a:r>
              <a:rPr lang="fr-FR" dirty="0" err="1"/>
              <a:t>trade</a:t>
            </a:r>
            <a:r>
              <a:rPr lang="fr-FR" dirty="0"/>
              <a:t> off </a:t>
            </a:r>
            <a:r>
              <a:rPr lang="fr-FR" dirty="0" err="1"/>
              <a:t>between</a:t>
            </a:r>
            <a:r>
              <a:rPr lang="fr-FR" dirty="0"/>
              <a:t> laser </a:t>
            </a:r>
            <a:r>
              <a:rPr lang="fr-FR" dirty="0" err="1"/>
              <a:t>energy</a:t>
            </a:r>
            <a:r>
              <a:rPr lang="fr-FR" dirty="0"/>
              <a:t> and RF power.</a:t>
            </a:r>
          </a:p>
          <a:p>
            <a:endParaRPr lang="fr-FR" dirty="0"/>
          </a:p>
        </p:txBody>
      </p:sp>
      <p:sp>
        <p:nvSpPr>
          <p:cNvPr id="2" name="Espace réservé de la date 1"/>
          <p:cNvSpPr>
            <a:spLocks noGrp="1"/>
          </p:cNvSpPr>
          <p:nvPr>
            <p:ph type="dt" sz="half" idx="10"/>
          </p:nvPr>
        </p:nvSpPr>
        <p:spPr/>
        <p:txBody>
          <a:bodyPr/>
          <a:lstStyle/>
          <a:p>
            <a:r>
              <a:rPr lang="x-none"/>
              <a:t>Nicolas Delerue, LAL Orsay</a:t>
            </a:r>
            <a:endParaRPr lang="en-GB"/>
          </a:p>
        </p:txBody>
      </p:sp>
      <p:sp>
        <p:nvSpPr>
          <p:cNvPr id="3" name="Espace réservé du pied de page 2"/>
          <p:cNvSpPr>
            <a:spLocks noGrp="1"/>
          </p:cNvSpPr>
          <p:nvPr>
            <p:ph type="ftr" sz="quarter" idx="11"/>
          </p:nvPr>
        </p:nvSpPr>
        <p:spPr/>
        <p:txBody>
          <a:bodyPr/>
          <a:lstStyle/>
          <a:p>
            <a:r>
              <a:rPr lang="fr-FR"/>
              <a:t>Electrons sources</a:t>
            </a:r>
            <a:endParaRPr lang="en-GB"/>
          </a:p>
        </p:txBody>
      </p:sp>
      <p:sp>
        <p:nvSpPr>
          <p:cNvPr id="4" name="Espace réservé du numéro de diapositive 3"/>
          <p:cNvSpPr>
            <a:spLocks noGrp="1"/>
          </p:cNvSpPr>
          <p:nvPr>
            <p:ph type="sldNum" sz="quarter" idx="12"/>
          </p:nvPr>
        </p:nvSpPr>
        <p:spPr/>
        <p:txBody>
          <a:bodyPr/>
          <a:lstStyle/>
          <a:p>
            <a:fld id="{480433CB-3D87-1948-A5B6-54D4680A5C16}" type="slidenum">
              <a:rPr lang="en-GB" smtClean="0"/>
              <a:pPr/>
              <a:t>103</a:t>
            </a:fld>
            <a:endParaRPr lang="en-GB"/>
          </a:p>
        </p:txBody>
      </p:sp>
      <p:pic>
        <p:nvPicPr>
          <p:cNvPr id="7" name="Image 6" descr="Pages de 3.FLASH-PITZ-Schreiber-20160531-final-cc_Page_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71626" y="1888212"/>
            <a:ext cx="3143139" cy="2357354"/>
          </a:xfrm>
          <a:prstGeom prst="rect">
            <a:avLst/>
          </a:prstGeom>
        </p:spPr>
      </p:pic>
      <p:sp>
        <p:nvSpPr>
          <p:cNvPr id="8" name="Espace réservé du contenu 5"/>
          <p:cNvSpPr txBox="1">
            <a:spLocks/>
          </p:cNvSpPr>
          <p:nvPr/>
        </p:nvSpPr>
        <p:spPr>
          <a:xfrm>
            <a:off x="566051" y="1304382"/>
            <a:ext cx="8120749" cy="124619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fr-FR" dirty="0" err="1"/>
              <a:t>Why</a:t>
            </a:r>
            <a:r>
              <a:rPr lang="fr-FR" dirty="0"/>
              <a:t> the relation </a:t>
            </a:r>
            <a:r>
              <a:rPr lang="fr-FR" dirty="0" err="1"/>
              <a:t>between</a:t>
            </a:r>
            <a:r>
              <a:rPr lang="fr-FR" dirty="0"/>
              <a:t> laser </a:t>
            </a:r>
            <a:r>
              <a:rPr lang="fr-FR" dirty="0" err="1"/>
              <a:t>energy</a:t>
            </a:r>
            <a:r>
              <a:rPr lang="fr-FR" dirty="0"/>
              <a:t> and charge </a:t>
            </a:r>
            <a:r>
              <a:rPr lang="fr-FR" dirty="0" err="1"/>
              <a:t>is</a:t>
            </a:r>
            <a:r>
              <a:rPr lang="fr-FR" dirty="0"/>
              <a:t> not </a:t>
            </a:r>
            <a:r>
              <a:rPr lang="fr-FR" dirty="0" err="1"/>
              <a:t>linear</a:t>
            </a:r>
            <a:r>
              <a:rPr lang="fr-FR" dirty="0"/>
              <a:t>?</a:t>
            </a:r>
          </a:p>
        </p:txBody>
      </p:sp>
      <p:pic>
        <p:nvPicPr>
          <p:cNvPr id="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8173" y="4329636"/>
            <a:ext cx="2238879" cy="2443894"/>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2002641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x-none"/>
              <a:t>Nicolas Delerue, LAL Orsay</a:t>
            </a:r>
            <a:endParaRPr lang="en-GB"/>
          </a:p>
        </p:txBody>
      </p:sp>
      <p:sp>
        <p:nvSpPr>
          <p:cNvPr id="3" name="Espace réservé du pied de page 2"/>
          <p:cNvSpPr>
            <a:spLocks noGrp="1"/>
          </p:cNvSpPr>
          <p:nvPr>
            <p:ph type="ftr" sz="quarter" idx="11"/>
          </p:nvPr>
        </p:nvSpPr>
        <p:spPr/>
        <p:txBody>
          <a:bodyPr/>
          <a:lstStyle/>
          <a:p>
            <a:r>
              <a:rPr lang="fr-FR"/>
              <a:t>Electrons sources</a:t>
            </a:r>
            <a:endParaRPr lang="en-GB"/>
          </a:p>
        </p:txBody>
      </p:sp>
      <p:sp>
        <p:nvSpPr>
          <p:cNvPr id="4" name="Espace réservé du numéro de diapositive 3"/>
          <p:cNvSpPr>
            <a:spLocks noGrp="1"/>
          </p:cNvSpPr>
          <p:nvPr>
            <p:ph type="sldNum" sz="quarter" idx="12"/>
          </p:nvPr>
        </p:nvSpPr>
        <p:spPr/>
        <p:txBody>
          <a:bodyPr/>
          <a:lstStyle/>
          <a:p>
            <a:fld id="{480433CB-3D87-1948-A5B6-54D4680A5C16}" type="slidenum">
              <a:rPr lang="en-GB" smtClean="0"/>
              <a:pPr/>
              <a:t>104</a:t>
            </a:fld>
            <a:endParaRPr lang="en-GB"/>
          </a:p>
        </p:txBody>
      </p:sp>
      <p:pic>
        <p:nvPicPr>
          <p:cNvPr id="5" name="Image 4" descr="Pages de 3.FLASH-PITZ-Schreiber-20160531-final-cc_Page_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0560641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a:t>Quick introduction to </a:t>
            </a:r>
            <a:r>
              <a:rPr lang="en-GB" dirty="0" err="1"/>
              <a:t>emittance</a:t>
            </a:r>
            <a:endParaRPr lang="en-GB" dirty="0"/>
          </a:p>
        </p:txBody>
      </p:sp>
      <p:sp>
        <p:nvSpPr>
          <p:cNvPr id="3" name="Espace réservé du contenu 2"/>
          <p:cNvSpPr>
            <a:spLocks noGrp="1"/>
          </p:cNvSpPr>
          <p:nvPr>
            <p:ph idx="1"/>
          </p:nvPr>
        </p:nvSpPr>
        <p:spPr>
          <a:xfrm>
            <a:off x="457200" y="1600201"/>
            <a:ext cx="8229600" cy="3951514"/>
          </a:xfrm>
        </p:spPr>
        <p:txBody>
          <a:bodyPr>
            <a:normAutofit fontScale="77500" lnSpcReduction="20000"/>
          </a:bodyPr>
          <a:lstStyle/>
          <a:p>
            <a:r>
              <a:rPr lang="en-GB" dirty="0"/>
              <a:t>Remember the perfect gas law: PV=</a:t>
            </a:r>
            <a:r>
              <a:rPr lang="en-GB" dirty="0" err="1"/>
              <a:t>nRT</a:t>
            </a:r>
            <a:endParaRPr lang="en-GB" dirty="0"/>
          </a:p>
          <a:p>
            <a:r>
              <a:rPr lang="en-GB" dirty="0"/>
              <a:t>This is a statistical law that is also valid for particle bunch.</a:t>
            </a:r>
          </a:p>
          <a:p>
            <a:r>
              <a:rPr lang="en-GB" dirty="0"/>
              <a:t>V is the volume term (x*y*z)</a:t>
            </a:r>
          </a:p>
          <a:p>
            <a:r>
              <a:rPr lang="en-GB" dirty="0"/>
              <a:t>P is the pressure term, it corresponds to the kinetic energy of the particles in each plane (x’*y’*z’).</a:t>
            </a:r>
          </a:p>
          <a:p>
            <a:r>
              <a:rPr lang="en-GB" dirty="0"/>
              <a:t>n and R are proportionality terms (R is unit dependent and could be 1 with the correct choice of units).</a:t>
            </a:r>
          </a:p>
          <a:p>
            <a:r>
              <a:rPr lang="en-GB" dirty="0"/>
              <a:t>T is called the temperature for gas… </a:t>
            </a:r>
            <a:br>
              <a:rPr lang="en-GB" dirty="0"/>
            </a:br>
            <a:r>
              <a:rPr lang="en-GB" dirty="0"/>
              <a:t>For a particle beam it is called “</a:t>
            </a:r>
            <a:r>
              <a:rPr lang="en-GB" dirty="0" err="1"/>
              <a:t>emittance</a:t>
            </a:r>
            <a:r>
              <a:rPr lang="en-GB" dirty="0"/>
              <a:t>”.</a:t>
            </a:r>
          </a:p>
          <a:p>
            <a:r>
              <a:rPr lang="en-GB" dirty="0"/>
              <a:t>You can split the </a:t>
            </a:r>
            <a:r>
              <a:rPr lang="en-GB" dirty="0" err="1"/>
              <a:t>emittance</a:t>
            </a:r>
            <a:r>
              <a:rPr lang="en-GB" dirty="0"/>
              <a:t> into longitudinal </a:t>
            </a:r>
            <a:r>
              <a:rPr lang="en-GB" dirty="0" err="1"/>
              <a:t>emittance</a:t>
            </a:r>
            <a:r>
              <a:rPr lang="en-GB" dirty="0"/>
              <a:t> (along z or s) and transverse </a:t>
            </a:r>
            <a:r>
              <a:rPr lang="en-GB" dirty="0" err="1"/>
              <a:t>emittance</a:t>
            </a:r>
            <a:r>
              <a:rPr lang="en-GB" dirty="0"/>
              <a:t> (along x and y).</a:t>
            </a:r>
          </a:p>
        </p:txBody>
      </p:sp>
      <p:sp>
        <p:nvSpPr>
          <p:cNvPr id="4" name="Espace réservé de la date 3"/>
          <p:cNvSpPr>
            <a:spLocks noGrp="1"/>
          </p:cNvSpPr>
          <p:nvPr>
            <p:ph type="dt" sz="half" idx="10"/>
          </p:nvPr>
        </p:nvSpPr>
        <p:spPr/>
        <p:txBody>
          <a:bodyPr/>
          <a:lstStyle/>
          <a:p>
            <a:r>
              <a:rPr lang="x-none"/>
              <a:t>Nicolas Delerue, LAL Orsay</a:t>
            </a:r>
            <a:endParaRPr lang="en-GB"/>
          </a:p>
        </p:txBody>
      </p:sp>
      <p:sp>
        <p:nvSpPr>
          <p:cNvPr id="5" name="Espace réservé du pied de page 4"/>
          <p:cNvSpPr>
            <a:spLocks noGrp="1"/>
          </p:cNvSpPr>
          <p:nvPr>
            <p:ph type="ftr" sz="quarter" idx="11"/>
          </p:nvPr>
        </p:nvSpPr>
        <p:spPr/>
        <p:txBody>
          <a:bodyPr/>
          <a:lstStyle/>
          <a:p>
            <a:r>
              <a:rPr lang="fr-FR"/>
              <a:t>Electrons sources</a:t>
            </a:r>
            <a:endParaRPr lang="en-GB"/>
          </a:p>
        </p:txBody>
      </p:sp>
      <p:sp>
        <p:nvSpPr>
          <p:cNvPr id="6" name="Espace réservé du numéro de diapositive 5"/>
          <p:cNvSpPr>
            <a:spLocks noGrp="1"/>
          </p:cNvSpPr>
          <p:nvPr>
            <p:ph type="sldNum" sz="quarter" idx="12"/>
          </p:nvPr>
        </p:nvSpPr>
        <p:spPr/>
        <p:txBody>
          <a:bodyPr/>
          <a:lstStyle/>
          <a:p>
            <a:fld id="{480433CB-3D87-1948-A5B6-54D4680A5C16}" type="slidenum">
              <a:rPr lang="en-GB" smtClean="0"/>
              <a:pPr/>
              <a:t>105</a:t>
            </a:fld>
            <a:endParaRPr lang="en-GB"/>
          </a:p>
        </p:txBody>
      </p:sp>
      <p:pic>
        <p:nvPicPr>
          <p:cNvPr id="7" name="Image 6"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9774" y="5760357"/>
            <a:ext cx="2603500" cy="469900"/>
          </a:xfrm>
          <a:prstGeom prst="rect">
            <a:avLst/>
          </a:prstGeom>
        </p:spPr>
      </p:pic>
      <p:pic>
        <p:nvPicPr>
          <p:cNvPr id="8" name="Image 7"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8685" y="5760357"/>
            <a:ext cx="2311400" cy="469900"/>
          </a:xfrm>
          <a:prstGeom prst="rect">
            <a:avLst/>
          </a:prstGeom>
        </p:spPr>
      </p:pic>
      <p:pic>
        <p:nvPicPr>
          <p:cNvPr id="9" name="Image 8"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66252" y="5696857"/>
            <a:ext cx="1549400" cy="533400"/>
          </a:xfrm>
          <a:prstGeom prst="rect">
            <a:avLst/>
          </a:prstGeom>
        </p:spPr>
      </p:pic>
    </p:spTree>
    <p:extLst>
      <p:ext uri="{BB962C8B-B14F-4D97-AF65-F5344CB8AC3E}">
        <p14:creationId xmlns:p14="http://schemas.microsoft.com/office/powerpoint/2010/main" val="324542428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a:t>Space charge and </a:t>
            </a:r>
            <a:r>
              <a:rPr lang="en-GB" dirty="0" err="1"/>
              <a:t>emittance</a:t>
            </a:r>
            <a:endParaRPr lang="en-GB" dirty="0"/>
          </a:p>
        </p:txBody>
      </p:sp>
      <p:sp>
        <p:nvSpPr>
          <p:cNvPr id="3" name="Espace réservé du contenu 2"/>
          <p:cNvSpPr>
            <a:spLocks noGrp="1"/>
          </p:cNvSpPr>
          <p:nvPr>
            <p:ph idx="1"/>
          </p:nvPr>
        </p:nvSpPr>
        <p:spPr>
          <a:xfrm>
            <a:off x="457200" y="5410200"/>
            <a:ext cx="8229600" cy="1006626"/>
          </a:xfrm>
        </p:spPr>
        <p:txBody>
          <a:bodyPr>
            <a:normAutofit lnSpcReduction="10000"/>
          </a:bodyPr>
          <a:lstStyle/>
          <a:p>
            <a:r>
              <a:rPr lang="en-GB" dirty="0"/>
              <a:t>Space charge will lead to an increased </a:t>
            </a:r>
            <a:r>
              <a:rPr lang="en-GB" dirty="0" err="1"/>
              <a:t>emittance</a:t>
            </a:r>
            <a:r>
              <a:rPr lang="en-GB" dirty="0"/>
              <a:t> =&gt; lower beam quality.</a:t>
            </a:r>
          </a:p>
        </p:txBody>
      </p:sp>
      <p:sp>
        <p:nvSpPr>
          <p:cNvPr id="4" name="Espace réservé de la date 3"/>
          <p:cNvSpPr>
            <a:spLocks noGrp="1"/>
          </p:cNvSpPr>
          <p:nvPr>
            <p:ph type="dt" sz="half" idx="10"/>
          </p:nvPr>
        </p:nvSpPr>
        <p:spPr/>
        <p:txBody>
          <a:bodyPr/>
          <a:lstStyle/>
          <a:p>
            <a:r>
              <a:rPr lang="x-none"/>
              <a:t>Nicolas Delerue, LAL Orsay</a:t>
            </a:r>
            <a:endParaRPr lang="en-GB"/>
          </a:p>
        </p:txBody>
      </p:sp>
      <p:sp>
        <p:nvSpPr>
          <p:cNvPr id="5" name="Espace réservé du pied de page 4"/>
          <p:cNvSpPr>
            <a:spLocks noGrp="1"/>
          </p:cNvSpPr>
          <p:nvPr>
            <p:ph type="ftr" sz="quarter" idx="11"/>
          </p:nvPr>
        </p:nvSpPr>
        <p:spPr/>
        <p:txBody>
          <a:bodyPr/>
          <a:lstStyle/>
          <a:p>
            <a:r>
              <a:rPr lang="fr-FR"/>
              <a:t>Electrons sources</a:t>
            </a:r>
            <a:endParaRPr lang="en-GB"/>
          </a:p>
        </p:txBody>
      </p:sp>
      <p:sp>
        <p:nvSpPr>
          <p:cNvPr id="6" name="Espace réservé du numéro de diapositive 5"/>
          <p:cNvSpPr>
            <a:spLocks noGrp="1"/>
          </p:cNvSpPr>
          <p:nvPr>
            <p:ph type="sldNum" sz="quarter" idx="12"/>
          </p:nvPr>
        </p:nvSpPr>
        <p:spPr/>
        <p:txBody>
          <a:bodyPr/>
          <a:lstStyle/>
          <a:p>
            <a:fld id="{480433CB-3D87-1948-A5B6-54D4680A5C16}" type="slidenum">
              <a:rPr lang="en-GB" smtClean="0"/>
              <a:pPr/>
              <a:t>106</a:t>
            </a:fld>
            <a:endParaRPr lang="en-GB"/>
          </a:p>
        </p:txBody>
      </p:sp>
      <p:pic>
        <p:nvPicPr>
          <p:cNvPr id="7" name="Image 6"/>
          <p:cNvPicPr>
            <a:picLocks noChangeAspect="1"/>
          </p:cNvPicPr>
          <p:nvPr/>
        </p:nvPicPr>
        <p:blipFill>
          <a:blip r:embed="rId2"/>
          <a:stretch>
            <a:fillRect/>
          </a:stretch>
        </p:blipFill>
        <p:spPr>
          <a:xfrm>
            <a:off x="355600" y="1447800"/>
            <a:ext cx="8432800" cy="3962400"/>
          </a:xfrm>
          <a:prstGeom prst="rect">
            <a:avLst/>
          </a:prstGeom>
        </p:spPr>
      </p:pic>
    </p:spTree>
    <p:extLst>
      <p:ext uri="{BB962C8B-B14F-4D97-AF65-F5344CB8AC3E}">
        <p14:creationId xmlns:p14="http://schemas.microsoft.com/office/powerpoint/2010/main" val="356557616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err="1"/>
              <a:t>Emittance</a:t>
            </a:r>
            <a:r>
              <a:rPr lang="en-GB" dirty="0"/>
              <a:t> compensation</a:t>
            </a:r>
          </a:p>
        </p:txBody>
      </p:sp>
      <p:sp>
        <p:nvSpPr>
          <p:cNvPr id="3" name="Espace réservé du contenu 2"/>
          <p:cNvSpPr>
            <a:spLocks noGrp="1"/>
          </p:cNvSpPr>
          <p:nvPr>
            <p:ph idx="1"/>
          </p:nvPr>
        </p:nvSpPr>
        <p:spPr>
          <a:xfrm>
            <a:off x="457200" y="4995333"/>
            <a:ext cx="8229600" cy="1130830"/>
          </a:xfrm>
        </p:spPr>
        <p:txBody>
          <a:bodyPr>
            <a:normAutofit fontScale="85000" lnSpcReduction="20000"/>
          </a:bodyPr>
          <a:lstStyle/>
          <a:p>
            <a:r>
              <a:rPr lang="en-GB" dirty="0"/>
              <a:t>By calculating how the different slices of the beam will propagate in the gun on can minimise the </a:t>
            </a:r>
            <a:r>
              <a:rPr lang="en-GB" dirty="0" err="1"/>
              <a:t>emittance</a:t>
            </a:r>
            <a:r>
              <a:rPr lang="en-GB" dirty="0"/>
              <a:t> at the exit of the gun.</a:t>
            </a:r>
          </a:p>
        </p:txBody>
      </p:sp>
      <p:sp>
        <p:nvSpPr>
          <p:cNvPr id="4" name="Espace réservé de la date 3"/>
          <p:cNvSpPr>
            <a:spLocks noGrp="1"/>
          </p:cNvSpPr>
          <p:nvPr>
            <p:ph type="dt" sz="half" idx="10"/>
          </p:nvPr>
        </p:nvSpPr>
        <p:spPr/>
        <p:txBody>
          <a:bodyPr/>
          <a:lstStyle/>
          <a:p>
            <a:r>
              <a:rPr lang="x-none"/>
              <a:t>Nicolas Delerue, LAL Orsay</a:t>
            </a:r>
            <a:endParaRPr lang="en-GB"/>
          </a:p>
        </p:txBody>
      </p:sp>
      <p:sp>
        <p:nvSpPr>
          <p:cNvPr id="5" name="Espace réservé du pied de page 4"/>
          <p:cNvSpPr>
            <a:spLocks noGrp="1"/>
          </p:cNvSpPr>
          <p:nvPr>
            <p:ph type="ftr" sz="quarter" idx="11"/>
          </p:nvPr>
        </p:nvSpPr>
        <p:spPr/>
        <p:txBody>
          <a:bodyPr/>
          <a:lstStyle/>
          <a:p>
            <a:r>
              <a:rPr lang="fr-FR"/>
              <a:t>Electrons sources</a:t>
            </a:r>
            <a:endParaRPr lang="en-GB"/>
          </a:p>
        </p:txBody>
      </p:sp>
      <p:sp>
        <p:nvSpPr>
          <p:cNvPr id="6" name="Espace réservé du numéro de diapositive 5"/>
          <p:cNvSpPr>
            <a:spLocks noGrp="1"/>
          </p:cNvSpPr>
          <p:nvPr>
            <p:ph type="sldNum" sz="quarter" idx="12"/>
          </p:nvPr>
        </p:nvSpPr>
        <p:spPr/>
        <p:txBody>
          <a:bodyPr/>
          <a:lstStyle/>
          <a:p>
            <a:fld id="{480433CB-3D87-1948-A5B6-54D4680A5C16}" type="slidenum">
              <a:rPr lang="en-GB" smtClean="0"/>
              <a:pPr/>
              <a:t>107</a:t>
            </a:fld>
            <a:endParaRPr lang="en-GB"/>
          </a:p>
        </p:txBody>
      </p:sp>
      <p:pic>
        <p:nvPicPr>
          <p:cNvPr id="7" name="Image 6"/>
          <p:cNvPicPr>
            <a:picLocks noChangeAspect="1"/>
          </p:cNvPicPr>
          <p:nvPr/>
        </p:nvPicPr>
        <p:blipFill>
          <a:blip r:embed="rId2"/>
          <a:stretch>
            <a:fillRect/>
          </a:stretch>
        </p:blipFill>
        <p:spPr>
          <a:xfrm>
            <a:off x="292100" y="1290562"/>
            <a:ext cx="8547100" cy="3441700"/>
          </a:xfrm>
          <a:prstGeom prst="rect">
            <a:avLst/>
          </a:prstGeom>
        </p:spPr>
      </p:pic>
    </p:spTree>
    <p:extLst>
      <p:ext uri="{BB962C8B-B14F-4D97-AF65-F5344CB8AC3E}">
        <p14:creationId xmlns:p14="http://schemas.microsoft.com/office/powerpoint/2010/main" val="57106583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p:cNvSpPr>
            <a:spLocks noGrp="1"/>
          </p:cNvSpPr>
          <p:nvPr>
            <p:ph type="title"/>
          </p:nvPr>
        </p:nvSpPr>
        <p:spPr>
          <a:xfrm>
            <a:off x="457200" y="274638"/>
            <a:ext cx="5675086" cy="1143000"/>
          </a:xfrm>
        </p:spPr>
        <p:txBody>
          <a:bodyPr>
            <a:normAutofit fontScale="90000"/>
          </a:bodyPr>
          <a:lstStyle/>
          <a:p>
            <a:r>
              <a:rPr lang="en-GB" dirty="0"/>
              <a:t>Transverse dynamics</a:t>
            </a:r>
            <a:br>
              <a:rPr lang="en-GB" dirty="0"/>
            </a:br>
            <a:r>
              <a:rPr lang="en-GB" dirty="0"/>
              <a:t>in the gun</a:t>
            </a:r>
          </a:p>
        </p:txBody>
      </p:sp>
      <p:sp>
        <p:nvSpPr>
          <p:cNvPr id="10" name="Espace réservé du contenu 9"/>
          <p:cNvSpPr>
            <a:spLocks noGrp="1"/>
          </p:cNvSpPr>
          <p:nvPr>
            <p:ph idx="1"/>
          </p:nvPr>
        </p:nvSpPr>
        <p:spPr>
          <a:xfrm>
            <a:off x="457200" y="1445457"/>
            <a:ext cx="3638550" cy="4525963"/>
          </a:xfrm>
        </p:spPr>
        <p:txBody>
          <a:bodyPr>
            <a:normAutofit fontScale="92500" lnSpcReduction="20000"/>
          </a:bodyPr>
          <a:lstStyle/>
          <a:p>
            <a:r>
              <a:rPr lang="en-GB" dirty="0"/>
              <a:t>The emission from the cathode lasts a finite time.</a:t>
            </a:r>
          </a:p>
          <a:p>
            <a:r>
              <a:rPr lang="en-GB" dirty="0"/>
              <a:t>During that time the RF phase varies.</a:t>
            </a:r>
          </a:p>
          <a:p>
            <a:r>
              <a:rPr lang="en-GB" dirty="0"/>
              <a:t>Hence the head and the tail of the bunch will experience slightly different acceleration.</a:t>
            </a:r>
          </a:p>
        </p:txBody>
      </p:sp>
      <p:sp>
        <p:nvSpPr>
          <p:cNvPr id="8" name="Espace réservé de la date 7"/>
          <p:cNvSpPr>
            <a:spLocks noGrp="1"/>
          </p:cNvSpPr>
          <p:nvPr>
            <p:ph type="dt" sz="half" idx="10"/>
          </p:nvPr>
        </p:nvSpPr>
        <p:spPr/>
        <p:txBody>
          <a:bodyPr/>
          <a:lstStyle/>
          <a:p>
            <a:r>
              <a:rPr lang="x-none"/>
              <a:t>Nicolas Delerue, LAL Orsay</a:t>
            </a:r>
            <a:endParaRPr lang="en-GB"/>
          </a:p>
        </p:txBody>
      </p:sp>
      <p:sp>
        <p:nvSpPr>
          <p:cNvPr id="6" name="Espace réservé du pied de page 5"/>
          <p:cNvSpPr>
            <a:spLocks noGrp="1"/>
          </p:cNvSpPr>
          <p:nvPr>
            <p:ph type="ftr" sz="quarter" idx="11"/>
          </p:nvPr>
        </p:nvSpPr>
        <p:spPr/>
        <p:txBody>
          <a:bodyPr/>
          <a:lstStyle/>
          <a:p>
            <a:r>
              <a:rPr lang="en-GB"/>
              <a:t>Electrons sources</a:t>
            </a:r>
          </a:p>
        </p:txBody>
      </p:sp>
      <p:sp>
        <p:nvSpPr>
          <p:cNvPr id="7" name="Espace réservé du numéro de diapositive 6"/>
          <p:cNvSpPr>
            <a:spLocks noGrp="1"/>
          </p:cNvSpPr>
          <p:nvPr>
            <p:ph type="sldNum" sz="quarter" idx="12"/>
          </p:nvPr>
        </p:nvSpPr>
        <p:spPr/>
        <p:txBody>
          <a:bodyPr/>
          <a:lstStyle/>
          <a:p>
            <a:fld id="{1BC11F92-A3AC-0140-BEFE-E8CE64D60749}" type="slidenum">
              <a:rPr lang="en-GB" smtClean="0"/>
              <a:pPr/>
              <a:t>108</a:t>
            </a:fld>
            <a:endParaRPr lang="en-GB"/>
          </a:p>
        </p:txBody>
      </p:sp>
      <p:pic>
        <p:nvPicPr>
          <p:cNvPr id="12" name="Image 11"/>
          <p:cNvPicPr>
            <a:picLocks noChangeAspect="1"/>
          </p:cNvPicPr>
          <p:nvPr/>
        </p:nvPicPr>
        <p:blipFill>
          <a:blip r:embed="rId2"/>
          <a:stretch>
            <a:fillRect/>
          </a:stretch>
        </p:blipFill>
        <p:spPr>
          <a:xfrm>
            <a:off x="4229100" y="2165356"/>
            <a:ext cx="4914900" cy="4445000"/>
          </a:xfrm>
          <a:prstGeom prst="rect">
            <a:avLst/>
          </a:prstGeom>
        </p:spPr>
      </p:pic>
      <p:pic>
        <p:nvPicPr>
          <p:cNvPr id="14" name="Image 13" descr="RF_phas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1505" y="274638"/>
            <a:ext cx="2027162" cy="1890718"/>
          </a:xfrm>
          <a:prstGeom prst="rect">
            <a:avLst/>
          </a:prstGeom>
        </p:spPr>
      </p:pic>
    </p:spTree>
    <p:extLst>
      <p:ext uri="{BB962C8B-B14F-4D97-AF65-F5344CB8AC3E}">
        <p14:creationId xmlns:p14="http://schemas.microsoft.com/office/powerpoint/2010/main" val="328758905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en-GB" dirty="0"/>
              <a:t>Longitudinal dynamics</a:t>
            </a:r>
            <a:br>
              <a:rPr lang="en-GB" dirty="0"/>
            </a:br>
            <a:r>
              <a:rPr lang="en-GB" dirty="0"/>
              <a:t>in the gun: velocity bunching</a:t>
            </a:r>
          </a:p>
        </p:txBody>
      </p:sp>
      <p:sp>
        <p:nvSpPr>
          <p:cNvPr id="3" name="Espace réservé du contenu 2"/>
          <p:cNvSpPr>
            <a:spLocks noGrp="1"/>
          </p:cNvSpPr>
          <p:nvPr>
            <p:ph idx="1"/>
          </p:nvPr>
        </p:nvSpPr>
        <p:spPr>
          <a:xfrm>
            <a:off x="457200" y="1600200"/>
            <a:ext cx="6096000" cy="4525963"/>
          </a:xfrm>
        </p:spPr>
        <p:txBody>
          <a:bodyPr>
            <a:normAutofit fontScale="92500"/>
          </a:bodyPr>
          <a:lstStyle/>
          <a:p>
            <a:r>
              <a:rPr lang="en-GB" dirty="0"/>
              <a:t>After the cathode the electrons are not yet relativistic.</a:t>
            </a:r>
          </a:p>
          <a:p>
            <a:r>
              <a:rPr lang="en-GB" dirty="0"/>
              <a:t>Electrons with more energy will go faster.</a:t>
            </a:r>
          </a:p>
          <a:p>
            <a:r>
              <a:rPr lang="en-GB" dirty="0"/>
              <a:t>Depending on the phase at which the particles will be produced, the bunch at the exit of the gun can be longer, shorter or have the same length than the initial laser pulse.</a:t>
            </a:r>
          </a:p>
        </p:txBody>
      </p:sp>
      <p:sp>
        <p:nvSpPr>
          <p:cNvPr id="4" name="Espace réservé de la date 3"/>
          <p:cNvSpPr>
            <a:spLocks noGrp="1"/>
          </p:cNvSpPr>
          <p:nvPr>
            <p:ph type="dt" sz="half" idx="10"/>
          </p:nvPr>
        </p:nvSpPr>
        <p:spPr/>
        <p:txBody>
          <a:bodyPr/>
          <a:lstStyle/>
          <a:p>
            <a:r>
              <a:rPr lang="x-none"/>
              <a:t>Nicolas Delerue, LAL Orsay</a:t>
            </a:r>
            <a:endParaRPr lang="en-GB"/>
          </a:p>
        </p:txBody>
      </p:sp>
      <p:sp>
        <p:nvSpPr>
          <p:cNvPr id="5" name="Espace réservé du pied de page 4"/>
          <p:cNvSpPr>
            <a:spLocks noGrp="1"/>
          </p:cNvSpPr>
          <p:nvPr>
            <p:ph type="ftr" sz="quarter" idx="11"/>
          </p:nvPr>
        </p:nvSpPr>
        <p:spPr/>
        <p:txBody>
          <a:bodyPr/>
          <a:lstStyle/>
          <a:p>
            <a:r>
              <a:rPr lang="fr-FR"/>
              <a:t>Electrons sources</a:t>
            </a:r>
            <a:endParaRPr lang="en-GB"/>
          </a:p>
        </p:txBody>
      </p:sp>
      <p:sp>
        <p:nvSpPr>
          <p:cNvPr id="6" name="Espace réservé du numéro de diapositive 5"/>
          <p:cNvSpPr>
            <a:spLocks noGrp="1"/>
          </p:cNvSpPr>
          <p:nvPr>
            <p:ph type="sldNum" sz="quarter" idx="12"/>
          </p:nvPr>
        </p:nvSpPr>
        <p:spPr/>
        <p:txBody>
          <a:bodyPr/>
          <a:lstStyle/>
          <a:p>
            <a:fld id="{480433CB-3D87-1948-A5B6-54D4680A5C16}" type="slidenum">
              <a:rPr lang="en-GB" smtClean="0"/>
              <a:pPr/>
              <a:t>109</a:t>
            </a:fld>
            <a:endParaRPr lang="en-GB"/>
          </a:p>
        </p:txBody>
      </p:sp>
      <p:pic>
        <p:nvPicPr>
          <p:cNvPr id="7" name="Image 6" descr="RF_phas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56400" y="2369045"/>
            <a:ext cx="2027162" cy="1890718"/>
          </a:xfrm>
          <a:prstGeom prst="rect">
            <a:avLst/>
          </a:prstGeom>
        </p:spPr>
      </p:pic>
    </p:spTree>
    <p:extLst>
      <p:ext uri="{BB962C8B-B14F-4D97-AF65-F5344CB8AC3E}">
        <p14:creationId xmlns:p14="http://schemas.microsoft.com/office/powerpoint/2010/main" val="2914749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a:t>Answer (c)</a:t>
            </a:r>
          </a:p>
        </p:txBody>
      </p:sp>
      <p:sp>
        <p:nvSpPr>
          <p:cNvPr id="3" name="Espace réservé du contenu 2"/>
          <p:cNvSpPr>
            <a:spLocks noGrp="1"/>
          </p:cNvSpPr>
          <p:nvPr>
            <p:ph idx="1"/>
          </p:nvPr>
        </p:nvSpPr>
        <p:spPr/>
        <p:txBody>
          <a:bodyPr>
            <a:normAutofit fontScale="77500" lnSpcReduction="20000"/>
          </a:bodyPr>
          <a:lstStyle/>
          <a:p>
            <a:r>
              <a:rPr lang="en-GB" dirty="0"/>
              <a:t>Copper has a work function between 4.53 </a:t>
            </a:r>
            <a:r>
              <a:rPr lang="en-GB" dirty="0" err="1"/>
              <a:t>eV</a:t>
            </a:r>
            <a:r>
              <a:rPr lang="en-GB" dirty="0"/>
              <a:t> and 5.10 </a:t>
            </a:r>
            <a:r>
              <a:rPr lang="en-GB" dirty="0" err="1"/>
              <a:t>eV</a:t>
            </a:r>
            <a:r>
              <a:rPr lang="en-GB" dirty="0"/>
              <a:t>.</a:t>
            </a:r>
          </a:p>
          <a:p>
            <a:r>
              <a:rPr lang="en-GB" dirty="0"/>
              <a:t>What is the wavelength of a photon with an energy of </a:t>
            </a:r>
            <a:br>
              <a:rPr lang="en-GB" dirty="0"/>
            </a:br>
            <a:r>
              <a:rPr lang="en-GB" dirty="0"/>
              <a:t>5 </a:t>
            </a:r>
            <a:r>
              <a:rPr lang="en-GB" dirty="0" err="1"/>
              <a:t>eV</a:t>
            </a:r>
            <a:r>
              <a:rPr lang="en-GB" dirty="0"/>
              <a:t>?</a:t>
            </a:r>
            <a:br>
              <a:rPr lang="en-GB" dirty="0"/>
            </a:br>
            <a:r>
              <a:rPr lang="en-GB" dirty="0"/>
              <a:t>(a) 250 mm</a:t>
            </a:r>
            <a:br>
              <a:rPr lang="en-GB" dirty="0"/>
            </a:br>
            <a:r>
              <a:rPr lang="en-GB" dirty="0"/>
              <a:t>(b) 250 um (</a:t>
            </a:r>
            <a:r>
              <a:rPr lang="en-GB" dirty="0" err="1"/>
              <a:t>micrometers</a:t>
            </a:r>
            <a:r>
              <a:rPr lang="en-GB" dirty="0"/>
              <a:t>)</a:t>
            </a:r>
            <a:br>
              <a:rPr lang="en-GB" dirty="0"/>
            </a:br>
            <a:r>
              <a:rPr lang="en-GB" dirty="0"/>
              <a:t>(c) 250 nm</a:t>
            </a:r>
            <a:br>
              <a:rPr lang="en-GB" dirty="0"/>
            </a:br>
            <a:r>
              <a:rPr lang="en-GB" dirty="0"/>
              <a:t>(d) 250 A (Angstrom)</a:t>
            </a:r>
          </a:p>
          <a:p>
            <a:r>
              <a:rPr lang="en-GB" dirty="0"/>
              <a:t>Reminder: 	c=3.10</a:t>
            </a:r>
            <a:r>
              <a:rPr lang="en-GB" baseline="30000" dirty="0"/>
              <a:t>8</a:t>
            </a:r>
            <a:r>
              <a:rPr lang="en-GB" dirty="0"/>
              <a:t> m/s</a:t>
            </a:r>
            <a:br>
              <a:rPr lang="en-GB" dirty="0"/>
            </a:br>
            <a:r>
              <a:rPr lang="en-GB" dirty="0"/>
              <a:t>					h=6x10</a:t>
            </a:r>
            <a:r>
              <a:rPr lang="en-GB" baseline="30000" dirty="0"/>
              <a:t>-34</a:t>
            </a:r>
            <a:r>
              <a:rPr lang="en-GB" dirty="0"/>
              <a:t>J.s</a:t>
            </a:r>
            <a:br>
              <a:rPr lang="en-GB" dirty="0"/>
            </a:br>
            <a:r>
              <a:rPr lang="en-GB" dirty="0"/>
              <a:t>					1eV=1.6 10</a:t>
            </a:r>
            <a:r>
              <a:rPr lang="en-GB" baseline="30000" dirty="0"/>
              <a:t>-19</a:t>
            </a:r>
            <a:r>
              <a:rPr lang="en-GB" dirty="0"/>
              <a:t>J</a:t>
            </a:r>
          </a:p>
          <a:p>
            <a:r>
              <a:rPr lang="en-GB" dirty="0"/>
              <a:t>As a physicist, you need at least to remember the order of magnitude a visible photon’s wavelength (2eV~620nm).</a:t>
            </a:r>
          </a:p>
        </p:txBody>
      </p:sp>
      <p:sp>
        <p:nvSpPr>
          <p:cNvPr id="4" name="Espace réservé de la date 3"/>
          <p:cNvSpPr>
            <a:spLocks noGrp="1"/>
          </p:cNvSpPr>
          <p:nvPr>
            <p:ph type="dt" sz="half" idx="10"/>
          </p:nvPr>
        </p:nvSpPr>
        <p:spPr/>
        <p:txBody>
          <a:bodyPr/>
          <a:lstStyle/>
          <a:p>
            <a:r>
              <a:rPr lang="x-none"/>
              <a:t>Nicolas Delerue, LAL Orsay</a:t>
            </a:r>
            <a:endParaRPr lang="en-GB"/>
          </a:p>
        </p:txBody>
      </p:sp>
      <p:sp>
        <p:nvSpPr>
          <p:cNvPr id="5" name="Espace réservé du pied de page 4"/>
          <p:cNvSpPr>
            <a:spLocks noGrp="1"/>
          </p:cNvSpPr>
          <p:nvPr>
            <p:ph type="ftr" sz="quarter" idx="11"/>
          </p:nvPr>
        </p:nvSpPr>
        <p:spPr/>
        <p:txBody>
          <a:bodyPr/>
          <a:lstStyle/>
          <a:p>
            <a:r>
              <a:rPr lang="fr-FR"/>
              <a:t>Electrons sources</a:t>
            </a:r>
            <a:endParaRPr lang="en-GB"/>
          </a:p>
        </p:txBody>
      </p:sp>
      <p:sp>
        <p:nvSpPr>
          <p:cNvPr id="6" name="Espace réservé du numéro de diapositive 5"/>
          <p:cNvSpPr>
            <a:spLocks noGrp="1"/>
          </p:cNvSpPr>
          <p:nvPr>
            <p:ph type="sldNum" sz="quarter" idx="12"/>
          </p:nvPr>
        </p:nvSpPr>
        <p:spPr/>
        <p:txBody>
          <a:bodyPr/>
          <a:lstStyle/>
          <a:p>
            <a:fld id="{480433CB-3D87-1948-A5B6-54D4680A5C16}" type="slidenum">
              <a:rPr lang="en-GB" smtClean="0"/>
              <a:pPr/>
              <a:t>11</a:t>
            </a:fld>
            <a:endParaRPr lang="en-GB"/>
          </a:p>
        </p:txBody>
      </p:sp>
      <p:pic>
        <p:nvPicPr>
          <p:cNvPr id="7" name="Image 6"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2800" y="2925536"/>
            <a:ext cx="1320800" cy="952500"/>
          </a:xfrm>
          <a:prstGeom prst="rect">
            <a:avLst/>
          </a:prstGeom>
        </p:spPr>
      </p:pic>
    </p:spTree>
    <p:extLst>
      <p:ext uri="{BB962C8B-B14F-4D97-AF65-F5344CB8AC3E}">
        <p14:creationId xmlns:p14="http://schemas.microsoft.com/office/powerpoint/2010/main" val="35970970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a:t>Summary for beam dynamics</a:t>
            </a:r>
          </a:p>
        </p:txBody>
      </p:sp>
      <p:sp>
        <p:nvSpPr>
          <p:cNvPr id="3" name="Espace réservé du contenu 2"/>
          <p:cNvSpPr>
            <a:spLocks noGrp="1"/>
          </p:cNvSpPr>
          <p:nvPr>
            <p:ph idx="1"/>
          </p:nvPr>
        </p:nvSpPr>
        <p:spPr/>
        <p:txBody>
          <a:bodyPr>
            <a:normAutofit fontScale="92500"/>
          </a:bodyPr>
          <a:lstStyle/>
          <a:p>
            <a:r>
              <a:rPr lang="en-GB" dirty="0"/>
              <a:t>The electrons emitted by the gun interact with each other.</a:t>
            </a:r>
          </a:p>
          <a:p>
            <a:r>
              <a:rPr lang="en-GB" dirty="0"/>
              <a:t>This must be taken into account when trying to optimise the gun.</a:t>
            </a:r>
          </a:p>
          <a:p>
            <a:r>
              <a:rPr lang="en-GB" dirty="0"/>
              <a:t>Space-charge is one of the dominating effect, but the different phases at which the particles are generated must also be taken into account.</a:t>
            </a:r>
          </a:p>
          <a:p>
            <a:r>
              <a:rPr lang="en-GB" dirty="0"/>
              <a:t>All these effects, once understood, can be simulated and, sometimes, mitigated.</a:t>
            </a:r>
          </a:p>
        </p:txBody>
      </p:sp>
      <p:sp>
        <p:nvSpPr>
          <p:cNvPr id="4" name="Espace réservé de la date 3"/>
          <p:cNvSpPr>
            <a:spLocks noGrp="1"/>
          </p:cNvSpPr>
          <p:nvPr>
            <p:ph type="dt" sz="half" idx="10"/>
          </p:nvPr>
        </p:nvSpPr>
        <p:spPr/>
        <p:txBody>
          <a:bodyPr/>
          <a:lstStyle/>
          <a:p>
            <a:r>
              <a:rPr lang="x-none"/>
              <a:t>Nicolas Delerue, LAL Orsay</a:t>
            </a:r>
            <a:endParaRPr lang="en-GB"/>
          </a:p>
        </p:txBody>
      </p:sp>
      <p:sp>
        <p:nvSpPr>
          <p:cNvPr id="5" name="Espace réservé du pied de page 4"/>
          <p:cNvSpPr>
            <a:spLocks noGrp="1"/>
          </p:cNvSpPr>
          <p:nvPr>
            <p:ph type="ftr" sz="quarter" idx="11"/>
          </p:nvPr>
        </p:nvSpPr>
        <p:spPr/>
        <p:txBody>
          <a:bodyPr/>
          <a:lstStyle/>
          <a:p>
            <a:r>
              <a:rPr lang="fr-FR"/>
              <a:t>Electrons sources</a:t>
            </a:r>
            <a:endParaRPr lang="en-GB"/>
          </a:p>
        </p:txBody>
      </p:sp>
      <p:sp>
        <p:nvSpPr>
          <p:cNvPr id="6" name="Espace réservé du numéro de diapositive 5"/>
          <p:cNvSpPr>
            <a:spLocks noGrp="1"/>
          </p:cNvSpPr>
          <p:nvPr>
            <p:ph type="sldNum" sz="quarter" idx="12"/>
          </p:nvPr>
        </p:nvSpPr>
        <p:spPr/>
        <p:txBody>
          <a:bodyPr/>
          <a:lstStyle/>
          <a:p>
            <a:fld id="{480433CB-3D87-1948-A5B6-54D4680A5C16}" type="slidenum">
              <a:rPr lang="en-GB" smtClean="0"/>
              <a:pPr/>
              <a:t>110</a:t>
            </a:fld>
            <a:endParaRPr lang="en-GB"/>
          </a:p>
        </p:txBody>
      </p:sp>
    </p:spTree>
    <p:extLst>
      <p:ext uri="{BB962C8B-B14F-4D97-AF65-F5344CB8AC3E}">
        <p14:creationId xmlns:p14="http://schemas.microsoft.com/office/powerpoint/2010/main" val="192820922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4783"/>
            <a:ext cx="8229600" cy="818478"/>
          </a:xfrm>
        </p:spPr>
        <p:txBody>
          <a:bodyPr/>
          <a:lstStyle/>
          <a:p>
            <a:r>
              <a:rPr lang="fr-FR" dirty="0"/>
              <a:t>Gun </a:t>
            </a:r>
            <a:r>
              <a:rPr lang="fr-FR" dirty="0" err="1"/>
              <a:t>conditionning</a:t>
            </a:r>
            <a:endParaRPr lang="fr-FR" dirty="0"/>
          </a:p>
        </p:txBody>
      </p:sp>
      <p:sp>
        <p:nvSpPr>
          <p:cNvPr id="3" name="Espace réservé du contenu 2"/>
          <p:cNvSpPr>
            <a:spLocks noGrp="1"/>
          </p:cNvSpPr>
          <p:nvPr>
            <p:ph idx="1"/>
          </p:nvPr>
        </p:nvSpPr>
        <p:spPr>
          <a:xfrm>
            <a:off x="457200" y="751358"/>
            <a:ext cx="8229600" cy="1158616"/>
          </a:xfrm>
        </p:spPr>
        <p:txBody>
          <a:bodyPr>
            <a:normAutofit fontScale="77500" lnSpcReduction="20000"/>
          </a:bodyPr>
          <a:lstStyle/>
          <a:p>
            <a:r>
              <a:rPr lang="fr-FR" dirty="0"/>
              <a:t>The gun must </a:t>
            </a:r>
            <a:r>
              <a:rPr lang="fr-FR" dirty="0" err="1"/>
              <a:t>be</a:t>
            </a:r>
            <a:r>
              <a:rPr lang="fr-FR" dirty="0"/>
              <a:t> </a:t>
            </a:r>
            <a:r>
              <a:rPr lang="fr-FR" dirty="0" err="1"/>
              <a:t>conditionned</a:t>
            </a:r>
            <a:r>
              <a:rPr lang="fr-FR" dirty="0"/>
              <a:t> to </a:t>
            </a:r>
            <a:r>
              <a:rPr lang="fr-FR" dirty="0" err="1"/>
              <a:t>accept</a:t>
            </a:r>
            <a:r>
              <a:rPr lang="fr-FR" dirty="0"/>
              <a:t> the full RF power.</a:t>
            </a:r>
          </a:p>
          <a:p>
            <a:r>
              <a:rPr lang="fr-FR" dirty="0" err="1"/>
              <a:t>During</a:t>
            </a:r>
            <a:r>
              <a:rPr lang="fr-FR" dirty="0"/>
              <a:t> </a:t>
            </a:r>
            <a:r>
              <a:rPr lang="fr-FR" dirty="0" err="1"/>
              <a:t>conditionning</a:t>
            </a:r>
            <a:r>
              <a:rPr lang="fr-FR" dirty="0"/>
              <a:t> </a:t>
            </a:r>
            <a:r>
              <a:rPr lang="fr-FR" dirty="0" err="1"/>
              <a:t>small</a:t>
            </a:r>
            <a:r>
              <a:rPr lang="fr-FR" dirty="0"/>
              <a:t> </a:t>
            </a:r>
            <a:r>
              <a:rPr lang="fr-FR" dirty="0" err="1"/>
              <a:t>impurities</a:t>
            </a:r>
            <a:r>
              <a:rPr lang="fr-FR" dirty="0"/>
              <a:t> and surface </a:t>
            </a:r>
            <a:r>
              <a:rPr lang="fr-FR" dirty="0" err="1"/>
              <a:t>defect</a:t>
            </a:r>
            <a:r>
              <a:rPr lang="fr-FR" dirty="0"/>
              <a:t> are </a:t>
            </a:r>
            <a:r>
              <a:rPr lang="fr-FR" dirty="0" err="1"/>
              <a:t>burnt</a:t>
            </a:r>
            <a:r>
              <a:rPr lang="fr-FR"/>
              <a:t> out.</a:t>
            </a:r>
            <a:endParaRPr lang="fr-FR" dirty="0"/>
          </a:p>
          <a:p>
            <a:endParaRPr lang="fr-FR" dirty="0"/>
          </a:p>
        </p:txBody>
      </p:sp>
      <p:sp>
        <p:nvSpPr>
          <p:cNvPr id="4" name="Espace réservé de la date 3"/>
          <p:cNvSpPr>
            <a:spLocks noGrp="1"/>
          </p:cNvSpPr>
          <p:nvPr>
            <p:ph type="dt" sz="half" idx="10"/>
          </p:nvPr>
        </p:nvSpPr>
        <p:spPr/>
        <p:txBody>
          <a:bodyPr/>
          <a:lstStyle/>
          <a:p>
            <a:r>
              <a:rPr lang="x-none"/>
              <a:t>Nicolas Delerue, LAL Orsay</a:t>
            </a:r>
            <a:endParaRPr lang="en-GB"/>
          </a:p>
        </p:txBody>
      </p:sp>
      <p:sp>
        <p:nvSpPr>
          <p:cNvPr id="5" name="Espace réservé du pied de page 4"/>
          <p:cNvSpPr>
            <a:spLocks noGrp="1"/>
          </p:cNvSpPr>
          <p:nvPr>
            <p:ph type="ftr" sz="quarter" idx="11"/>
          </p:nvPr>
        </p:nvSpPr>
        <p:spPr/>
        <p:txBody>
          <a:bodyPr/>
          <a:lstStyle/>
          <a:p>
            <a:r>
              <a:rPr lang="fr-FR"/>
              <a:t>Electrons sources</a:t>
            </a:r>
            <a:endParaRPr lang="en-GB"/>
          </a:p>
        </p:txBody>
      </p:sp>
      <p:sp>
        <p:nvSpPr>
          <p:cNvPr id="6" name="Espace réservé du numéro de diapositive 5"/>
          <p:cNvSpPr>
            <a:spLocks noGrp="1"/>
          </p:cNvSpPr>
          <p:nvPr>
            <p:ph type="sldNum" sz="quarter" idx="12"/>
          </p:nvPr>
        </p:nvSpPr>
        <p:spPr/>
        <p:txBody>
          <a:bodyPr/>
          <a:lstStyle/>
          <a:p>
            <a:fld id="{480433CB-3D87-1948-A5B6-54D4680A5C16}" type="slidenum">
              <a:rPr lang="en-GB" smtClean="0"/>
              <a:pPr/>
              <a:t>111</a:t>
            </a:fld>
            <a:endParaRPr lang="en-GB"/>
          </a:p>
        </p:txBody>
      </p:sp>
      <p:pic>
        <p:nvPicPr>
          <p:cNvPr id="7" name="Image 6" descr="Capture d’écran 2016-09-25 à 21.51.5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50202"/>
            <a:ext cx="9144000" cy="4744233"/>
          </a:xfrm>
          <a:prstGeom prst="rect">
            <a:avLst/>
          </a:prstGeom>
        </p:spPr>
      </p:pic>
    </p:spTree>
    <p:extLst>
      <p:ext uri="{BB962C8B-B14F-4D97-AF65-F5344CB8AC3E}">
        <p14:creationId xmlns:p14="http://schemas.microsoft.com/office/powerpoint/2010/main" val="268733674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5648"/>
            <a:ext cx="8229600" cy="753458"/>
          </a:xfrm>
        </p:spPr>
        <p:txBody>
          <a:bodyPr>
            <a:normAutofit fontScale="90000"/>
          </a:bodyPr>
          <a:lstStyle/>
          <a:p>
            <a:r>
              <a:rPr lang="en-GB" dirty="0"/>
              <a:t>History</a:t>
            </a:r>
          </a:p>
        </p:txBody>
      </p:sp>
      <p:sp>
        <p:nvSpPr>
          <p:cNvPr id="4" name="Espace réservé de la date 3"/>
          <p:cNvSpPr>
            <a:spLocks noGrp="1"/>
          </p:cNvSpPr>
          <p:nvPr>
            <p:ph type="dt" sz="half" idx="10"/>
          </p:nvPr>
        </p:nvSpPr>
        <p:spPr/>
        <p:txBody>
          <a:bodyPr/>
          <a:lstStyle/>
          <a:p>
            <a:r>
              <a:rPr lang="x-none"/>
              <a:t>Nicolas Delerue, LAL Orsay</a:t>
            </a:r>
            <a:endParaRPr lang="en-GB"/>
          </a:p>
        </p:txBody>
      </p:sp>
      <p:sp>
        <p:nvSpPr>
          <p:cNvPr id="5" name="Espace réservé du pied de page 4"/>
          <p:cNvSpPr>
            <a:spLocks noGrp="1"/>
          </p:cNvSpPr>
          <p:nvPr>
            <p:ph type="ftr" sz="quarter" idx="11"/>
          </p:nvPr>
        </p:nvSpPr>
        <p:spPr/>
        <p:txBody>
          <a:bodyPr/>
          <a:lstStyle/>
          <a:p>
            <a:r>
              <a:rPr lang="fr-FR"/>
              <a:t>Electrons sources</a:t>
            </a:r>
            <a:endParaRPr lang="en-GB"/>
          </a:p>
        </p:txBody>
      </p:sp>
      <p:sp>
        <p:nvSpPr>
          <p:cNvPr id="6" name="Espace réservé du numéro de diapositive 5"/>
          <p:cNvSpPr>
            <a:spLocks noGrp="1"/>
          </p:cNvSpPr>
          <p:nvPr>
            <p:ph type="sldNum" sz="quarter" idx="12"/>
          </p:nvPr>
        </p:nvSpPr>
        <p:spPr/>
        <p:txBody>
          <a:bodyPr/>
          <a:lstStyle/>
          <a:p>
            <a:fld id="{480433CB-3D87-1948-A5B6-54D4680A5C16}" type="slidenum">
              <a:rPr lang="en-GB" smtClean="0"/>
              <a:pPr/>
              <a:t>112</a:t>
            </a:fld>
            <a:endParaRPr lang="en-GB"/>
          </a:p>
        </p:txBody>
      </p:sp>
      <p:pic>
        <p:nvPicPr>
          <p:cNvPr id="7" name="Image 6"/>
          <p:cNvPicPr>
            <a:picLocks noChangeAspect="1"/>
          </p:cNvPicPr>
          <p:nvPr/>
        </p:nvPicPr>
        <p:blipFill>
          <a:blip r:embed="rId2"/>
          <a:stretch>
            <a:fillRect/>
          </a:stretch>
        </p:blipFill>
        <p:spPr>
          <a:xfrm>
            <a:off x="38100" y="0"/>
            <a:ext cx="9057736" cy="6858000"/>
          </a:xfrm>
          <a:prstGeom prst="rect">
            <a:avLst/>
          </a:prstGeom>
        </p:spPr>
      </p:pic>
    </p:spTree>
    <p:extLst>
      <p:ext uri="{BB962C8B-B14F-4D97-AF65-F5344CB8AC3E}">
        <p14:creationId xmlns:p14="http://schemas.microsoft.com/office/powerpoint/2010/main" val="404715624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x-none"/>
              <a:t>Nicolas Delerue, LAL Orsay</a:t>
            </a:r>
            <a:endParaRPr lang="en-GB"/>
          </a:p>
        </p:txBody>
      </p:sp>
      <p:sp>
        <p:nvSpPr>
          <p:cNvPr id="3" name="Espace réservé du pied de page 2"/>
          <p:cNvSpPr>
            <a:spLocks noGrp="1"/>
          </p:cNvSpPr>
          <p:nvPr>
            <p:ph type="ftr" sz="quarter" idx="11"/>
          </p:nvPr>
        </p:nvSpPr>
        <p:spPr/>
        <p:txBody>
          <a:bodyPr/>
          <a:lstStyle/>
          <a:p>
            <a:r>
              <a:rPr lang="fr-FR"/>
              <a:t>Electrons sources</a:t>
            </a:r>
            <a:endParaRPr lang="en-GB"/>
          </a:p>
        </p:txBody>
      </p:sp>
      <p:sp>
        <p:nvSpPr>
          <p:cNvPr id="4" name="Espace réservé du numéro de diapositive 3"/>
          <p:cNvSpPr>
            <a:spLocks noGrp="1"/>
          </p:cNvSpPr>
          <p:nvPr>
            <p:ph type="sldNum" sz="quarter" idx="12"/>
          </p:nvPr>
        </p:nvSpPr>
        <p:spPr/>
        <p:txBody>
          <a:bodyPr/>
          <a:lstStyle/>
          <a:p>
            <a:fld id="{480433CB-3D87-1948-A5B6-54D4680A5C16}" type="slidenum">
              <a:rPr lang="en-GB" smtClean="0"/>
              <a:pPr/>
              <a:t>113</a:t>
            </a:fld>
            <a:endParaRPr lang="en-GB"/>
          </a:p>
        </p:txBody>
      </p:sp>
      <p:pic>
        <p:nvPicPr>
          <p:cNvPr id="5" name="Image 4"/>
          <p:cNvPicPr>
            <a:picLocks noChangeAspect="1"/>
          </p:cNvPicPr>
          <p:nvPr/>
        </p:nvPicPr>
        <p:blipFill>
          <a:blip r:embed="rId2"/>
          <a:stretch>
            <a:fillRect/>
          </a:stretch>
        </p:blipFill>
        <p:spPr>
          <a:xfrm>
            <a:off x="0" y="12700"/>
            <a:ext cx="9144000" cy="6827822"/>
          </a:xfrm>
          <a:prstGeom prst="rect">
            <a:avLst/>
          </a:prstGeom>
        </p:spPr>
      </p:pic>
    </p:spTree>
    <p:extLst>
      <p:ext uri="{BB962C8B-B14F-4D97-AF65-F5344CB8AC3E}">
        <p14:creationId xmlns:p14="http://schemas.microsoft.com/office/powerpoint/2010/main" val="226891765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en-GB" dirty="0"/>
              <a:t>Examples and classification </a:t>
            </a:r>
            <a:br>
              <a:rPr lang="en-GB" dirty="0"/>
            </a:br>
            <a:r>
              <a:rPr lang="en-GB" dirty="0"/>
              <a:t>of injectors</a:t>
            </a:r>
          </a:p>
        </p:txBody>
      </p:sp>
      <p:sp>
        <p:nvSpPr>
          <p:cNvPr id="4" name="Espace réservé de la date 3"/>
          <p:cNvSpPr>
            <a:spLocks noGrp="1"/>
          </p:cNvSpPr>
          <p:nvPr>
            <p:ph type="dt" sz="half" idx="10"/>
          </p:nvPr>
        </p:nvSpPr>
        <p:spPr/>
        <p:txBody>
          <a:bodyPr/>
          <a:lstStyle/>
          <a:p>
            <a:r>
              <a:rPr lang="x-none"/>
              <a:t>Nicolas Delerue, LAL Orsay</a:t>
            </a:r>
            <a:endParaRPr lang="en-GB"/>
          </a:p>
        </p:txBody>
      </p:sp>
      <p:sp>
        <p:nvSpPr>
          <p:cNvPr id="5" name="Espace réservé du pied de page 4"/>
          <p:cNvSpPr>
            <a:spLocks noGrp="1"/>
          </p:cNvSpPr>
          <p:nvPr>
            <p:ph type="ftr" sz="quarter" idx="11"/>
          </p:nvPr>
        </p:nvSpPr>
        <p:spPr/>
        <p:txBody>
          <a:bodyPr/>
          <a:lstStyle/>
          <a:p>
            <a:r>
              <a:rPr lang="fr-FR"/>
              <a:t>Electrons sources</a:t>
            </a:r>
            <a:endParaRPr lang="en-GB"/>
          </a:p>
        </p:txBody>
      </p:sp>
      <p:sp>
        <p:nvSpPr>
          <p:cNvPr id="6" name="Espace réservé du numéro de diapositive 5"/>
          <p:cNvSpPr>
            <a:spLocks noGrp="1"/>
          </p:cNvSpPr>
          <p:nvPr>
            <p:ph type="sldNum" sz="quarter" idx="12"/>
          </p:nvPr>
        </p:nvSpPr>
        <p:spPr/>
        <p:txBody>
          <a:bodyPr/>
          <a:lstStyle/>
          <a:p>
            <a:fld id="{480433CB-3D87-1948-A5B6-54D4680A5C16}" type="slidenum">
              <a:rPr lang="en-GB" smtClean="0"/>
              <a:pPr/>
              <a:t>114</a:t>
            </a:fld>
            <a:endParaRPr lang="en-GB"/>
          </a:p>
        </p:txBody>
      </p:sp>
      <p:pic>
        <p:nvPicPr>
          <p:cNvPr id="7" name="Image 6"/>
          <p:cNvPicPr>
            <a:picLocks noChangeAspect="1"/>
          </p:cNvPicPr>
          <p:nvPr/>
        </p:nvPicPr>
        <p:blipFill>
          <a:blip r:embed="rId2"/>
          <a:stretch>
            <a:fillRect/>
          </a:stretch>
        </p:blipFill>
        <p:spPr>
          <a:xfrm>
            <a:off x="0" y="1961243"/>
            <a:ext cx="9144000" cy="3719886"/>
          </a:xfrm>
          <a:prstGeom prst="rect">
            <a:avLst/>
          </a:prstGeom>
        </p:spPr>
      </p:pic>
    </p:spTree>
    <p:extLst>
      <p:ext uri="{BB962C8B-B14F-4D97-AF65-F5344CB8AC3E}">
        <p14:creationId xmlns:p14="http://schemas.microsoft.com/office/powerpoint/2010/main" val="231825619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normAutofit fontScale="90000"/>
          </a:bodyPr>
          <a:lstStyle/>
          <a:p>
            <a:r>
              <a:rPr lang="fr-FR" dirty="0"/>
              <a:t>PHIL: Photo </a:t>
            </a:r>
            <a:r>
              <a:rPr lang="fr-FR" dirty="0" err="1"/>
              <a:t>injector</a:t>
            </a:r>
            <a:r>
              <a:rPr lang="fr-FR" dirty="0"/>
              <a:t> </a:t>
            </a:r>
            <a:r>
              <a:rPr lang="fr-FR" dirty="0" err="1"/>
              <a:t>at</a:t>
            </a:r>
            <a:r>
              <a:rPr lang="fr-FR" dirty="0"/>
              <a:t> LAL:</a:t>
            </a:r>
            <a:br>
              <a:rPr lang="fr-FR" dirty="0"/>
            </a:br>
            <a:r>
              <a:rPr lang="fr-FR" dirty="0" err="1"/>
              <a:t>Overall</a:t>
            </a:r>
            <a:r>
              <a:rPr lang="fr-FR" dirty="0"/>
              <a:t> </a:t>
            </a:r>
            <a:r>
              <a:rPr lang="fr-FR" dirty="0" err="1"/>
              <a:t>layout</a:t>
            </a:r>
            <a:endParaRPr lang="fr-FR" dirty="0"/>
          </a:p>
        </p:txBody>
      </p:sp>
      <p:sp>
        <p:nvSpPr>
          <p:cNvPr id="2" name="Espace réservé de la date 1"/>
          <p:cNvSpPr>
            <a:spLocks noGrp="1"/>
          </p:cNvSpPr>
          <p:nvPr>
            <p:ph type="dt" sz="half" idx="10"/>
          </p:nvPr>
        </p:nvSpPr>
        <p:spPr/>
        <p:txBody>
          <a:bodyPr/>
          <a:lstStyle/>
          <a:p>
            <a:r>
              <a:rPr lang="x-none"/>
              <a:t>Nicolas Delerue, LAL Orsay</a:t>
            </a:r>
            <a:endParaRPr lang="en-GB"/>
          </a:p>
        </p:txBody>
      </p:sp>
      <p:sp>
        <p:nvSpPr>
          <p:cNvPr id="3" name="Espace réservé du pied de page 2"/>
          <p:cNvSpPr>
            <a:spLocks noGrp="1"/>
          </p:cNvSpPr>
          <p:nvPr>
            <p:ph type="ftr" sz="quarter" idx="11"/>
          </p:nvPr>
        </p:nvSpPr>
        <p:spPr/>
        <p:txBody>
          <a:bodyPr/>
          <a:lstStyle/>
          <a:p>
            <a:r>
              <a:rPr lang="fr-FR"/>
              <a:t>Electrons sources</a:t>
            </a:r>
            <a:endParaRPr lang="en-GB"/>
          </a:p>
        </p:txBody>
      </p:sp>
      <p:sp>
        <p:nvSpPr>
          <p:cNvPr id="4" name="Espace réservé du numéro de diapositive 3"/>
          <p:cNvSpPr>
            <a:spLocks noGrp="1"/>
          </p:cNvSpPr>
          <p:nvPr>
            <p:ph type="sldNum" sz="quarter" idx="12"/>
          </p:nvPr>
        </p:nvSpPr>
        <p:spPr/>
        <p:txBody>
          <a:bodyPr/>
          <a:lstStyle/>
          <a:p>
            <a:fld id="{480433CB-3D87-1948-A5B6-54D4680A5C16}" type="slidenum">
              <a:rPr lang="en-GB" smtClean="0"/>
              <a:pPr/>
              <a:t>115</a:t>
            </a:fld>
            <a:endParaRPr lang="en-GB"/>
          </a:p>
        </p:txBody>
      </p:sp>
      <p:pic>
        <p:nvPicPr>
          <p:cNvPr id="8" name="Image 7"/>
          <p:cNvPicPr/>
          <p:nvPr/>
        </p:nvPicPr>
        <p:blipFill>
          <a:blip r:embed="rId2">
            <a:extLst>
              <a:ext uri="{28A0092B-C50C-407E-A947-70E740481C1C}">
                <a14:useLocalDpi xmlns:a14="http://schemas.microsoft.com/office/drawing/2010/main" val="0"/>
              </a:ext>
            </a:extLst>
          </a:blip>
          <a:stretch>
            <a:fillRect/>
          </a:stretch>
        </p:blipFill>
        <p:spPr>
          <a:xfrm>
            <a:off x="1951893" y="1752632"/>
            <a:ext cx="5760720" cy="3935730"/>
          </a:xfrm>
          <a:prstGeom prst="rect">
            <a:avLst/>
          </a:prstGeom>
        </p:spPr>
      </p:pic>
    </p:spTree>
    <p:extLst>
      <p:ext uri="{BB962C8B-B14F-4D97-AF65-F5344CB8AC3E}">
        <p14:creationId xmlns:p14="http://schemas.microsoft.com/office/powerpoint/2010/main" val="83443747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PHIL: Photo </a:t>
            </a:r>
            <a:r>
              <a:rPr lang="fr-FR" dirty="0" err="1"/>
              <a:t>injector</a:t>
            </a:r>
            <a:r>
              <a:rPr lang="fr-FR" dirty="0"/>
              <a:t> </a:t>
            </a:r>
            <a:r>
              <a:rPr lang="fr-FR" dirty="0" err="1"/>
              <a:t>at</a:t>
            </a:r>
            <a:r>
              <a:rPr lang="fr-FR" dirty="0"/>
              <a:t> LAL:</a:t>
            </a:r>
            <a:br>
              <a:rPr lang="fr-FR" dirty="0"/>
            </a:br>
            <a:r>
              <a:rPr lang="fr-FR" dirty="0"/>
              <a:t>The </a:t>
            </a:r>
            <a:r>
              <a:rPr lang="fr-FR" dirty="0" err="1"/>
              <a:t>accelerator</a:t>
            </a:r>
            <a:endParaRPr lang="fr-FR" dirty="0"/>
          </a:p>
        </p:txBody>
      </p:sp>
      <p:sp>
        <p:nvSpPr>
          <p:cNvPr id="4" name="Espace réservé de la date 3"/>
          <p:cNvSpPr>
            <a:spLocks noGrp="1"/>
          </p:cNvSpPr>
          <p:nvPr>
            <p:ph type="dt" sz="half" idx="10"/>
          </p:nvPr>
        </p:nvSpPr>
        <p:spPr/>
        <p:txBody>
          <a:bodyPr/>
          <a:lstStyle/>
          <a:p>
            <a:r>
              <a:rPr lang="x-none"/>
              <a:t>Nicolas Delerue, LAL Orsay</a:t>
            </a:r>
            <a:endParaRPr lang="en-GB"/>
          </a:p>
        </p:txBody>
      </p:sp>
      <p:sp>
        <p:nvSpPr>
          <p:cNvPr id="5" name="Espace réservé du pied de page 4"/>
          <p:cNvSpPr>
            <a:spLocks noGrp="1"/>
          </p:cNvSpPr>
          <p:nvPr>
            <p:ph type="ftr" sz="quarter" idx="11"/>
          </p:nvPr>
        </p:nvSpPr>
        <p:spPr/>
        <p:txBody>
          <a:bodyPr/>
          <a:lstStyle/>
          <a:p>
            <a:r>
              <a:rPr lang="fr-FR"/>
              <a:t>Electrons sources</a:t>
            </a:r>
            <a:endParaRPr lang="en-GB"/>
          </a:p>
        </p:txBody>
      </p:sp>
      <p:sp>
        <p:nvSpPr>
          <p:cNvPr id="6" name="Espace réservé du numéro de diapositive 5"/>
          <p:cNvSpPr>
            <a:spLocks noGrp="1"/>
          </p:cNvSpPr>
          <p:nvPr>
            <p:ph type="sldNum" sz="quarter" idx="12"/>
          </p:nvPr>
        </p:nvSpPr>
        <p:spPr/>
        <p:txBody>
          <a:bodyPr/>
          <a:lstStyle/>
          <a:p>
            <a:fld id="{480433CB-3D87-1948-A5B6-54D4680A5C16}" type="slidenum">
              <a:rPr lang="en-GB" smtClean="0"/>
              <a:pPr/>
              <a:t>116</a:t>
            </a:fld>
            <a:endParaRPr lang="en-GB"/>
          </a:p>
        </p:txBody>
      </p:sp>
      <p:pic>
        <p:nvPicPr>
          <p:cNvPr id="7" name="Image 6"/>
          <p:cNvPicPr/>
          <p:nvPr/>
        </p:nvPicPr>
        <p:blipFill>
          <a:blip r:embed="rId2">
            <a:extLst>
              <a:ext uri="{28A0092B-C50C-407E-A947-70E740481C1C}">
                <a14:useLocalDpi xmlns:a14="http://schemas.microsoft.com/office/drawing/2010/main" val="0"/>
              </a:ext>
            </a:extLst>
          </a:blip>
          <a:stretch>
            <a:fillRect/>
          </a:stretch>
        </p:blipFill>
        <p:spPr>
          <a:xfrm>
            <a:off x="103255" y="1417638"/>
            <a:ext cx="5840931" cy="2736202"/>
          </a:xfrm>
          <a:prstGeom prst="rect">
            <a:avLst/>
          </a:prstGeom>
        </p:spPr>
      </p:pic>
      <p:pic>
        <p:nvPicPr>
          <p:cNvPr id="8" name="Image 7" descr="IMG_912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2116" y="3727004"/>
            <a:ext cx="4696494" cy="3130996"/>
          </a:xfrm>
          <a:prstGeom prst="rect">
            <a:avLst/>
          </a:prstGeom>
        </p:spPr>
      </p:pic>
    </p:spTree>
    <p:extLst>
      <p:ext uri="{BB962C8B-B14F-4D97-AF65-F5344CB8AC3E}">
        <p14:creationId xmlns:p14="http://schemas.microsoft.com/office/powerpoint/2010/main" val="78163331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PHIL: Photo </a:t>
            </a:r>
            <a:r>
              <a:rPr lang="fr-FR" dirty="0" err="1"/>
              <a:t>injector</a:t>
            </a:r>
            <a:r>
              <a:rPr lang="fr-FR" dirty="0"/>
              <a:t> </a:t>
            </a:r>
            <a:r>
              <a:rPr lang="fr-FR" dirty="0" err="1"/>
              <a:t>at</a:t>
            </a:r>
            <a:r>
              <a:rPr lang="fr-FR" dirty="0"/>
              <a:t> LAL:</a:t>
            </a:r>
            <a:br>
              <a:rPr lang="fr-FR" dirty="0"/>
            </a:br>
            <a:r>
              <a:rPr lang="fr-FR" dirty="0"/>
              <a:t>The Gun</a:t>
            </a:r>
          </a:p>
        </p:txBody>
      </p:sp>
      <p:sp>
        <p:nvSpPr>
          <p:cNvPr id="4" name="Espace réservé de la date 3"/>
          <p:cNvSpPr>
            <a:spLocks noGrp="1"/>
          </p:cNvSpPr>
          <p:nvPr>
            <p:ph type="dt" sz="half" idx="10"/>
          </p:nvPr>
        </p:nvSpPr>
        <p:spPr/>
        <p:txBody>
          <a:bodyPr/>
          <a:lstStyle/>
          <a:p>
            <a:r>
              <a:rPr lang="x-none"/>
              <a:t>Nicolas Delerue, LAL Orsay</a:t>
            </a:r>
            <a:endParaRPr lang="en-GB"/>
          </a:p>
        </p:txBody>
      </p:sp>
      <p:sp>
        <p:nvSpPr>
          <p:cNvPr id="5" name="Espace réservé du pied de page 4"/>
          <p:cNvSpPr>
            <a:spLocks noGrp="1"/>
          </p:cNvSpPr>
          <p:nvPr>
            <p:ph type="ftr" sz="quarter" idx="11"/>
          </p:nvPr>
        </p:nvSpPr>
        <p:spPr/>
        <p:txBody>
          <a:bodyPr/>
          <a:lstStyle/>
          <a:p>
            <a:r>
              <a:rPr lang="fr-FR"/>
              <a:t>Electrons sources</a:t>
            </a:r>
            <a:endParaRPr lang="en-GB"/>
          </a:p>
        </p:txBody>
      </p:sp>
      <p:sp>
        <p:nvSpPr>
          <p:cNvPr id="6" name="Espace réservé du numéro de diapositive 5"/>
          <p:cNvSpPr>
            <a:spLocks noGrp="1"/>
          </p:cNvSpPr>
          <p:nvPr>
            <p:ph type="sldNum" sz="quarter" idx="12"/>
          </p:nvPr>
        </p:nvSpPr>
        <p:spPr/>
        <p:txBody>
          <a:bodyPr/>
          <a:lstStyle/>
          <a:p>
            <a:fld id="{480433CB-3D87-1948-A5B6-54D4680A5C16}" type="slidenum">
              <a:rPr lang="en-GB" smtClean="0"/>
              <a:pPr/>
              <a:t>117</a:t>
            </a:fld>
            <a:endParaRPr lang="en-GB"/>
          </a:p>
        </p:txBody>
      </p:sp>
      <p:pic>
        <p:nvPicPr>
          <p:cNvPr id="7" name="Picture 4" descr="preface"/>
          <p:cNvPicPr/>
          <p:nvPr/>
        </p:nvPicPr>
        <p:blipFill>
          <a:blip r:embed="rId2">
            <a:extLst>
              <a:ext uri="{28A0092B-C50C-407E-A947-70E740481C1C}">
                <a14:useLocalDpi xmlns:a14="http://schemas.microsoft.com/office/drawing/2010/main" val="0"/>
              </a:ext>
            </a:extLst>
          </a:blip>
          <a:srcRect/>
          <a:stretch>
            <a:fillRect/>
          </a:stretch>
        </p:blipFill>
        <p:spPr bwMode="auto">
          <a:xfrm>
            <a:off x="1408112" y="1601622"/>
            <a:ext cx="6722201" cy="45198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10185951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Quizz</a:t>
            </a:r>
          </a:p>
        </p:txBody>
      </p:sp>
      <p:sp>
        <p:nvSpPr>
          <p:cNvPr id="3" name="Espace réservé du contenu 2"/>
          <p:cNvSpPr>
            <a:spLocks noGrp="1"/>
          </p:cNvSpPr>
          <p:nvPr>
            <p:ph idx="1"/>
          </p:nvPr>
        </p:nvSpPr>
        <p:spPr>
          <a:xfrm>
            <a:off x="457200" y="1308702"/>
            <a:ext cx="8229600" cy="1044099"/>
          </a:xfrm>
        </p:spPr>
        <p:txBody>
          <a:bodyPr>
            <a:normAutofit lnSpcReduction="10000"/>
          </a:bodyPr>
          <a:lstStyle/>
          <a:p>
            <a:r>
              <a:rPr lang="fr-FR" dirty="0" err="1"/>
              <a:t>What</a:t>
            </a:r>
            <a:r>
              <a:rPr lang="fr-FR" dirty="0"/>
              <a:t> do </a:t>
            </a:r>
            <a:r>
              <a:rPr lang="fr-FR" dirty="0" err="1"/>
              <a:t>you</a:t>
            </a:r>
            <a:r>
              <a:rPr lang="fr-FR" dirty="0"/>
              <a:t> </a:t>
            </a:r>
            <a:r>
              <a:rPr lang="fr-FR" dirty="0" err="1"/>
              <a:t>need</a:t>
            </a:r>
            <a:r>
              <a:rPr lang="fr-FR" dirty="0"/>
              <a:t> to </a:t>
            </a:r>
            <a:r>
              <a:rPr lang="fr-FR" dirty="0" err="1"/>
              <a:t>build</a:t>
            </a:r>
            <a:r>
              <a:rPr lang="fr-FR" dirty="0"/>
              <a:t> a </a:t>
            </a:r>
            <a:r>
              <a:rPr lang="fr-FR" dirty="0" err="1"/>
              <a:t>photoinjector</a:t>
            </a:r>
            <a:r>
              <a:rPr lang="fr-FR" dirty="0"/>
              <a:t>?</a:t>
            </a:r>
            <a:br>
              <a:rPr lang="fr-FR" dirty="0"/>
            </a:br>
            <a:r>
              <a:rPr lang="fr-FR" dirty="0"/>
              <a:t>List the main components…</a:t>
            </a:r>
          </a:p>
        </p:txBody>
      </p:sp>
      <p:sp>
        <p:nvSpPr>
          <p:cNvPr id="4" name="Espace réservé de la date 3"/>
          <p:cNvSpPr>
            <a:spLocks noGrp="1"/>
          </p:cNvSpPr>
          <p:nvPr>
            <p:ph type="dt" sz="half" idx="10"/>
          </p:nvPr>
        </p:nvSpPr>
        <p:spPr/>
        <p:txBody>
          <a:bodyPr/>
          <a:lstStyle/>
          <a:p>
            <a:r>
              <a:rPr lang="x-none"/>
              <a:t>Nicolas Delerue, LAL Orsay</a:t>
            </a:r>
            <a:endParaRPr lang="en-GB"/>
          </a:p>
        </p:txBody>
      </p:sp>
      <p:sp>
        <p:nvSpPr>
          <p:cNvPr id="5" name="Espace réservé du pied de page 4"/>
          <p:cNvSpPr>
            <a:spLocks noGrp="1"/>
          </p:cNvSpPr>
          <p:nvPr>
            <p:ph type="ftr" sz="quarter" idx="11"/>
          </p:nvPr>
        </p:nvSpPr>
        <p:spPr/>
        <p:txBody>
          <a:bodyPr/>
          <a:lstStyle/>
          <a:p>
            <a:r>
              <a:rPr lang="fr-FR"/>
              <a:t>Electrons sources</a:t>
            </a:r>
            <a:endParaRPr lang="en-GB"/>
          </a:p>
        </p:txBody>
      </p:sp>
      <p:sp>
        <p:nvSpPr>
          <p:cNvPr id="6" name="Espace réservé du numéro de diapositive 5"/>
          <p:cNvSpPr>
            <a:spLocks noGrp="1"/>
          </p:cNvSpPr>
          <p:nvPr>
            <p:ph type="sldNum" sz="quarter" idx="12"/>
          </p:nvPr>
        </p:nvSpPr>
        <p:spPr/>
        <p:txBody>
          <a:bodyPr/>
          <a:lstStyle/>
          <a:p>
            <a:fld id="{480433CB-3D87-1948-A5B6-54D4680A5C16}" type="slidenum">
              <a:rPr lang="en-GB" smtClean="0"/>
              <a:pPr/>
              <a:t>118</a:t>
            </a:fld>
            <a:endParaRPr lang="en-GB"/>
          </a:p>
        </p:txBody>
      </p:sp>
      <p:pic>
        <p:nvPicPr>
          <p:cNvPr id="7" name="Image 6" descr="IMG_912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1620" y="2352802"/>
            <a:ext cx="6017620" cy="4011747"/>
          </a:xfrm>
          <a:prstGeom prst="rect">
            <a:avLst/>
          </a:prstGeom>
        </p:spPr>
      </p:pic>
    </p:spTree>
    <p:extLst>
      <p:ext uri="{BB962C8B-B14F-4D97-AF65-F5344CB8AC3E}">
        <p14:creationId xmlns:p14="http://schemas.microsoft.com/office/powerpoint/2010/main" val="389617158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35194"/>
            <a:ext cx="8229600" cy="1143000"/>
          </a:xfrm>
        </p:spPr>
        <p:txBody>
          <a:bodyPr>
            <a:normAutofit/>
          </a:bodyPr>
          <a:lstStyle/>
          <a:p>
            <a:r>
              <a:rPr lang="fr-FR" dirty="0"/>
              <a:t>To </a:t>
            </a:r>
            <a:r>
              <a:rPr lang="fr-FR" dirty="0" err="1"/>
              <a:t>build</a:t>
            </a:r>
            <a:r>
              <a:rPr lang="fr-FR" dirty="0"/>
              <a:t> a photo </a:t>
            </a:r>
            <a:r>
              <a:rPr lang="fr-FR" dirty="0" err="1"/>
              <a:t>injector</a:t>
            </a:r>
            <a:r>
              <a:rPr lang="fr-FR" dirty="0"/>
              <a:t> </a:t>
            </a:r>
            <a:r>
              <a:rPr lang="fr-FR" dirty="0" err="1"/>
              <a:t>you</a:t>
            </a:r>
            <a:r>
              <a:rPr lang="fr-FR" dirty="0"/>
              <a:t> </a:t>
            </a:r>
            <a:r>
              <a:rPr lang="fr-FR" dirty="0" err="1"/>
              <a:t>need</a:t>
            </a:r>
            <a:r>
              <a:rPr lang="fr-FR" dirty="0"/>
              <a:t>:</a:t>
            </a:r>
          </a:p>
        </p:txBody>
      </p:sp>
      <p:sp>
        <p:nvSpPr>
          <p:cNvPr id="4" name="Espace réservé de la date 3"/>
          <p:cNvSpPr>
            <a:spLocks noGrp="1"/>
          </p:cNvSpPr>
          <p:nvPr>
            <p:ph type="dt" sz="half" idx="10"/>
          </p:nvPr>
        </p:nvSpPr>
        <p:spPr/>
        <p:txBody>
          <a:bodyPr/>
          <a:lstStyle/>
          <a:p>
            <a:r>
              <a:rPr lang="x-none"/>
              <a:t>Nicolas Delerue, LAL Orsay</a:t>
            </a:r>
            <a:endParaRPr lang="en-GB"/>
          </a:p>
        </p:txBody>
      </p:sp>
      <p:sp>
        <p:nvSpPr>
          <p:cNvPr id="5" name="Espace réservé du pied de page 4"/>
          <p:cNvSpPr>
            <a:spLocks noGrp="1"/>
          </p:cNvSpPr>
          <p:nvPr>
            <p:ph type="ftr" sz="quarter" idx="11"/>
          </p:nvPr>
        </p:nvSpPr>
        <p:spPr/>
        <p:txBody>
          <a:bodyPr/>
          <a:lstStyle/>
          <a:p>
            <a:r>
              <a:rPr lang="fr-FR"/>
              <a:t>Electrons sources</a:t>
            </a:r>
            <a:endParaRPr lang="en-GB"/>
          </a:p>
        </p:txBody>
      </p:sp>
      <p:sp>
        <p:nvSpPr>
          <p:cNvPr id="6" name="Espace réservé du numéro de diapositive 5"/>
          <p:cNvSpPr>
            <a:spLocks noGrp="1"/>
          </p:cNvSpPr>
          <p:nvPr>
            <p:ph type="sldNum" sz="quarter" idx="12"/>
          </p:nvPr>
        </p:nvSpPr>
        <p:spPr/>
        <p:txBody>
          <a:bodyPr/>
          <a:lstStyle/>
          <a:p>
            <a:fld id="{480433CB-3D87-1948-A5B6-54D4680A5C16}" type="slidenum">
              <a:rPr lang="en-GB" smtClean="0"/>
              <a:pPr/>
              <a:t>119</a:t>
            </a:fld>
            <a:endParaRPr lang="en-GB"/>
          </a:p>
        </p:txBody>
      </p:sp>
      <p:pic>
        <p:nvPicPr>
          <p:cNvPr id="10" name="Image 9" descr="photo_injector_component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98207"/>
            <a:ext cx="9144000" cy="5323268"/>
          </a:xfrm>
          <a:prstGeom prst="rect">
            <a:avLst/>
          </a:prstGeom>
        </p:spPr>
      </p:pic>
    </p:spTree>
    <p:extLst>
      <p:ext uri="{BB962C8B-B14F-4D97-AF65-F5344CB8AC3E}">
        <p14:creationId xmlns:p14="http://schemas.microsoft.com/office/powerpoint/2010/main" val="10800635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a:t>Fermi-Dirac statistics</a:t>
            </a:r>
          </a:p>
        </p:txBody>
      </p:sp>
      <p:sp>
        <p:nvSpPr>
          <p:cNvPr id="3" name="Espace réservé du contenu 2"/>
          <p:cNvSpPr>
            <a:spLocks noGrp="1"/>
          </p:cNvSpPr>
          <p:nvPr>
            <p:ph idx="1"/>
          </p:nvPr>
        </p:nvSpPr>
        <p:spPr/>
        <p:txBody>
          <a:bodyPr/>
          <a:lstStyle/>
          <a:p>
            <a:r>
              <a:rPr lang="en-GB" dirty="0"/>
              <a:t>Electrons have a spin ½ so they are fermions and follow the Fermi-Dirac statistics.</a:t>
            </a:r>
          </a:p>
          <a:p>
            <a:r>
              <a:rPr lang="en-GB" dirty="0"/>
              <a:t>Distribution (</a:t>
            </a:r>
            <a:r>
              <a:rPr lang="en-GB" dirty="0" err="1"/>
              <a:t>ni</a:t>
            </a:r>
            <a:r>
              <a:rPr lang="en-GB" dirty="0"/>
              <a:t>) of occupied states of energy (</a:t>
            </a:r>
            <a:r>
              <a:rPr lang="en-GB" dirty="0" err="1"/>
              <a:t>Ei</a:t>
            </a:r>
            <a:r>
              <a:rPr lang="en-GB" dirty="0"/>
              <a:t>) [</a:t>
            </a:r>
            <a:r>
              <a:rPr lang="en-GB" dirty="0" err="1"/>
              <a:t>Sommerfeld</a:t>
            </a:r>
            <a:r>
              <a:rPr lang="en-GB" dirty="0"/>
              <a:t> 1927]:</a:t>
            </a:r>
          </a:p>
          <a:p>
            <a:pPr marL="0" indent="0">
              <a:buNone/>
            </a:pPr>
            <a:br>
              <a:rPr lang="en-GB" dirty="0"/>
            </a:br>
            <a:endParaRPr lang="en-GB" dirty="0"/>
          </a:p>
          <a:p>
            <a:r>
              <a:rPr lang="en-GB" dirty="0"/>
              <a:t>E_F: Fermi energy, </a:t>
            </a:r>
            <a:r>
              <a:rPr lang="en-GB" dirty="0" err="1"/>
              <a:t>k_B</a:t>
            </a:r>
            <a:r>
              <a:rPr lang="en-GB" dirty="0"/>
              <a:t> Boltzmann constant</a:t>
            </a:r>
          </a:p>
        </p:txBody>
      </p:sp>
      <p:sp>
        <p:nvSpPr>
          <p:cNvPr id="4" name="Espace réservé de la date 3"/>
          <p:cNvSpPr>
            <a:spLocks noGrp="1"/>
          </p:cNvSpPr>
          <p:nvPr>
            <p:ph type="dt" sz="half" idx="10"/>
          </p:nvPr>
        </p:nvSpPr>
        <p:spPr/>
        <p:txBody>
          <a:bodyPr/>
          <a:lstStyle/>
          <a:p>
            <a:r>
              <a:rPr lang="x-none"/>
              <a:t>Nicolas Delerue, LAL Orsay</a:t>
            </a:r>
            <a:endParaRPr lang="en-GB"/>
          </a:p>
        </p:txBody>
      </p:sp>
      <p:sp>
        <p:nvSpPr>
          <p:cNvPr id="5" name="Espace réservé du pied de page 4"/>
          <p:cNvSpPr>
            <a:spLocks noGrp="1"/>
          </p:cNvSpPr>
          <p:nvPr>
            <p:ph type="ftr" sz="quarter" idx="11"/>
          </p:nvPr>
        </p:nvSpPr>
        <p:spPr/>
        <p:txBody>
          <a:bodyPr/>
          <a:lstStyle/>
          <a:p>
            <a:r>
              <a:rPr lang="fr-FR"/>
              <a:t>Electrons sources</a:t>
            </a:r>
            <a:endParaRPr lang="en-GB"/>
          </a:p>
        </p:txBody>
      </p:sp>
      <p:sp>
        <p:nvSpPr>
          <p:cNvPr id="6" name="Espace réservé du numéro de diapositive 5"/>
          <p:cNvSpPr>
            <a:spLocks noGrp="1"/>
          </p:cNvSpPr>
          <p:nvPr>
            <p:ph type="sldNum" sz="quarter" idx="12"/>
          </p:nvPr>
        </p:nvSpPr>
        <p:spPr/>
        <p:txBody>
          <a:bodyPr/>
          <a:lstStyle/>
          <a:p>
            <a:fld id="{480433CB-3D87-1948-A5B6-54D4680A5C16}" type="slidenum">
              <a:rPr lang="en-GB" smtClean="0"/>
              <a:pPr/>
              <a:t>12</a:t>
            </a:fld>
            <a:endParaRPr lang="en-GB"/>
          </a:p>
        </p:txBody>
      </p:sp>
      <p:pic>
        <p:nvPicPr>
          <p:cNvPr id="8" name="Image 7"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4300" y="3394529"/>
            <a:ext cx="3327400" cy="1193800"/>
          </a:xfrm>
          <a:prstGeom prst="rect">
            <a:avLst/>
          </a:prstGeom>
        </p:spPr>
      </p:pic>
    </p:spTree>
    <p:extLst>
      <p:ext uri="{BB962C8B-B14F-4D97-AF65-F5344CB8AC3E}">
        <p14:creationId xmlns:p14="http://schemas.microsoft.com/office/powerpoint/2010/main" val="33597695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a:t>Summary</a:t>
            </a:r>
          </a:p>
        </p:txBody>
      </p:sp>
      <p:sp>
        <p:nvSpPr>
          <p:cNvPr id="3" name="Espace réservé du contenu 2"/>
          <p:cNvSpPr>
            <a:spLocks noGrp="1"/>
          </p:cNvSpPr>
          <p:nvPr>
            <p:ph idx="1"/>
          </p:nvPr>
        </p:nvSpPr>
        <p:spPr/>
        <p:txBody>
          <a:bodyPr>
            <a:normAutofit fontScale="92500" lnSpcReduction="20000"/>
          </a:bodyPr>
          <a:lstStyle/>
          <a:p>
            <a:r>
              <a:rPr lang="en-GB" dirty="0"/>
              <a:t>3 effects can be used (or combined) to produce electrons: thermionic, </a:t>
            </a:r>
            <a:r>
              <a:rPr lang="en-GB" dirty="0" err="1"/>
              <a:t>schottky</a:t>
            </a:r>
            <a:r>
              <a:rPr lang="en-GB" dirty="0"/>
              <a:t> and photoelectric.</a:t>
            </a:r>
          </a:p>
          <a:p>
            <a:r>
              <a:rPr lang="en-GB" dirty="0"/>
              <a:t>Careful design is necessary to reach high electric field.</a:t>
            </a:r>
          </a:p>
          <a:p>
            <a:r>
              <a:rPr lang="en-GB" dirty="0"/>
              <a:t>To reach the best beam for the application one also need to take into account the dynamic of the particles in the gun (and after).</a:t>
            </a:r>
          </a:p>
          <a:p>
            <a:r>
              <a:rPr lang="en-GB" dirty="0"/>
              <a:t>There is a large variety of electron gun (current, </a:t>
            </a:r>
            <a:r>
              <a:rPr lang="en-GB" dirty="0" err="1"/>
              <a:t>emittance</a:t>
            </a:r>
            <a:r>
              <a:rPr lang="en-GB" dirty="0"/>
              <a:t>, rep. rate,… ) suited to different applications.</a:t>
            </a:r>
          </a:p>
        </p:txBody>
      </p:sp>
      <p:sp>
        <p:nvSpPr>
          <p:cNvPr id="4" name="Espace réservé de la date 3"/>
          <p:cNvSpPr>
            <a:spLocks noGrp="1"/>
          </p:cNvSpPr>
          <p:nvPr>
            <p:ph type="dt" sz="half" idx="10"/>
          </p:nvPr>
        </p:nvSpPr>
        <p:spPr/>
        <p:txBody>
          <a:bodyPr/>
          <a:lstStyle/>
          <a:p>
            <a:r>
              <a:rPr lang="x-none"/>
              <a:t>Nicolas Delerue, LAL Orsay</a:t>
            </a:r>
            <a:endParaRPr lang="en-GB"/>
          </a:p>
        </p:txBody>
      </p:sp>
      <p:sp>
        <p:nvSpPr>
          <p:cNvPr id="5" name="Espace réservé du pied de page 4"/>
          <p:cNvSpPr>
            <a:spLocks noGrp="1"/>
          </p:cNvSpPr>
          <p:nvPr>
            <p:ph type="ftr" sz="quarter" idx="11"/>
          </p:nvPr>
        </p:nvSpPr>
        <p:spPr/>
        <p:txBody>
          <a:bodyPr/>
          <a:lstStyle/>
          <a:p>
            <a:r>
              <a:rPr lang="fr-FR"/>
              <a:t>Electrons sources</a:t>
            </a:r>
            <a:endParaRPr lang="en-GB"/>
          </a:p>
        </p:txBody>
      </p:sp>
      <p:sp>
        <p:nvSpPr>
          <p:cNvPr id="6" name="Espace réservé du numéro de diapositive 5"/>
          <p:cNvSpPr>
            <a:spLocks noGrp="1"/>
          </p:cNvSpPr>
          <p:nvPr>
            <p:ph type="sldNum" sz="quarter" idx="12"/>
          </p:nvPr>
        </p:nvSpPr>
        <p:spPr/>
        <p:txBody>
          <a:bodyPr/>
          <a:lstStyle/>
          <a:p>
            <a:fld id="{480433CB-3D87-1948-A5B6-54D4680A5C16}" type="slidenum">
              <a:rPr lang="en-GB" smtClean="0"/>
              <a:pPr/>
              <a:t>120</a:t>
            </a:fld>
            <a:endParaRPr lang="en-GB"/>
          </a:p>
        </p:txBody>
      </p:sp>
    </p:spTree>
    <p:extLst>
      <p:ext uri="{BB962C8B-B14F-4D97-AF65-F5344CB8AC3E}">
        <p14:creationId xmlns:p14="http://schemas.microsoft.com/office/powerpoint/2010/main" val="167450142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9333" y="274638"/>
            <a:ext cx="8732762" cy="1143000"/>
          </a:xfrm>
        </p:spPr>
        <p:txBody>
          <a:bodyPr>
            <a:normAutofit fontScale="90000"/>
          </a:bodyPr>
          <a:lstStyle/>
          <a:p>
            <a:r>
              <a:rPr lang="en-GB" dirty="0"/>
              <a:t>Recommended readings</a:t>
            </a:r>
            <a:br>
              <a:rPr lang="en-GB" dirty="0"/>
            </a:br>
            <a:r>
              <a:rPr lang="en-GB" sz="3100" dirty="0"/>
              <a:t>(and credits for some of the material used in this lecture)</a:t>
            </a:r>
          </a:p>
        </p:txBody>
      </p:sp>
      <p:sp>
        <p:nvSpPr>
          <p:cNvPr id="3" name="Espace réservé du contenu 2"/>
          <p:cNvSpPr>
            <a:spLocks noGrp="1"/>
          </p:cNvSpPr>
          <p:nvPr>
            <p:ph idx="1"/>
          </p:nvPr>
        </p:nvSpPr>
        <p:spPr/>
        <p:txBody>
          <a:bodyPr/>
          <a:lstStyle/>
          <a:p>
            <a:r>
              <a:rPr lang="en-GB" dirty="0"/>
              <a:t>USPAS course on particle sources  </a:t>
            </a:r>
            <a:r>
              <a:rPr lang="en-GB" dirty="0" err="1"/>
              <a:t>D.H.Dowell</a:t>
            </a:r>
            <a:r>
              <a:rPr lang="en-GB" dirty="0"/>
              <a:t> et al.</a:t>
            </a:r>
          </a:p>
          <a:p>
            <a:r>
              <a:rPr lang="en-GB" dirty="0"/>
              <a:t>USPAS Course on High Brightness electron injectors, 2007</a:t>
            </a:r>
          </a:p>
          <a:p>
            <a:r>
              <a:rPr lang="en-GB" dirty="0"/>
              <a:t>An Engineering guide to </a:t>
            </a:r>
            <a:r>
              <a:rPr lang="en-GB" dirty="0" err="1"/>
              <a:t>Photoinjectors</a:t>
            </a:r>
            <a:r>
              <a:rPr lang="en-GB" dirty="0"/>
              <a:t>, T. </a:t>
            </a:r>
            <a:r>
              <a:rPr lang="en-GB" dirty="0" err="1"/>
              <a:t>Rao</a:t>
            </a:r>
            <a:r>
              <a:rPr lang="en-GB" dirty="0"/>
              <a:t> and </a:t>
            </a:r>
            <a:r>
              <a:rPr lang="en-GB" dirty="0" err="1"/>
              <a:t>D.H.Dowell</a:t>
            </a:r>
            <a:endParaRPr lang="en-GB" dirty="0"/>
          </a:p>
        </p:txBody>
      </p:sp>
      <p:sp>
        <p:nvSpPr>
          <p:cNvPr id="4" name="Espace réservé de la date 3"/>
          <p:cNvSpPr>
            <a:spLocks noGrp="1"/>
          </p:cNvSpPr>
          <p:nvPr>
            <p:ph type="dt" sz="half" idx="10"/>
          </p:nvPr>
        </p:nvSpPr>
        <p:spPr/>
        <p:txBody>
          <a:bodyPr/>
          <a:lstStyle/>
          <a:p>
            <a:r>
              <a:rPr lang="x-none"/>
              <a:t>Nicolas Delerue, LAL Orsay</a:t>
            </a:r>
            <a:endParaRPr lang="en-GB"/>
          </a:p>
        </p:txBody>
      </p:sp>
      <p:sp>
        <p:nvSpPr>
          <p:cNvPr id="5" name="Espace réservé du pied de page 4"/>
          <p:cNvSpPr>
            <a:spLocks noGrp="1"/>
          </p:cNvSpPr>
          <p:nvPr>
            <p:ph type="ftr" sz="quarter" idx="11"/>
          </p:nvPr>
        </p:nvSpPr>
        <p:spPr/>
        <p:txBody>
          <a:bodyPr/>
          <a:lstStyle/>
          <a:p>
            <a:r>
              <a:rPr lang="fr-FR"/>
              <a:t>Electrons sources</a:t>
            </a:r>
            <a:endParaRPr lang="en-GB"/>
          </a:p>
        </p:txBody>
      </p:sp>
      <p:sp>
        <p:nvSpPr>
          <p:cNvPr id="6" name="Espace réservé du numéro de diapositive 5"/>
          <p:cNvSpPr>
            <a:spLocks noGrp="1"/>
          </p:cNvSpPr>
          <p:nvPr>
            <p:ph type="sldNum" sz="quarter" idx="12"/>
          </p:nvPr>
        </p:nvSpPr>
        <p:spPr/>
        <p:txBody>
          <a:bodyPr/>
          <a:lstStyle/>
          <a:p>
            <a:fld id="{480433CB-3D87-1948-A5B6-54D4680A5C16}" type="slidenum">
              <a:rPr lang="en-GB" smtClean="0"/>
              <a:pPr/>
              <a:t>121</a:t>
            </a:fld>
            <a:endParaRPr lang="en-GB"/>
          </a:p>
        </p:txBody>
      </p:sp>
    </p:spTree>
    <p:extLst>
      <p:ext uri="{BB962C8B-B14F-4D97-AF65-F5344CB8AC3E}">
        <p14:creationId xmlns:p14="http://schemas.microsoft.com/office/powerpoint/2010/main" val="177766713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x-none"/>
              <a:t>Nicolas Delerue, LAL Orsay</a:t>
            </a:r>
            <a:endParaRPr lang="en-GB"/>
          </a:p>
        </p:txBody>
      </p:sp>
      <p:sp>
        <p:nvSpPr>
          <p:cNvPr id="3" name="Espace réservé du pied de page 2"/>
          <p:cNvSpPr>
            <a:spLocks noGrp="1"/>
          </p:cNvSpPr>
          <p:nvPr>
            <p:ph type="ftr" sz="quarter" idx="11"/>
          </p:nvPr>
        </p:nvSpPr>
        <p:spPr/>
        <p:txBody>
          <a:bodyPr/>
          <a:lstStyle/>
          <a:p>
            <a:r>
              <a:rPr lang="fr-FR"/>
              <a:t>Electrons sources</a:t>
            </a:r>
            <a:endParaRPr lang="en-GB"/>
          </a:p>
        </p:txBody>
      </p:sp>
      <p:sp>
        <p:nvSpPr>
          <p:cNvPr id="4" name="Espace réservé du numéro de diapositive 3"/>
          <p:cNvSpPr>
            <a:spLocks noGrp="1"/>
          </p:cNvSpPr>
          <p:nvPr>
            <p:ph type="sldNum" sz="quarter" idx="12"/>
          </p:nvPr>
        </p:nvSpPr>
        <p:spPr/>
        <p:txBody>
          <a:bodyPr/>
          <a:lstStyle/>
          <a:p>
            <a:fld id="{480433CB-3D87-1948-A5B6-54D4680A5C16}" type="slidenum">
              <a:rPr lang="en-GB" smtClean="0"/>
              <a:pPr/>
              <a:t>122</a:t>
            </a:fld>
            <a:endParaRPr lang="en-GB"/>
          </a:p>
        </p:txBody>
      </p:sp>
      <p:pic>
        <p:nvPicPr>
          <p:cNvPr id="5" name="Image 4"/>
          <p:cNvPicPr>
            <a:picLocks noChangeAspect="1"/>
          </p:cNvPicPr>
          <p:nvPr/>
        </p:nvPicPr>
        <p:blipFill>
          <a:blip r:embed="rId2"/>
          <a:stretch>
            <a:fillRect/>
          </a:stretch>
        </p:blipFill>
        <p:spPr>
          <a:xfrm>
            <a:off x="101600" y="0"/>
            <a:ext cx="8922281" cy="6858000"/>
          </a:xfrm>
          <a:prstGeom prst="rect">
            <a:avLst/>
          </a:prstGeom>
        </p:spPr>
      </p:pic>
    </p:spTree>
    <p:extLst>
      <p:ext uri="{BB962C8B-B14F-4D97-AF65-F5344CB8AC3E}">
        <p14:creationId xmlns:p14="http://schemas.microsoft.com/office/powerpoint/2010/main" val="116793250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x-none"/>
              <a:t>Nicolas Delerue, LAL Orsay</a:t>
            </a:r>
            <a:endParaRPr lang="en-GB"/>
          </a:p>
        </p:txBody>
      </p:sp>
      <p:sp>
        <p:nvSpPr>
          <p:cNvPr id="3" name="Espace réservé du pied de page 2"/>
          <p:cNvSpPr>
            <a:spLocks noGrp="1"/>
          </p:cNvSpPr>
          <p:nvPr>
            <p:ph type="ftr" sz="quarter" idx="11"/>
          </p:nvPr>
        </p:nvSpPr>
        <p:spPr/>
        <p:txBody>
          <a:bodyPr/>
          <a:lstStyle/>
          <a:p>
            <a:r>
              <a:rPr lang="fr-FR"/>
              <a:t>Electrons sources</a:t>
            </a:r>
            <a:endParaRPr lang="en-GB"/>
          </a:p>
        </p:txBody>
      </p:sp>
      <p:sp>
        <p:nvSpPr>
          <p:cNvPr id="4" name="Espace réservé du numéro de diapositive 3"/>
          <p:cNvSpPr>
            <a:spLocks noGrp="1"/>
          </p:cNvSpPr>
          <p:nvPr>
            <p:ph type="sldNum" sz="quarter" idx="12"/>
          </p:nvPr>
        </p:nvSpPr>
        <p:spPr/>
        <p:txBody>
          <a:bodyPr/>
          <a:lstStyle/>
          <a:p>
            <a:fld id="{480433CB-3D87-1948-A5B6-54D4680A5C16}" type="slidenum">
              <a:rPr lang="en-GB" smtClean="0"/>
              <a:pPr/>
              <a:t>123</a:t>
            </a:fld>
            <a:endParaRPr lang="en-GB"/>
          </a:p>
        </p:txBody>
      </p:sp>
      <p:pic>
        <p:nvPicPr>
          <p:cNvPr id="5" name="Image 4"/>
          <p:cNvPicPr>
            <a:picLocks noChangeAspect="1"/>
          </p:cNvPicPr>
          <p:nvPr/>
        </p:nvPicPr>
        <p:blipFill>
          <a:blip r:embed="rId2"/>
          <a:stretch>
            <a:fillRect/>
          </a:stretch>
        </p:blipFill>
        <p:spPr>
          <a:xfrm>
            <a:off x="0" y="0"/>
            <a:ext cx="9144000" cy="6846627"/>
          </a:xfrm>
          <a:prstGeom prst="rect">
            <a:avLst/>
          </a:prstGeom>
        </p:spPr>
      </p:pic>
    </p:spTree>
    <p:extLst>
      <p:ext uri="{BB962C8B-B14F-4D97-AF65-F5344CB8AC3E}">
        <p14:creationId xmlns:p14="http://schemas.microsoft.com/office/powerpoint/2010/main" val="258717330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x-none"/>
              <a:t>Nicolas Delerue, LAL Orsay</a:t>
            </a:r>
            <a:endParaRPr lang="en-GB"/>
          </a:p>
        </p:txBody>
      </p:sp>
      <p:sp>
        <p:nvSpPr>
          <p:cNvPr id="3" name="Espace réservé du pied de page 2"/>
          <p:cNvSpPr>
            <a:spLocks noGrp="1"/>
          </p:cNvSpPr>
          <p:nvPr>
            <p:ph type="ftr" sz="quarter" idx="11"/>
          </p:nvPr>
        </p:nvSpPr>
        <p:spPr/>
        <p:txBody>
          <a:bodyPr/>
          <a:lstStyle/>
          <a:p>
            <a:r>
              <a:rPr lang="fr-FR"/>
              <a:t>Electrons sources</a:t>
            </a:r>
            <a:endParaRPr lang="en-GB"/>
          </a:p>
        </p:txBody>
      </p:sp>
      <p:sp>
        <p:nvSpPr>
          <p:cNvPr id="4" name="Espace réservé du numéro de diapositive 3"/>
          <p:cNvSpPr>
            <a:spLocks noGrp="1"/>
          </p:cNvSpPr>
          <p:nvPr>
            <p:ph type="sldNum" sz="quarter" idx="12"/>
          </p:nvPr>
        </p:nvSpPr>
        <p:spPr/>
        <p:txBody>
          <a:bodyPr/>
          <a:lstStyle/>
          <a:p>
            <a:fld id="{480433CB-3D87-1948-A5B6-54D4680A5C16}" type="slidenum">
              <a:rPr lang="en-GB" smtClean="0"/>
              <a:pPr/>
              <a:t>124</a:t>
            </a:fld>
            <a:endParaRPr lang="en-GB"/>
          </a:p>
        </p:txBody>
      </p:sp>
      <p:pic>
        <p:nvPicPr>
          <p:cNvPr id="5" name="Image 4"/>
          <p:cNvPicPr>
            <a:picLocks noChangeAspect="1"/>
          </p:cNvPicPr>
          <p:nvPr/>
        </p:nvPicPr>
        <p:blipFill>
          <a:blip r:embed="rId2"/>
          <a:stretch>
            <a:fillRect/>
          </a:stretch>
        </p:blipFill>
        <p:spPr>
          <a:xfrm>
            <a:off x="0" y="0"/>
            <a:ext cx="9144000" cy="6842961"/>
          </a:xfrm>
          <a:prstGeom prst="rect">
            <a:avLst/>
          </a:prstGeom>
        </p:spPr>
      </p:pic>
    </p:spTree>
    <p:extLst>
      <p:ext uri="{BB962C8B-B14F-4D97-AF65-F5344CB8AC3E}">
        <p14:creationId xmlns:p14="http://schemas.microsoft.com/office/powerpoint/2010/main" val="201790574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x-none"/>
              <a:t>Nicolas Delerue, LAL Orsay</a:t>
            </a:r>
            <a:endParaRPr lang="en-GB"/>
          </a:p>
        </p:txBody>
      </p:sp>
      <p:sp>
        <p:nvSpPr>
          <p:cNvPr id="3" name="Espace réservé du pied de page 2"/>
          <p:cNvSpPr>
            <a:spLocks noGrp="1"/>
          </p:cNvSpPr>
          <p:nvPr>
            <p:ph type="ftr" sz="quarter" idx="11"/>
          </p:nvPr>
        </p:nvSpPr>
        <p:spPr/>
        <p:txBody>
          <a:bodyPr/>
          <a:lstStyle/>
          <a:p>
            <a:r>
              <a:rPr lang="fr-FR"/>
              <a:t>Electrons sources</a:t>
            </a:r>
            <a:endParaRPr lang="en-GB"/>
          </a:p>
        </p:txBody>
      </p:sp>
      <p:sp>
        <p:nvSpPr>
          <p:cNvPr id="4" name="Espace réservé du numéro de diapositive 3"/>
          <p:cNvSpPr>
            <a:spLocks noGrp="1"/>
          </p:cNvSpPr>
          <p:nvPr>
            <p:ph type="sldNum" sz="quarter" idx="12"/>
          </p:nvPr>
        </p:nvSpPr>
        <p:spPr/>
        <p:txBody>
          <a:bodyPr/>
          <a:lstStyle/>
          <a:p>
            <a:fld id="{480433CB-3D87-1948-A5B6-54D4680A5C16}" type="slidenum">
              <a:rPr lang="en-GB" smtClean="0"/>
              <a:pPr/>
              <a:t>125</a:t>
            </a:fld>
            <a:endParaRPr lang="en-GB"/>
          </a:p>
        </p:txBody>
      </p:sp>
      <p:pic>
        <p:nvPicPr>
          <p:cNvPr id="5" name="Image 4"/>
          <p:cNvPicPr>
            <a:picLocks noChangeAspect="1"/>
          </p:cNvPicPr>
          <p:nvPr/>
        </p:nvPicPr>
        <p:blipFill>
          <a:blip r:embed="rId2"/>
          <a:stretch>
            <a:fillRect/>
          </a:stretch>
        </p:blipFill>
        <p:spPr>
          <a:xfrm>
            <a:off x="0" y="0"/>
            <a:ext cx="9144000" cy="6844808"/>
          </a:xfrm>
          <a:prstGeom prst="rect">
            <a:avLst/>
          </a:prstGeom>
        </p:spPr>
      </p:pic>
    </p:spTree>
    <p:extLst>
      <p:ext uri="{BB962C8B-B14F-4D97-AF65-F5344CB8AC3E}">
        <p14:creationId xmlns:p14="http://schemas.microsoft.com/office/powerpoint/2010/main" val="98608048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x-none"/>
              <a:t>Nicolas Delerue, LAL Orsay</a:t>
            </a:r>
            <a:endParaRPr lang="en-GB"/>
          </a:p>
        </p:txBody>
      </p:sp>
      <p:sp>
        <p:nvSpPr>
          <p:cNvPr id="3" name="Espace réservé du pied de page 2"/>
          <p:cNvSpPr>
            <a:spLocks noGrp="1"/>
          </p:cNvSpPr>
          <p:nvPr>
            <p:ph type="ftr" sz="quarter" idx="11"/>
          </p:nvPr>
        </p:nvSpPr>
        <p:spPr/>
        <p:txBody>
          <a:bodyPr/>
          <a:lstStyle/>
          <a:p>
            <a:r>
              <a:rPr lang="fr-FR"/>
              <a:t>Electrons sources</a:t>
            </a:r>
            <a:endParaRPr lang="en-GB"/>
          </a:p>
        </p:txBody>
      </p:sp>
      <p:sp>
        <p:nvSpPr>
          <p:cNvPr id="4" name="Espace réservé du numéro de diapositive 3"/>
          <p:cNvSpPr>
            <a:spLocks noGrp="1"/>
          </p:cNvSpPr>
          <p:nvPr>
            <p:ph type="sldNum" sz="quarter" idx="12"/>
          </p:nvPr>
        </p:nvSpPr>
        <p:spPr/>
        <p:txBody>
          <a:bodyPr/>
          <a:lstStyle/>
          <a:p>
            <a:fld id="{480433CB-3D87-1948-A5B6-54D4680A5C16}" type="slidenum">
              <a:rPr lang="en-GB" smtClean="0"/>
              <a:pPr/>
              <a:t>126</a:t>
            </a:fld>
            <a:endParaRPr lang="en-GB"/>
          </a:p>
        </p:txBody>
      </p:sp>
      <p:pic>
        <p:nvPicPr>
          <p:cNvPr id="5" name="Image 4"/>
          <p:cNvPicPr>
            <a:picLocks noChangeAspect="1"/>
          </p:cNvPicPr>
          <p:nvPr/>
        </p:nvPicPr>
        <p:blipFill>
          <a:blip r:embed="rId2"/>
          <a:stretch>
            <a:fillRect/>
          </a:stretch>
        </p:blipFill>
        <p:spPr>
          <a:xfrm>
            <a:off x="0" y="25400"/>
            <a:ext cx="9144000" cy="6795706"/>
          </a:xfrm>
          <a:prstGeom prst="rect">
            <a:avLst/>
          </a:prstGeom>
        </p:spPr>
      </p:pic>
    </p:spTree>
    <p:extLst>
      <p:ext uri="{BB962C8B-B14F-4D97-AF65-F5344CB8AC3E}">
        <p14:creationId xmlns:p14="http://schemas.microsoft.com/office/powerpoint/2010/main" val="68407173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x-none"/>
              <a:t>Nicolas Delerue, LAL Orsay</a:t>
            </a:r>
            <a:endParaRPr lang="en-GB"/>
          </a:p>
        </p:txBody>
      </p:sp>
      <p:sp>
        <p:nvSpPr>
          <p:cNvPr id="3" name="Espace réservé du pied de page 2"/>
          <p:cNvSpPr>
            <a:spLocks noGrp="1"/>
          </p:cNvSpPr>
          <p:nvPr>
            <p:ph type="ftr" sz="quarter" idx="11"/>
          </p:nvPr>
        </p:nvSpPr>
        <p:spPr/>
        <p:txBody>
          <a:bodyPr/>
          <a:lstStyle/>
          <a:p>
            <a:r>
              <a:rPr lang="fr-FR"/>
              <a:t>Electrons sources</a:t>
            </a:r>
            <a:endParaRPr lang="en-GB"/>
          </a:p>
        </p:txBody>
      </p:sp>
      <p:sp>
        <p:nvSpPr>
          <p:cNvPr id="4" name="Espace réservé du numéro de diapositive 3"/>
          <p:cNvSpPr>
            <a:spLocks noGrp="1"/>
          </p:cNvSpPr>
          <p:nvPr>
            <p:ph type="sldNum" sz="quarter" idx="12"/>
          </p:nvPr>
        </p:nvSpPr>
        <p:spPr/>
        <p:txBody>
          <a:bodyPr/>
          <a:lstStyle/>
          <a:p>
            <a:fld id="{480433CB-3D87-1948-A5B6-54D4680A5C16}" type="slidenum">
              <a:rPr lang="en-GB" smtClean="0"/>
              <a:pPr/>
              <a:t>127</a:t>
            </a:fld>
            <a:endParaRPr lang="en-GB"/>
          </a:p>
        </p:txBody>
      </p:sp>
      <p:pic>
        <p:nvPicPr>
          <p:cNvPr id="5" name="Image 4"/>
          <p:cNvPicPr>
            <a:picLocks noChangeAspect="1"/>
          </p:cNvPicPr>
          <p:nvPr/>
        </p:nvPicPr>
        <p:blipFill>
          <a:blip r:embed="rId2"/>
          <a:stretch>
            <a:fillRect/>
          </a:stretch>
        </p:blipFill>
        <p:spPr>
          <a:xfrm>
            <a:off x="0" y="50800"/>
            <a:ext cx="9144000" cy="6752026"/>
          </a:xfrm>
          <a:prstGeom prst="rect">
            <a:avLst/>
          </a:prstGeom>
        </p:spPr>
      </p:pic>
    </p:spTree>
    <p:extLst>
      <p:ext uri="{BB962C8B-B14F-4D97-AF65-F5344CB8AC3E}">
        <p14:creationId xmlns:p14="http://schemas.microsoft.com/office/powerpoint/2010/main" val="203330800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x-none"/>
              <a:t>Nicolas Delerue, LAL Orsay</a:t>
            </a:r>
            <a:endParaRPr lang="en-GB"/>
          </a:p>
        </p:txBody>
      </p:sp>
      <p:sp>
        <p:nvSpPr>
          <p:cNvPr id="3" name="Espace réservé du pied de page 2"/>
          <p:cNvSpPr>
            <a:spLocks noGrp="1"/>
          </p:cNvSpPr>
          <p:nvPr>
            <p:ph type="ftr" sz="quarter" idx="11"/>
          </p:nvPr>
        </p:nvSpPr>
        <p:spPr/>
        <p:txBody>
          <a:bodyPr/>
          <a:lstStyle/>
          <a:p>
            <a:r>
              <a:rPr lang="fr-FR"/>
              <a:t>Electrons sources</a:t>
            </a:r>
            <a:endParaRPr lang="en-GB"/>
          </a:p>
        </p:txBody>
      </p:sp>
      <p:sp>
        <p:nvSpPr>
          <p:cNvPr id="4" name="Espace réservé du numéro de diapositive 3"/>
          <p:cNvSpPr>
            <a:spLocks noGrp="1"/>
          </p:cNvSpPr>
          <p:nvPr>
            <p:ph type="sldNum" sz="quarter" idx="12"/>
          </p:nvPr>
        </p:nvSpPr>
        <p:spPr/>
        <p:txBody>
          <a:bodyPr/>
          <a:lstStyle/>
          <a:p>
            <a:fld id="{480433CB-3D87-1948-A5B6-54D4680A5C16}" type="slidenum">
              <a:rPr lang="en-GB" smtClean="0"/>
              <a:pPr/>
              <a:t>128</a:t>
            </a:fld>
            <a:endParaRPr lang="en-GB"/>
          </a:p>
        </p:txBody>
      </p:sp>
      <p:pic>
        <p:nvPicPr>
          <p:cNvPr id="5" name="Image 4"/>
          <p:cNvPicPr>
            <a:picLocks noChangeAspect="1"/>
          </p:cNvPicPr>
          <p:nvPr/>
        </p:nvPicPr>
        <p:blipFill>
          <a:blip r:embed="rId2"/>
          <a:stretch>
            <a:fillRect/>
          </a:stretch>
        </p:blipFill>
        <p:spPr>
          <a:xfrm>
            <a:off x="12700" y="0"/>
            <a:ext cx="9111450" cy="6858000"/>
          </a:xfrm>
          <a:prstGeom prst="rect">
            <a:avLst/>
          </a:prstGeom>
        </p:spPr>
      </p:pic>
    </p:spTree>
    <p:extLst>
      <p:ext uri="{BB962C8B-B14F-4D97-AF65-F5344CB8AC3E}">
        <p14:creationId xmlns:p14="http://schemas.microsoft.com/office/powerpoint/2010/main" val="14843444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x-none"/>
              <a:t>Nicolas Delerue, LAL Orsay</a:t>
            </a:r>
            <a:endParaRPr lang="en-GB"/>
          </a:p>
        </p:txBody>
      </p:sp>
      <p:sp>
        <p:nvSpPr>
          <p:cNvPr id="3" name="Espace réservé du pied de page 2"/>
          <p:cNvSpPr>
            <a:spLocks noGrp="1"/>
          </p:cNvSpPr>
          <p:nvPr>
            <p:ph type="ftr" sz="quarter" idx="11"/>
          </p:nvPr>
        </p:nvSpPr>
        <p:spPr/>
        <p:txBody>
          <a:bodyPr/>
          <a:lstStyle/>
          <a:p>
            <a:r>
              <a:rPr lang="fr-FR"/>
              <a:t>Electrons sources</a:t>
            </a:r>
            <a:endParaRPr lang="en-GB"/>
          </a:p>
        </p:txBody>
      </p:sp>
      <p:sp>
        <p:nvSpPr>
          <p:cNvPr id="4" name="Espace réservé du numéro de diapositive 3"/>
          <p:cNvSpPr>
            <a:spLocks noGrp="1"/>
          </p:cNvSpPr>
          <p:nvPr>
            <p:ph type="sldNum" sz="quarter" idx="12"/>
          </p:nvPr>
        </p:nvSpPr>
        <p:spPr/>
        <p:txBody>
          <a:bodyPr/>
          <a:lstStyle/>
          <a:p>
            <a:fld id="{480433CB-3D87-1948-A5B6-54D4680A5C16}" type="slidenum">
              <a:rPr lang="en-GB" smtClean="0"/>
              <a:pPr/>
              <a:t>129</a:t>
            </a:fld>
            <a:endParaRPr lang="en-GB"/>
          </a:p>
        </p:txBody>
      </p:sp>
      <p:pic>
        <p:nvPicPr>
          <p:cNvPr id="5" name="Image 4"/>
          <p:cNvPicPr>
            <a:picLocks noChangeAspect="1"/>
          </p:cNvPicPr>
          <p:nvPr/>
        </p:nvPicPr>
        <p:blipFill>
          <a:blip r:embed="rId2"/>
          <a:stretch>
            <a:fillRect/>
          </a:stretch>
        </p:blipFill>
        <p:spPr>
          <a:xfrm>
            <a:off x="0" y="25400"/>
            <a:ext cx="9144000" cy="6793765"/>
          </a:xfrm>
          <a:prstGeom prst="rect">
            <a:avLst/>
          </a:prstGeom>
        </p:spPr>
      </p:pic>
    </p:spTree>
    <p:extLst>
      <p:ext uri="{BB962C8B-B14F-4D97-AF65-F5344CB8AC3E}">
        <p14:creationId xmlns:p14="http://schemas.microsoft.com/office/powerpoint/2010/main" val="25686095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en-GB" dirty="0"/>
              <a:t>Fermi-Dirac statistics </a:t>
            </a:r>
            <a:br>
              <a:rPr lang="en-GB" dirty="0"/>
            </a:br>
            <a:r>
              <a:rPr lang="en-GB" dirty="0"/>
              <a:t>at high energy</a:t>
            </a:r>
          </a:p>
        </p:txBody>
      </p:sp>
      <p:sp>
        <p:nvSpPr>
          <p:cNvPr id="3" name="Espace réservé du contenu 2"/>
          <p:cNvSpPr>
            <a:spLocks noGrp="1"/>
          </p:cNvSpPr>
          <p:nvPr>
            <p:ph idx="1"/>
          </p:nvPr>
        </p:nvSpPr>
        <p:spPr>
          <a:xfrm>
            <a:off x="457200" y="3011714"/>
            <a:ext cx="8229600" cy="3114449"/>
          </a:xfrm>
        </p:spPr>
        <p:txBody>
          <a:bodyPr>
            <a:normAutofit/>
          </a:bodyPr>
          <a:lstStyle/>
          <a:p>
            <a:r>
              <a:rPr lang="en-GB" dirty="0"/>
              <a:t>At high energy the Fermi-Dirac statistics and the Maxwell-Boltzmann statistics tend toward the same value.</a:t>
            </a:r>
          </a:p>
          <a:p>
            <a:r>
              <a:rPr lang="en-GB" dirty="0"/>
              <a:t>To increase the number of electron in the high energy levels you need to heat them!</a:t>
            </a:r>
          </a:p>
        </p:txBody>
      </p:sp>
      <p:sp>
        <p:nvSpPr>
          <p:cNvPr id="4" name="Espace réservé de la date 3"/>
          <p:cNvSpPr>
            <a:spLocks noGrp="1"/>
          </p:cNvSpPr>
          <p:nvPr>
            <p:ph type="dt" sz="half" idx="10"/>
          </p:nvPr>
        </p:nvSpPr>
        <p:spPr/>
        <p:txBody>
          <a:bodyPr/>
          <a:lstStyle/>
          <a:p>
            <a:r>
              <a:rPr lang="x-none"/>
              <a:t>Nicolas Delerue, LAL Orsay</a:t>
            </a:r>
            <a:endParaRPr lang="en-GB"/>
          </a:p>
        </p:txBody>
      </p:sp>
      <p:sp>
        <p:nvSpPr>
          <p:cNvPr id="5" name="Espace réservé du pied de page 4"/>
          <p:cNvSpPr>
            <a:spLocks noGrp="1"/>
          </p:cNvSpPr>
          <p:nvPr>
            <p:ph type="ftr" sz="quarter" idx="11"/>
          </p:nvPr>
        </p:nvSpPr>
        <p:spPr/>
        <p:txBody>
          <a:bodyPr/>
          <a:lstStyle/>
          <a:p>
            <a:r>
              <a:rPr lang="fr-FR"/>
              <a:t>Electrons sources</a:t>
            </a:r>
            <a:endParaRPr lang="en-GB"/>
          </a:p>
        </p:txBody>
      </p:sp>
      <p:sp>
        <p:nvSpPr>
          <p:cNvPr id="6" name="Espace réservé du numéro de diapositive 5"/>
          <p:cNvSpPr>
            <a:spLocks noGrp="1"/>
          </p:cNvSpPr>
          <p:nvPr>
            <p:ph type="sldNum" sz="quarter" idx="12"/>
          </p:nvPr>
        </p:nvSpPr>
        <p:spPr/>
        <p:txBody>
          <a:bodyPr/>
          <a:lstStyle/>
          <a:p>
            <a:fld id="{480433CB-3D87-1948-A5B6-54D4680A5C16}" type="slidenum">
              <a:rPr lang="en-GB" smtClean="0"/>
              <a:pPr/>
              <a:t>13</a:t>
            </a:fld>
            <a:endParaRPr lang="en-GB"/>
          </a:p>
        </p:txBody>
      </p:sp>
      <p:pic>
        <p:nvPicPr>
          <p:cNvPr id="8" name="Image 7"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952" y="1456273"/>
            <a:ext cx="8382000" cy="1319818"/>
          </a:xfrm>
          <a:prstGeom prst="rect">
            <a:avLst/>
          </a:prstGeom>
        </p:spPr>
      </p:pic>
    </p:spTree>
    <p:extLst>
      <p:ext uri="{BB962C8B-B14F-4D97-AF65-F5344CB8AC3E}">
        <p14:creationId xmlns:p14="http://schemas.microsoft.com/office/powerpoint/2010/main" val="346816896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x-none"/>
              <a:t>Nicolas Delerue, LAL Orsay</a:t>
            </a:r>
            <a:endParaRPr lang="en-GB"/>
          </a:p>
        </p:txBody>
      </p:sp>
      <p:sp>
        <p:nvSpPr>
          <p:cNvPr id="3" name="Espace réservé du pied de page 2"/>
          <p:cNvSpPr>
            <a:spLocks noGrp="1"/>
          </p:cNvSpPr>
          <p:nvPr>
            <p:ph type="ftr" sz="quarter" idx="11"/>
          </p:nvPr>
        </p:nvSpPr>
        <p:spPr/>
        <p:txBody>
          <a:bodyPr/>
          <a:lstStyle/>
          <a:p>
            <a:r>
              <a:rPr lang="fr-FR"/>
              <a:t>Electrons sources</a:t>
            </a:r>
            <a:endParaRPr lang="en-GB"/>
          </a:p>
        </p:txBody>
      </p:sp>
      <p:sp>
        <p:nvSpPr>
          <p:cNvPr id="4" name="Espace réservé du numéro de diapositive 3"/>
          <p:cNvSpPr>
            <a:spLocks noGrp="1"/>
          </p:cNvSpPr>
          <p:nvPr>
            <p:ph type="sldNum" sz="quarter" idx="12"/>
          </p:nvPr>
        </p:nvSpPr>
        <p:spPr/>
        <p:txBody>
          <a:bodyPr/>
          <a:lstStyle/>
          <a:p>
            <a:fld id="{480433CB-3D87-1948-A5B6-54D4680A5C16}" type="slidenum">
              <a:rPr lang="en-GB" smtClean="0"/>
              <a:pPr/>
              <a:t>130</a:t>
            </a:fld>
            <a:endParaRPr lang="en-GB"/>
          </a:p>
        </p:txBody>
      </p:sp>
      <p:pic>
        <p:nvPicPr>
          <p:cNvPr id="5" name="Image 4"/>
          <p:cNvPicPr>
            <a:picLocks noChangeAspect="1"/>
          </p:cNvPicPr>
          <p:nvPr/>
        </p:nvPicPr>
        <p:blipFill>
          <a:blip r:embed="rId2"/>
          <a:stretch>
            <a:fillRect/>
          </a:stretch>
        </p:blipFill>
        <p:spPr>
          <a:xfrm>
            <a:off x="0" y="12700"/>
            <a:ext cx="9144000" cy="6827921"/>
          </a:xfrm>
          <a:prstGeom prst="rect">
            <a:avLst/>
          </a:prstGeom>
        </p:spPr>
      </p:pic>
    </p:spTree>
    <p:extLst>
      <p:ext uri="{BB962C8B-B14F-4D97-AF65-F5344CB8AC3E}">
        <p14:creationId xmlns:p14="http://schemas.microsoft.com/office/powerpoint/2010/main" val="32132099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x-none"/>
              <a:t>Nicolas Delerue, LAL Orsay</a:t>
            </a:r>
            <a:endParaRPr lang="en-GB"/>
          </a:p>
        </p:txBody>
      </p:sp>
      <p:sp>
        <p:nvSpPr>
          <p:cNvPr id="3" name="Espace réservé du pied de page 2"/>
          <p:cNvSpPr>
            <a:spLocks noGrp="1"/>
          </p:cNvSpPr>
          <p:nvPr>
            <p:ph type="ftr" sz="quarter" idx="11"/>
          </p:nvPr>
        </p:nvSpPr>
        <p:spPr/>
        <p:txBody>
          <a:bodyPr/>
          <a:lstStyle/>
          <a:p>
            <a:r>
              <a:rPr lang="fr-FR"/>
              <a:t>Electrons sources</a:t>
            </a:r>
            <a:endParaRPr lang="en-GB"/>
          </a:p>
        </p:txBody>
      </p:sp>
      <p:sp>
        <p:nvSpPr>
          <p:cNvPr id="4" name="Espace réservé du numéro de diapositive 3"/>
          <p:cNvSpPr>
            <a:spLocks noGrp="1"/>
          </p:cNvSpPr>
          <p:nvPr>
            <p:ph type="sldNum" sz="quarter" idx="12"/>
          </p:nvPr>
        </p:nvSpPr>
        <p:spPr/>
        <p:txBody>
          <a:bodyPr/>
          <a:lstStyle/>
          <a:p>
            <a:fld id="{480433CB-3D87-1948-A5B6-54D4680A5C16}" type="slidenum">
              <a:rPr lang="en-GB" smtClean="0"/>
              <a:pPr/>
              <a:t>131</a:t>
            </a:fld>
            <a:endParaRPr lang="en-GB"/>
          </a:p>
        </p:txBody>
      </p:sp>
      <p:pic>
        <p:nvPicPr>
          <p:cNvPr id="5" name="Image 4"/>
          <p:cNvPicPr>
            <a:picLocks noChangeAspect="1"/>
          </p:cNvPicPr>
          <p:nvPr/>
        </p:nvPicPr>
        <p:blipFill>
          <a:blip r:embed="rId2"/>
          <a:stretch>
            <a:fillRect/>
          </a:stretch>
        </p:blipFill>
        <p:spPr>
          <a:xfrm>
            <a:off x="0" y="12700"/>
            <a:ext cx="9144000" cy="6826015"/>
          </a:xfrm>
          <a:prstGeom prst="rect">
            <a:avLst/>
          </a:prstGeom>
        </p:spPr>
      </p:pic>
    </p:spTree>
    <p:extLst>
      <p:ext uri="{BB962C8B-B14F-4D97-AF65-F5344CB8AC3E}">
        <p14:creationId xmlns:p14="http://schemas.microsoft.com/office/powerpoint/2010/main" val="258969860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x-none"/>
              <a:t>Nicolas Delerue, LAL Orsay</a:t>
            </a:r>
            <a:endParaRPr lang="en-GB"/>
          </a:p>
        </p:txBody>
      </p:sp>
      <p:sp>
        <p:nvSpPr>
          <p:cNvPr id="3" name="Espace réservé du pied de page 2"/>
          <p:cNvSpPr>
            <a:spLocks noGrp="1"/>
          </p:cNvSpPr>
          <p:nvPr>
            <p:ph type="ftr" sz="quarter" idx="11"/>
          </p:nvPr>
        </p:nvSpPr>
        <p:spPr/>
        <p:txBody>
          <a:bodyPr/>
          <a:lstStyle/>
          <a:p>
            <a:r>
              <a:rPr lang="fr-FR"/>
              <a:t>Electrons sources</a:t>
            </a:r>
            <a:endParaRPr lang="en-GB"/>
          </a:p>
        </p:txBody>
      </p:sp>
      <p:sp>
        <p:nvSpPr>
          <p:cNvPr id="4" name="Espace réservé du numéro de diapositive 3"/>
          <p:cNvSpPr>
            <a:spLocks noGrp="1"/>
          </p:cNvSpPr>
          <p:nvPr>
            <p:ph type="sldNum" sz="quarter" idx="12"/>
          </p:nvPr>
        </p:nvSpPr>
        <p:spPr/>
        <p:txBody>
          <a:bodyPr/>
          <a:lstStyle/>
          <a:p>
            <a:fld id="{480433CB-3D87-1948-A5B6-54D4680A5C16}" type="slidenum">
              <a:rPr lang="en-GB" smtClean="0"/>
              <a:pPr/>
              <a:t>132</a:t>
            </a:fld>
            <a:endParaRPr lang="en-GB"/>
          </a:p>
        </p:txBody>
      </p:sp>
      <p:pic>
        <p:nvPicPr>
          <p:cNvPr id="5" name="Image 4"/>
          <p:cNvPicPr>
            <a:picLocks noChangeAspect="1"/>
          </p:cNvPicPr>
          <p:nvPr/>
        </p:nvPicPr>
        <p:blipFill>
          <a:blip r:embed="rId2"/>
          <a:stretch>
            <a:fillRect/>
          </a:stretch>
        </p:blipFill>
        <p:spPr>
          <a:xfrm>
            <a:off x="0" y="0"/>
            <a:ext cx="9144000" cy="6852346"/>
          </a:xfrm>
          <a:prstGeom prst="rect">
            <a:avLst/>
          </a:prstGeom>
        </p:spPr>
      </p:pic>
    </p:spTree>
    <p:extLst>
      <p:ext uri="{BB962C8B-B14F-4D97-AF65-F5344CB8AC3E}">
        <p14:creationId xmlns:p14="http://schemas.microsoft.com/office/powerpoint/2010/main" val="44438804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x-none"/>
              <a:t>Nicolas Delerue, LAL Orsay</a:t>
            </a:r>
            <a:endParaRPr lang="en-GB"/>
          </a:p>
        </p:txBody>
      </p:sp>
      <p:sp>
        <p:nvSpPr>
          <p:cNvPr id="3" name="Espace réservé du pied de page 2"/>
          <p:cNvSpPr>
            <a:spLocks noGrp="1"/>
          </p:cNvSpPr>
          <p:nvPr>
            <p:ph type="ftr" sz="quarter" idx="11"/>
          </p:nvPr>
        </p:nvSpPr>
        <p:spPr/>
        <p:txBody>
          <a:bodyPr/>
          <a:lstStyle/>
          <a:p>
            <a:r>
              <a:rPr lang="fr-FR"/>
              <a:t>Electrons sources</a:t>
            </a:r>
            <a:endParaRPr lang="en-GB"/>
          </a:p>
        </p:txBody>
      </p:sp>
      <p:sp>
        <p:nvSpPr>
          <p:cNvPr id="4" name="Espace réservé du numéro de diapositive 3"/>
          <p:cNvSpPr>
            <a:spLocks noGrp="1"/>
          </p:cNvSpPr>
          <p:nvPr>
            <p:ph type="sldNum" sz="quarter" idx="12"/>
          </p:nvPr>
        </p:nvSpPr>
        <p:spPr/>
        <p:txBody>
          <a:bodyPr/>
          <a:lstStyle/>
          <a:p>
            <a:fld id="{480433CB-3D87-1948-A5B6-54D4680A5C16}" type="slidenum">
              <a:rPr lang="en-GB" smtClean="0"/>
              <a:pPr/>
              <a:t>133</a:t>
            </a:fld>
            <a:endParaRPr lang="en-GB"/>
          </a:p>
        </p:txBody>
      </p:sp>
      <p:pic>
        <p:nvPicPr>
          <p:cNvPr id="5" name="Image 4"/>
          <p:cNvPicPr>
            <a:picLocks noChangeAspect="1"/>
          </p:cNvPicPr>
          <p:nvPr/>
        </p:nvPicPr>
        <p:blipFill>
          <a:blip r:embed="rId2"/>
          <a:stretch>
            <a:fillRect/>
          </a:stretch>
        </p:blipFill>
        <p:spPr>
          <a:xfrm>
            <a:off x="0" y="12700"/>
            <a:ext cx="9144000" cy="6820277"/>
          </a:xfrm>
          <a:prstGeom prst="rect">
            <a:avLst/>
          </a:prstGeom>
        </p:spPr>
      </p:pic>
    </p:spTree>
    <p:extLst>
      <p:ext uri="{BB962C8B-B14F-4D97-AF65-F5344CB8AC3E}">
        <p14:creationId xmlns:p14="http://schemas.microsoft.com/office/powerpoint/2010/main" val="7013371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a:t>Extracting electrons from matter</a:t>
            </a:r>
          </a:p>
        </p:txBody>
      </p:sp>
      <p:sp>
        <p:nvSpPr>
          <p:cNvPr id="3" name="Espace réservé du contenu 2"/>
          <p:cNvSpPr>
            <a:spLocks noGrp="1"/>
          </p:cNvSpPr>
          <p:nvPr>
            <p:ph idx="1"/>
          </p:nvPr>
        </p:nvSpPr>
        <p:spPr>
          <a:xfrm>
            <a:off x="457199" y="1600200"/>
            <a:ext cx="8348133" cy="2520799"/>
          </a:xfrm>
        </p:spPr>
        <p:txBody>
          <a:bodyPr>
            <a:normAutofit fontScale="85000" lnSpcReduction="20000"/>
          </a:bodyPr>
          <a:lstStyle/>
          <a:p>
            <a:r>
              <a:rPr lang="en-GB" dirty="0"/>
              <a:t>To free the electrons you can give them more energy.</a:t>
            </a:r>
            <a:br>
              <a:rPr lang="en-GB" dirty="0"/>
            </a:br>
            <a:r>
              <a:rPr lang="en-GB" dirty="0"/>
              <a:t>- This can be done by heating</a:t>
            </a:r>
            <a:br>
              <a:rPr lang="en-GB" dirty="0"/>
            </a:br>
            <a:r>
              <a:rPr lang="en-GB" dirty="0"/>
              <a:t>	 =&gt; Thermionic effect</a:t>
            </a:r>
            <a:br>
              <a:rPr lang="en-GB" dirty="0"/>
            </a:br>
            <a:r>
              <a:rPr lang="en-GB" dirty="0"/>
              <a:t>- This can also be done with a laser</a:t>
            </a:r>
            <a:br>
              <a:rPr lang="en-GB" dirty="0"/>
            </a:br>
            <a:r>
              <a:rPr lang="en-GB" dirty="0"/>
              <a:t>	 =&gt; Photoelectric effects</a:t>
            </a:r>
          </a:p>
          <a:p>
            <a:r>
              <a:rPr lang="en-GB" dirty="0"/>
              <a:t>Or one can reduce the work function, for example with a strong magnetic field =&gt; </a:t>
            </a:r>
            <a:r>
              <a:rPr lang="en-GB" dirty="0" err="1"/>
              <a:t>Schottky</a:t>
            </a:r>
            <a:r>
              <a:rPr lang="en-GB" dirty="0"/>
              <a:t> effect</a:t>
            </a:r>
          </a:p>
        </p:txBody>
      </p:sp>
      <p:sp>
        <p:nvSpPr>
          <p:cNvPr id="4" name="Espace réservé de la date 3"/>
          <p:cNvSpPr>
            <a:spLocks noGrp="1"/>
          </p:cNvSpPr>
          <p:nvPr>
            <p:ph type="dt" sz="half" idx="10"/>
          </p:nvPr>
        </p:nvSpPr>
        <p:spPr/>
        <p:txBody>
          <a:bodyPr/>
          <a:lstStyle/>
          <a:p>
            <a:r>
              <a:rPr lang="x-none"/>
              <a:t>Nicolas Delerue, LAL Orsay</a:t>
            </a:r>
            <a:endParaRPr lang="en-GB"/>
          </a:p>
        </p:txBody>
      </p:sp>
      <p:sp>
        <p:nvSpPr>
          <p:cNvPr id="5" name="Espace réservé du pied de page 4"/>
          <p:cNvSpPr>
            <a:spLocks noGrp="1"/>
          </p:cNvSpPr>
          <p:nvPr>
            <p:ph type="ftr" sz="quarter" idx="11"/>
          </p:nvPr>
        </p:nvSpPr>
        <p:spPr/>
        <p:txBody>
          <a:bodyPr/>
          <a:lstStyle/>
          <a:p>
            <a:r>
              <a:rPr lang="fr-FR"/>
              <a:t>Electrons sources</a:t>
            </a:r>
            <a:endParaRPr lang="en-GB"/>
          </a:p>
        </p:txBody>
      </p:sp>
      <p:sp>
        <p:nvSpPr>
          <p:cNvPr id="6" name="Espace réservé du numéro de diapositive 5"/>
          <p:cNvSpPr>
            <a:spLocks noGrp="1"/>
          </p:cNvSpPr>
          <p:nvPr>
            <p:ph type="sldNum" sz="quarter" idx="12"/>
          </p:nvPr>
        </p:nvSpPr>
        <p:spPr/>
        <p:txBody>
          <a:bodyPr/>
          <a:lstStyle/>
          <a:p>
            <a:fld id="{480433CB-3D87-1948-A5B6-54D4680A5C16}" type="slidenum">
              <a:rPr lang="en-GB" smtClean="0"/>
              <a:pPr/>
              <a:t>14</a:t>
            </a:fld>
            <a:endParaRPr lang="en-GB"/>
          </a:p>
        </p:txBody>
      </p:sp>
      <p:pic>
        <p:nvPicPr>
          <p:cNvPr id="7" name="Image 6" descr="work_function.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6373" y="4120999"/>
            <a:ext cx="4353328" cy="2600476"/>
          </a:xfrm>
          <a:prstGeom prst="rect">
            <a:avLst/>
          </a:prstGeom>
        </p:spPr>
      </p:pic>
    </p:spTree>
    <p:extLst>
      <p:ext uri="{BB962C8B-B14F-4D97-AF65-F5344CB8AC3E}">
        <p14:creationId xmlns:p14="http://schemas.microsoft.com/office/powerpoint/2010/main" val="34452029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a:t>Numerical application</a:t>
            </a:r>
          </a:p>
        </p:txBody>
      </p:sp>
      <p:sp>
        <p:nvSpPr>
          <p:cNvPr id="3" name="Espace réservé du contenu 2"/>
          <p:cNvSpPr>
            <a:spLocks noGrp="1"/>
          </p:cNvSpPr>
          <p:nvPr>
            <p:ph idx="1"/>
          </p:nvPr>
        </p:nvSpPr>
        <p:spPr>
          <a:xfrm>
            <a:off x="195721" y="1448872"/>
            <a:ext cx="5046321" cy="4525963"/>
          </a:xfrm>
        </p:spPr>
        <p:txBody>
          <a:bodyPr>
            <a:normAutofit fontScale="85000" lnSpcReduction="10000"/>
          </a:bodyPr>
          <a:lstStyle/>
          <a:p>
            <a:r>
              <a:rPr lang="en-GB" dirty="0"/>
              <a:t>Copper work function: W~5eV</a:t>
            </a:r>
          </a:p>
          <a:p>
            <a:r>
              <a:rPr lang="en-GB" dirty="0"/>
              <a:t>K_B=8.6 10</a:t>
            </a:r>
            <a:r>
              <a:rPr lang="en-GB" baseline="30000" dirty="0"/>
              <a:t>-5</a:t>
            </a:r>
            <a:r>
              <a:rPr lang="en-GB" dirty="0"/>
              <a:t> eV.K</a:t>
            </a:r>
            <a:r>
              <a:rPr lang="en-GB" baseline="30000" dirty="0"/>
              <a:t>-1</a:t>
            </a:r>
            <a:r>
              <a:rPr lang="en-GB" dirty="0"/>
              <a:t> </a:t>
            </a:r>
            <a:br>
              <a:rPr lang="en-GB" dirty="0"/>
            </a:br>
            <a:r>
              <a:rPr lang="en-GB" dirty="0"/>
              <a:t>=&gt; T~60000K</a:t>
            </a:r>
          </a:p>
          <a:p>
            <a:r>
              <a:rPr lang="en-GB" dirty="0"/>
              <a:t>In fact this would mean that</a:t>
            </a:r>
            <a:br>
              <a:rPr lang="en-GB" dirty="0"/>
            </a:br>
            <a:r>
              <a:rPr lang="en-GB" dirty="0"/>
              <a:t>all atoms emit an electron at the same time.</a:t>
            </a:r>
          </a:p>
          <a:p>
            <a:r>
              <a:rPr lang="en-GB" dirty="0"/>
              <a:t>To get only some atoms to emit electrons a lower temperature is acceptable.</a:t>
            </a:r>
          </a:p>
          <a:p>
            <a:r>
              <a:rPr lang="en-GB" dirty="0"/>
              <a:t>A significant thermionic emission starts at about 2500K.</a:t>
            </a:r>
          </a:p>
          <a:p>
            <a:pPr marL="0" indent="0">
              <a:buNone/>
            </a:pPr>
            <a:endParaRPr lang="en-GB" dirty="0"/>
          </a:p>
        </p:txBody>
      </p:sp>
      <p:sp>
        <p:nvSpPr>
          <p:cNvPr id="4" name="Espace réservé de la date 3"/>
          <p:cNvSpPr>
            <a:spLocks noGrp="1"/>
          </p:cNvSpPr>
          <p:nvPr>
            <p:ph type="dt" sz="half" idx="10"/>
          </p:nvPr>
        </p:nvSpPr>
        <p:spPr/>
        <p:txBody>
          <a:bodyPr/>
          <a:lstStyle/>
          <a:p>
            <a:r>
              <a:rPr lang="x-none"/>
              <a:t>Nicolas Delerue, LAL Orsay</a:t>
            </a:r>
            <a:endParaRPr lang="en-GB"/>
          </a:p>
        </p:txBody>
      </p:sp>
      <p:sp>
        <p:nvSpPr>
          <p:cNvPr id="5" name="Espace réservé du pied de page 4"/>
          <p:cNvSpPr>
            <a:spLocks noGrp="1"/>
          </p:cNvSpPr>
          <p:nvPr>
            <p:ph type="ftr" sz="quarter" idx="11"/>
          </p:nvPr>
        </p:nvSpPr>
        <p:spPr/>
        <p:txBody>
          <a:bodyPr/>
          <a:lstStyle/>
          <a:p>
            <a:r>
              <a:rPr lang="fr-FR"/>
              <a:t>Electrons sources</a:t>
            </a:r>
            <a:endParaRPr lang="en-GB"/>
          </a:p>
        </p:txBody>
      </p:sp>
      <p:sp>
        <p:nvSpPr>
          <p:cNvPr id="6" name="Espace réservé du numéro de diapositive 5"/>
          <p:cNvSpPr>
            <a:spLocks noGrp="1"/>
          </p:cNvSpPr>
          <p:nvPr>
            <p:ph type="sldNum" sz="quarter" idx="12"/>
          </p:nvPr>
        </p:nvSpPr>
        <p:spPr/>
        <p:txBody>
          <a:bodyPr/>
          <a:lstStyle/>
          <a:p>
            <a:fld id="{480433CB-3D87-1948-A5B6-54D4680A5C16}" type="slidenum">
              <a:rPr lang="en-GB" smtClean="0"/>
              <a:pPr/>
              <a:t>15</a:t>
            </a:fld>
            <a:endParaRPr lang="en-GB"/>
          </a:p>
        </p:txBody>
      </p:sp>
      <p:pic>
        <p:nvPicPr>
          <p:cNvPr id="7" name="Image 6"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7624" y="1417638"/>
            <a:ext cx="2247900" cy="647700"/>
          </a:xfrm>
          <a:prstGeom prst="rect">
            <a:avLst/>
          </a:prstGeom>
        </p:spPr>
      </p:pic>
      <p:pic>
        <p:nvPicPr>
          <p:cNvPr id="8" name="Image 7"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7624" y="2293257"/>
            <a:ext cx="1955800" cy="406400"/>
          </a:xfrm>
          <a:prstGeom prst="rect">
            <a:avLst/>
          </a:prstGeom>
        </p:spPr>
      </p:pic>
      <p:pic>
        <p:nvPicPr>
          <p:cNvPr id="9" name="Image 8"/>
          <p:cNvPicPr>
            <a:picLocks noChangeAspect="1"/>
          </p:cNvPicPr>
          <p:nvPr/>
        </p:nvPicPr>
        <p:blipFill>
          <a:blip r:embed="rId4"/>
          <a:stretch>
            <a:fillRect/>
          </a:stretch>
        </p:blipFill>
        <p:spPr>
          <a:xfrm>
            <a:off x="5210077" y="2876437"/>
            <a:ext cx="3933923" cy="3364400"/>
          </a:xfrm>
          <a:prstGeom prst="rect">
            <a:avLst/>
          </a:prstGeom>
        </p:spPr>
      </p:pic>
    </p:spTree>
    <p:extLst>
      <p:ext uri="{BB962C8B-B14F-4D97-AF65-F5344CB8AC3E}">
        <p14:creationId xmlns:p14="http://schemas.microsoft.com/office/powerpoint/2010/main" val="9643097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en-GB" dirty="0"/>
              <a:t>Density of states </a:t>
            </a:r>
            <a:br>
              <a:rPr lang="en-GB" dirty="0"/>
            </a:br>
            <a:r>
              <a:rPr lang="en-GB" dirty="0"/>
              <a:t>for different temperatures</a:t>
            </a:r>
          </a:p>
        </p:txBody>
      </p:sp>
      <p:sp>
        <p:nvSpPr>
          <p:cNvPr id="4" name="Espace réservé de la date 3"/>
          <p:cNvSpPr>
            <a:spLocks noGrp="1"/>
          </p:cNvSpPr>
          <p:nvPr>
            <p:ph type="dt" sz="half" idx="10"/>
          </p:nvPr>
        </p:nvSpPr>
        <p:spPr/>
        <p:txBody>
          <a:bodyPr/>
          <a:lstStyle/>
          <a:p>
            <a:r>
              <a:rPr lang="x-none"/>
              <a:t>Nicolas Delerue, LAL Orsay</a:t>
            </a:r>
            <a:endParaRPr lang="en-GB"/>
          </a:p>
        </p:txBody>
      </p:sp>
      <p:sp>
        <p:nvSpPr>
          <p:cNvPr id="5" name="Espace réservé du pied de page 4"/>
          <p:cNvSpPr>
            <a:spLocks noGrp="1"/>
          </p:cNvSpPr>
          <p:nvPr>
            <p:ph type="ftr" sz="quarter" idx="11"/>
          </p:nvPr>
        </p:nvSpPr>
        <p:spPr/>
        <p:txBody>
          <a:bodyPr/>
          <a:lstStyle/>
          <a:p>
            <a:r>
              <a:rPr lang="fr-FR"/>
              <a:t>Electrons sources</a:t>
            </a:r>
            <a:endParaRPr lang="en-GB"/>
          </a:p>
        </p:txBody>
      </p:sp>
      <p:sp>
        <p:nvSpPr>
          <p:cNvPr id="6" name="Espace réservé du numéro de diapositive 5"/>
          <p:cNvSpPr>
            <a:spLocks noGrp="1"/>
          </p:cNvSpPr>
          <p:nvPr>
            <p:ph type="sldNum" sz="quarter" idx="12"/>
          </p:nvPr>
        </p:nvSpPr>
        <p:spPr/>
        <p:txBody>
          <a:bodyPr/>
          <a:lstStyle/>
          <a:p>
            <a:fld id="{480433CB-3D87-1948-A5B6-54D4680A5C16}" type="slidenum">
              <a:rPr lang="en-GB" smtClean="0"/>
              <a:pPr/>
              <a:t>16</a:t>
            </a:fld>
            <a:endParaRPr lang="en-GB"/>
          </a:p>
        </p:txBody>
      </p:sp>
      <p:pic>
        <p:nvPicPr>
          <p:cNvPr id="7" name="Image 6"/>
          <p:cNvPicPr>
            <a:picLocks noChangeAspect="1"/>
          </p:cNvPicPr>
          <p:nvPr/>
        </p:nvPicPr>
        <p:blipFill>
          <a:blip r:embed="rId2"/>
          <a:stretch>
            <a:fillRect/>
          </a:stretch>
        </p:blipFill>
        <p:spPr>
          <a:xfrm>
            <a:off x="340155" y="1521520"/>
            <a:ext cx="6213045" cy="5313569"/>
          </a:xfrm>
          <a:prstGeom prst="rect">
            <a:avLst/>
          </a:prstGeom>
        </p:spPr>
      </p:pic>
      <p:sp>
        <p:nvSpPr>
          <p:cNvPr id="8" name="ZoneTexte 7"/>
          <p:cNvSpPr txBox="1"/>
          <p:nvPr/>
        </p:nvSpPr>
        <p:spPr>
          <a:xfrm>
            <a:off x="6661501" y="4831419"/>
            <a:ext cx="2191447" cy="646331"/>
          </a:xfrm>
          <a:prstGeom prst="rect">
            <a:avLst/>
          </a:prstGeom>
          <a:noFill/>
        </p:spPr>
        <p:txBody>
          <a:bodyPr wrap="square" rtlCol="0">
            <a:spAutoFit/>
          </a:bodyPr>
          <a:lstStyle/>
          <a:p>
            <a:r>
              <a:rPr lang="en-GB" dirty="0"/>
              <a:t>Source:</a:t>
            </a:r>
          </a:p>
          <a:p>
            <a:r>
              <a:rPr lang="en-GB" dirty="0" err="1"/>
              <a:t>D.H.Dowell</a:t>
            </a:r>
            <a:r>
              <a:rPr lang="en-GB" dirty="0"/>
              <a:t>, USPAS</a:t>
            </a:r>
          </a:p>
        </p:txBody>
      </p:sp>
    </p:spTree>
    <p:extLst>
      <p:ext uri="{BB962C8B-B14F-4D97-AF65-F5344CB8AC3E}">
        <p14:creationId xmlns:p14="http://schemas.microsoft.com/office/powerpoint/2010/main" val="33584484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en-GB" dirty="0"/>
              <a:t>Extracting electrons…</a:t>
            </a:r>
            <a:br>
              <a:rPr lang="en-GB" dirty="0"/>
            </a:br>
            <a:r>
              <a:rPr lang="en-GB" dirty="0"/>
              <a:t>Richardson’s law</a:t>
            </a:r>
          </a:p>
        </p:txBody>
      </p:sp>
      <p:sp>
        <p:nvSpPr>
          <p:cNvPr id="3" name="Espace réservé du contenu 2"/>
          <p:cNvSpPr>
            <a:spLocks noGrp="1"/>
          </p:cNvSpPr>
          <p:nvPr>
            <p:ph idx="1"/>
          </p:nvPr>
        </p:nvSpPr>
        <p:spPr>
          <a:xfrm>
            <a:off x="457200" y="1600200"/>
            <a:ext cx="5130800" cy="4108751"/>
          </a:xfrm>
        </p:spPr>
        <p:txBody>
          <a:bodyPr>
            <a:normAutofit lnSpcReduction="10000"/>
          </a:bodyPr>
          <a:lstStyle/>
          <a:p>
            <a:r>
              <a:rPr lang="en-GB" dirty="0"/>
              <a:t>We do not need all the atoms to emit electrons.</a:t>
            </a:r>
          </a:p>
          <a:p>
            <a:r>
              <a:rPr lang="en-GB" dirty="0"/>
              <a:t>We only want a certain current.</a:t>
            </a:r>
          </a:p>
          <a:p>
            <a:r>
              <a:rPr lang="en-GB" dirty="0"/>
              <a:t>The current density emitted (J) was studied in 1901 by Richardson.</a:t>
            </a:r>
          </a:p>
          <a:p>
            <a:r>
              <a:rPr lang="en-GB" sz="1900" i="1" dirty="0" err="1"/>
              <a:t>Lambda_R</a:t>
            </a:r>
            <a:r>
              <a:rPr lang="en-GB" sz="1900" i="1" dirty="0"/>
              <a:t>: correction factor specific to a given material.</a:t>
            </a:r>
          </a:p>
        </p:txBody>
      </p:sp>
      <p:sp>
        <p:nvSpPr>
          <p:cNvPr id="4" name="Espace réservé de la date 3"/>
          <p:cNvSpPr>
            <a:spLocks noGrp="1"/>
          </p:cNvSpPr>
          <p:nvPr>
            <p:ph type="dt" sz="half" idx="10"/>
          </p:nvPr>
        </p:nvSpPr>
        <p:spPr/>
        <p:txBody>
          <a:bodyPr/>
          <a:lstStyle/>
          <a:p>
            <a:r>
              <a:rPr lang="x-none"/>
              <a:t>Nicolas Delerue, LAL Orsay</a:t>
            </a:r>
            <a:endParaRPr lang="en-GB"/>
          </a:p>
        </p:txBody>
      </p:sp>
      <p:sp>
        <p:nvSpPr>
          <p:cNvPr id="5" name="Espace réservé du pied de page 4"/>
          <p:cNvSpPr>
            <a:spLocks noGrp="1"/>
          </p:cNvSpPr>
          <p:nvPr>
            <p:ph type="ftr" sz="quarter" idx="11"/>
          </p:nvPr>
        </p:nvSpPr>
        <p:spPr/>
        <p:txBody>
          <a:bodyPr/>
          <a:lstStyle/>
          <a:p>
            <a:r>
              <a:rPr lang="fr-FR"/>
              <a:t>Electrons sources</a:t>
            </a:r>
            <a:endParaRPr lang="en-GB"/>
          </a:p>
        </p:txBody>
      </p:sp>
      <p:sp>
        <p:nvSpPr>
          <p:cNvPr id="6" name="Espace réservé du numéro de diapositive 5"/>
          <p:cNvSpPr>
            <a:spLocks noGrp="1"/>
          </p:cNvSpPr>
          <p:nvPr>
            <p:ph type="sldNum" sz="quarter" idx="12"/>
          </p:nvPr>
        </p:nvSpPr>
        <p:spPr/>
        <p:txBody>
          <a:bodyPr/>
          <a:lstStyle/>
          <a:p>
            <a:fld id="{480433CB-3D87-1948-A5B6-54D4680A5C16}" type="slidenum">
              <a:rPr lang="en-GB" smtClean="0"/>
              <a:pPr/>
              <a:t>17</a:t>
            </a:fld>
            <a:endParaRPr lang="en-GB"/>
          </a:p>
        </p:txBody>
      </p:sp>
      <p:pic>
        <p:nvPicPr>
          <p:cNvPr id="7" name="Image 6" descr="Thermionic_filamen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51288" y="1502305"/>
            <a:ext cx="2966139" cy="2767314"/>
          </a:xfrm>
          <a:prstGeom prst="rect">
            <a:avLst/>
          </a:prstGeom>
        </p:spPr>
      </p:pic>
      <p:pic>
        <p:nvPicPr>
          <p:cNvPr id="9" name="Image 8"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8756" y="4355945"/>
            <a:ext cx="5898044" cy="2051050"/>
          </a:xfrm>
          <a:prstGeom prst="rect">
            <a:avLst/>
          </a:prstGeom>
        </p:spPr>
      </p:pic>
    </p:spTree>
    <p:extLst>
      <p:ext uri="{BB962C8B-B14F-4D97-AF65-F5344CB8AC3E}">
        <p14:creationId xmlns:p14="http://schemas.microsoft.com/office/powerpoint/2010/main" val="28298312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a:t>Richardson’s constant</a:t>
            </a:r>
          </a:p>
        </p:txBody>
      </p:sp>
      <p:sp>
        <p:nvSpPr>
          <p:cNvPr id="3" name="Espace réservé du contenu 2"/>
          <p:cNvSpPr>
            <a:spLocks noGrp="1"/>
          </p:cNvSpPr>
          <p:nvPr>
            <p:ph idx="1"/>
          </p:nvPr>
        </p:nvSpPr>
        <p:spPr>
          <a:xfrm>
            <a:off x="457200" y="1600200"/>
            <a:ext cx="4660327" cy="4525963"/>
          </a:xfrm>
        </p:spPr>
        <p:txBody>
          <a:bodyPr/>
          <a:lstStyle/>
          <a:p>
            <a:r>
              <a:rPr lang="en-GB" dirty="0"/>
              <a:t>Richardson’s constant is still not completely understood.</a:t>
            </a:r>
          </a:p>
          <a:p>
            <a:r>
              <a:rPr lang="en-GB" dirty="0"/>
              <a:t>Theoretical value : 1200mA.mm</a:t>
            </a:r>
            <a:r>
              <a:rPr lang="en-GB" baseline="30000" dirty="0"/>
              <a:t>-2</a:t>
            </a:r>
            <a:r>
              <a:rPr lang="en-GB" dirty="0"/>
              <a:t> K</a:t>
            </a:r>
            <a:r>
              <a:rPr lang="en-GB" baseline="30000" dirty="0"/>
              <a:t>-2</a:t>
            </a:r>
            <a:r>
              <a:rPr lang="en-GB" dirty="0"/>
              <a:t> </a:t>
            </a:r>
            <a:br>
              <a:rPr lang="en-GB" dirty="0"/>
            </a:br>
            <a:r>
              <a:rPr lang="en-GB" dirty="0"/>
              <a:t>but it has to be corrected for each material.</a:t>
            </a:r>
          </a:p>
          <a:p>
            <a:endParaRPr lang="en-GB" dirty="0"/>
          </a:p>
        </p:txBody>
      </p:sp>
      <p:sp>
        <p:nvSpPr>
          <p:cNvPr id="4" name="Espace réservé de la date 3"/>
          <p:cNvSpPr>
            <a:spLocks noGrp="1"/>
          </p:cNvSpPr>
          <p:nvPr>
            <p:ph type="dt" sz="half" idx="10"/>
          </p:nvPr>
        </p:nvSpPr>
        <p:spPr/>
        <p:txBody>
          <a:bodyPr/>
          <a:lstStyle/>
          <a:p>
            <a:r>
              <a:rPr lang="x-none"/>
              <a:t>Nicolas Delerue, LAL Orsay</a:t>
            </a:r>
            <a:endParaRPr lang="en-GB"/>
          </a:p>
        </p:txBody>
      </p:sp>
      <p:sp>
        <p:nvSpPr>
          <p:cNvPr id="5" name="Espace réservé du pied de page 4"/>
          <p:cNvSpPr>
            <a:spLocks noGrp="1"/>
          </p:cNvSpPr>
          <p:nvPr>
            <p:ph type="ftr" sz="quarter" idx="11"/>
          </p:nvPr>
        </p:nvSpPr>
        <p:spPr/>
        <p:txBody>
          <a:bodyPr/>
          <a:lstStyle/>
          <a:p>
            <a:r>
              <a:rPr lang="fr-FR"/>
              <a:t>Electrons sources</a:t>
            </a:r>
            <a:endParaRPr lang="en-GB"/>
          </a:p>
        </p:txBody>
      </p:sp>
      <p:sp>
        <p:nvSpPr>
          <p:cNvPr id="6" name="Espace réservé du numéro de diapositive 5"/>
          <p:cNvSpPr>
            <a:spLocks noGrp="1"/>
          </p:cNvSpPr>
          <p:nvPr>
            <p:ph type="sldNum" sz="quarter" idx="12"/>
          </p:nvPr>
        </p:nvSpPr>
        <p:spPr/>
        <p:txBody>
          <a:bodyPr/>
          <a:lstStyle/>
          <a:p>
            <a:fld id="{480433CB-3D87-1948-A5B6-54D4680A5C16}" type="slidenum">
              <a:rPr lang="en-GB" smtClean="0"/>
              <a:pPr/>
              <a:t>18</a:t>
            </a:fld>
            <a:endParaRPr lang="en-GB"/>
          </a:p>
        </p:txBody>
      </p:sp>
      <p:sp>
        <p:nvSpPr>
          <p:cNvPr id="7" name="ZoneTexte 6"/>
          <p:cNvSpPr txBox="1"/>
          <p:nvPr/>
        </p:nvSpPr>
        <p:spPr>
          <a:xfrm>
            <a:off x="5403908" y="3872363"/>
            <a:ext cx="3740092" cy="400110"/>
          </a:xfrm>
          <a:prstGeom prst="rect">
            <a:avLst/>
          </a:prstGeom>
          <a:noFill/>
        </p:spPr>
        <p:txBody>
          <a:bodyPr wrap="square" rtlCol="0">
            <a:spAutoFit/>
          </a:bodyPr>
          <a:lstStyle/>
          <a:p>
            <a:r>
              <a:rPr lang="en-GB" sz="1000" dirty="0"/>
              <a:t>Source:</a:t>
            </a:r>
            <a:br>
              <a:rPr lang="en-GB" sz="1000" dirty="0"/>
            </a:br>
            <a:r>
              <a:rPr lang="en-GB" sz="1000" dirty="0"/>
              <a:t>http://encyclopedia2.thefreedictionary.com/</a:t>
            </a:r>
            <a:r>
              <a:rPr lang="en-GB" sz="1000" dirty="0" err="1"/>
              <a:t>Richardson's+constant</a:t>
            </a:r>
            <a:endParaRPr lang="en-GB" sz="1000" dirty="0"/>
          </a:p>
        </p:txBody>
      </p:sp>
      <p:pic>
        <p:nvPicPr>
          <p:cNvPr id="8" name="Image 7" descr="gsed_0001_0025_0_img777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3909" y="1417638"/>
            <a:ext cx="3530600" cy="2324100"/>
          </a:xfrm>
          <a:prstGeom prst="rect">
            <a:avLst/>
          </a:prstGeom>
        </p:spPr>
      </p:pic>
      <p:pic>
        <p:nvPicPr>
          <p:cNvPr id="9" name="Image 8"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1748" y="4771695"/>
            <a:ext cx="2781300" cy="1016000"/>
          </a:xfrm>
          <a:prstGeom prst="rect">
            <a:avLst/>
          </a:prstGeom>
        </p:spPr>
      </p:pic>
    </p:spTree>
    <p:extLst>
      <p:ext uri="{BB962C8B-B14F-4D97-AF65-F5344CB8AC3E}">
        <p14:creationId xmlns:p14="http://schemas.microsoft.com/office/powerpoint/2010/main" val="18256472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a:t>Numerical application</a:t>
            </a:r>
          </a:p>
        </p:txBody>
      </p:sp>
      <p:sp>
        <p:nvSpPr>
          <p:cNvPr id="3" name="Espace réservé du contenu 2"/>
          <p:cNvSpPr>
            <a:spLocks noGrp="1"/>
          </p:cNvSpPr>
          <p:nvPr>
            <p:ph idx="1"/>
          </p:nvPr>
        </p:nvSpPr>
        <p:spPr>
          <a:xfrm>
            <a:off x="286381" y="1232567"/>
            <a:ext cx="5129979" cy="1836582"/>
          </a:xfrm>
        </p:spPr>
        <p:txBody>
          <a:bodyPr>
            <a:normAutofit fontScale="85000" lnSpcReduction="10000"/>
          </a:bodyPr>
          <a:lstStyle/>
          <a:p>
            <a:r>
              <a:rPr lang="en-GB" dirty="0"/>
              <a:t>W=5eV</a:t>
            </a:r>
          </a:p>
          <a:p>
            <a:r>
              <a:rPr lang="en-GB" dirty="0"/>
              <a:t>A=1200A m</a:t>
            </a:r>
            <a:r>
              <a:rPr lang="en-GB" baseline="30000" dirty="0"/>
              <a:t>-2 </a:t>
            </a:r>
            <a:r>
              <a:rPr lang="en-GB" dirty="0"/>
              <a:t>K</a:t>
            </a:r>
            <a:r>
              <a:rPr lang="en-GB" baseline="30000" dirty="0"/>
              <a:t>-2</a:t>
            </a:r>
          </a:p>
          <a:p>
            <a:r>
              <a:rPr lang="en-GB" dirty="0"/>
              <a:t>K_B=8.6 10</a:t>
            </a:r>
            <a:r>
              <a:rPr lang="en-GB" baseline="30000" dirty="0"/>
              <a:t>-5</a:t>
            </a:r>
            <a:r>
              <a:rPr lang="en-GB" dirty="0"/>
              <a:t> eV.K</a:t>
            </a:r>
            <a:r>
              <a:rPr lang="en-GB" baseline="30000" dirty="0"/>
              <a:t>-1</a:t>
            </a:r>
            <a:endParaRPr lang="en-GB" dirty="0"/>
          </a:p>
          <a:p>
            <a:r>
              <a:rPr lang="en-GB" dirty="0"/>
              <a:t>Cathode area: 1 cm</a:t>
            </a:r>
            <a:r>
              <a:rPr lang="en-GB" baseline="30000" dirty="0"/>
              <a:t>2 </a:t>
            </a:r>
            <a:r>
              <a:rPr lang="en-GB" dirty="0"/>
              <a:t> = 100 mm</a:t>
            </a:r>
            <a:r>
              <a:rPr lang="en-GB" baseline="30000" dirty="0"/>
              <a:t>2</a:t>
            </a:r>
          </a:p>
          <a:p>
            <a:endParaRPr lang="en-GB" dirty="0"/>
          </a:p>
        </p:txBody>
      </p:sp>
      <p:sp>
        <p:nvSpPr>
          <p:cNvPr id="4" name="Espace réservé de la date 3"/>
          <p:cNvSpPr>
            <a:spLocks noGrp="1"/>
          </p:cNvSpPr>
          <p:nvPr>
            <p:ph type="dt" sz="half" idx="10"/>
          </p:nvPr>
        </p:nvSpPr>
        <p:spPr/>
        <p:txBody>
          <a:bodyPr/>
          <a:lstStyle/>
          <a:p>
            <a:r>
              <a:rPr lang="x-none"/>
              <a:t>Nicolas Delerue, LAL Orsay</a:t>
            </a:r>
            <a:endParaRPr lang="en-GB"/>
          </a:p>
        </p:txBody>
      </p:sp>
      <p:sp>
        <p:nvSpPr>
          <p:cNvPr id="5" name="Espace réservé du pied de page 4"/>
          <p:cNvSpPr>
            <a:spLocks noGrp="1"/>
          </p:cNvSpPr>
          <p:nvPr>
            <p:ph type="ftr" sz="quarter" idx="11"/>
          </p:nvPr>
        </p:nvSpPr>
        <p:spPr/>
        <p:txBody>
          <a:bodyPr/>
          <a:lstStyle/>
          <a:p>
            <a:r>
              <a:rPr lang="fr-FR"/>
              <a:t>Electrons sources</a:t>
            </a:r>
            <a:endParaRPr lang="en-GB"/>
          </a:p>
        </p:txBody>
      </p:sp>
      <p:sp>
        <p:nvSpPr>
          <p:cNvPr id="6" name="Espace réservé du numéro de diapositive 5"/>
          <p:cNvSpPr>
            <a:spLocks noGrp="1"/>
          </p:cNvSpPr>
          <p:nvPr>
            <p:ph type="sldNum" sz="quarter" idx="12"/>
          </p:nvPr>
        </p:nvSpPr>
        <p:spPr/>
        <p:txBody>
          <a:bodyPr/>
          <a:lstStyle/>
          <a:p>
            <a:fld id="{480433CB-3D87-1948-A5B6-54D4680A5C16}" type="slidenum">
              <a:rPr lang="en-GB" smtClean="0"/>
              <a:pPr/>
              <a:t>19</a:t>
            </a:fld>
            <a:endParaRPr lang="en-GB"/>
          </a:p>
        </p:txBody>
      </p:sp>
      <p:pic>
        <p:nvPicPr>
          <p:cNvPr id="7" name="Image 6"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4900" y="1476489"/>
            <a:ext cx="3276600" cy="596900"/>
          </a:xfrm>
          <a:prstGeom prst="rect">
            <a:avLst/>
          </a:prstGeom>
        </p:spPr>
      </p:pic>
      <p:pic>
        <p:nvPicPr>
          <p:cNvPr id="8" name="Image 7"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7895" y="3381704"/>
            <a:ext cx="5969000" cy="2717800"/>
          </a:xfrm>
          <a:prstGeom prst="rect">
            <a:avLst/>
          </a:prstGeom>
        </p:spPr>
      </p:pic>
    </p:spTree>
    <p:extLst>
      <p:ext uri="{BB962C8B-B14F-4D97-AF65-F5344CB8AC3E}">
        <p14:creationId xmlns:p14="http://schemas.microsoft.com/office/powerpoint/2010/main" val="13854852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C0E6C-B5EB-E64E-A239-6F2146CE0A1E}"/>
              </a:ext>
            </a:extLst>
          </p:cNvPr>
          <p:cNvSpPr>
            <a:spLocks noGrp="1"/>
          </p:cNvSpPr>
          <p:nvPr>
            <p:ph type="title"/>
          </p:nvPr>
        </p:nvSpPr>
        <p:spPr/>
        <p:txBody>
          <a:bodyPr/>
          <a:lstStyle/>
          <a:p>
            <a:r>
              <a:rPr lang="fr-FR" dirty="0"/>
              <a:t>About me</a:t>
            </a:r>
          </a:p>
        </p:txBody>
      </p:sp>
      <p:sp>
        <p:nvSpPr>
          <p:cNvPr id="3" name="Content Placeholder 2">
            <a:extLst>
              <a:ext uri="{FF2B5EF4-FFF2-40B4-BE49-F238E27FC236}">
                <a16:creationId xmlns:a16="http://schemas.microsoft.com/office/drawing/2014/main" id="{ABC3184A-9FC9-D848-A8A3-6333723688CB}"/>
              </a:ext>
            </a:extLst>
          </p:cNvPr>
          <p:cNvSpPr>
            <a:spLocks noGrp="1"/>
          </p:cNvSpPr>
          <p:nvPr>
            <p:ph idx="1"/>
          </p:nvPr>
        </p:nvSpPr>
        <p:spPr/>
        <p:txBody>
          <a:bodyPr>
            <a:normAutofit/>
          </a:bodyPr>
          <a:lstStyle/>
          <a:p>
            <a:r>
              <a:rPr lang="fr-FR" dirty="0" err="1"/>
              <a:t>Researcher</a:t>
            </a:r>
            <a:r>
              <a:rPr lang="fr-FR" dirty="0"/>
              <a:t> in the </a:t>
            </a:r>
            <a:r>
              <a:rPr lang="fr-FR" dirty="0" err="1"/>
              <a:t>directorate</a:t>
            </a:r>
            <a:r>
              <a:rPr lang="fr-FR" dirty="0"/>
              <a:t> of the Accelerator division of </a:t>
            </a:r>
            <a:r>
              <a:rPr lang="fr-FR" dirty="0" err="1"/>
              <a:t>IJCLab</a:t>
            </a:r>
            <a:r>
              <a:rPr lang="fr-FR" dirty="0"/>
              <a:t>.</a:t>
            </a:r>
          </a:p>
          <a:p>
            <a:r>
              <a:rPr lang="fr-FR" dirty="0" err="1"/>
              <a:t>Deputy</a:t>
            </a:r>
            <a:r>
              <a:rPr lang="fr-FR" dirty="0"/>
              <a:t> </a:t>
            </a:r>
            <a:r>
              <a:rPr lang="fr-FR" dirty="0" err="1"/>
              <a:t>head</a:t>
            </a:r>
            <a:r>
              <a:rPr lang="fr-FR" dirty="0"/>
              <a:t> of the national </a:t>
            </a:r>
            <a:r>
              <a:rPr lang="fr-FR" dirty="0" err="1"/>
              <a:t>research</a:t>
            </a:r>
            <a:r>
              <a:rPr lang="fr-FR" dirty="0"/>
              <a:t> group (GdR) </a:t>
            </a:r>
            <a:r>
              <a:rPr lang="fr-FR" dirty="0" err="1"/>
              <a:t>dedicated</a:t>
            </a:r>
            <a:r>
              <a:rPr lang="fr-FR" dirty="0"/>
              <a:t> to laser-plasma </a:t>
            </a:r>
            <a:r>
              <a:rPr lang="fr-FR" dirty="0" err="1"/>
              <a:t>acceleration</a:t>
            </a:r>
            <a:r>
              <a:rPr lang="fr-FR" dirty="0"/>
              <a:t>.</a:t>
            </a:r>
          </a:p>
          <a:p>
            <a:r>
              <a:rPr lang="fr-FR" dirty="0"/>
              <a:t>Main </a:t>
            </a:r>
            <a:r>
              <a:rPr lang="fr-FR" dirty="0" err="1"/>
              <a:t>research</a:t>
            </a:r>
            <a:r>
              <a:rPr lang="fr-FR" dirty="0"/>
              <a:t> area:</a:t>
            </a:r>
          </a:p>
          <a:p>
            <a:pPr lvl="1"/>
            <a:r>
              <a:rPr lang="fr-FR" dirty="0" err="1"/>
              <a:t>Beam</a:t>
            </a:r>
            <a:r>
              <a:rPr lang="fr-FR" dirty="0"/>
              <a:t> diagnostics</a:t>
            </a:r>
          </a:p>
          <a:p>
            <a:pPr lvl="1"/>
            <a:r>
              <a:rPr lang="fr-FR" dirty="0"/>
              <a:t>Laser-plasma </a:t>
            </a:r>
            <a:r>
              <a:rPr lang="fr-FR" dirty="0" err="1"/>
              <a:t>acceleration</a:t>
            </a:r>
            <a:endParaRPr lang="fr-FR" dirty="0"/>
          </a:p>
          <a:p>
            <a:pPr lvl="1"/>
            <a:r>
              <a:rPr lang="fr-FR" dirty="0"/>
              <a:t>Compton sources</a:t>
            </a:r>
          </a:p>
        </p:txBody>
      </p:sp>
      <p:sp>
        <p:nvSpPr>
          <p:cNvPr id="4" name="Date Placeholder 3">
            <a:extLst>
              <a:ext uri="{FF2B5EF4-FFF2-40B4-BE49-F238E27FC236}">
                <a16:creationId xmlns:a16="http://schemas.microsoft.com/office/drawing/2014/main" id="{2D4BBBD1-462B-AA4E-9F06-C6ACD63FA47D}"/>
              </a:ext>
            </a:extLst>
          </p:cNvPr>
          <p:cNvSpPr>
            <a:spLocks noGrp="1"/>
          </p:cNvSpPr>
          <p:nvPr>
            <p:ph type="dt" sz="half" idx="10"/>
          </p:nvPr>
        </p:nvSpPr>
        <p:spPr/>
        <p:txBody>
          <a:bodyPr/>
          <a:lstStyle/>
          <a:p>
            <a:r>
              <a:rPr lang="x-none"/>
              <a:t>Nicolas Delerue, LAL Orsay</a:t>
            </a:r>
            <a:endParaRPr lang="en-GB"/>
          </a:p>
        </p:txBody>
      </p:sp>
      <p:sp>
        <p:nvSpPr>
          <p:cNvPr id="5" name="Footer Placeholder 4">
            <a:extLst>
              <a:ext uri="{FF2B5EF4-FFF2-40B4-BE49-F238E27FC236}">
                <a16:creationId xmlns:a16="http://schemas.microsoft.com/office/drawing/2014/main" id="{3E368AC0-6940-AE47-BDF9-8635662012EC}"/>
              </a:ext>
            </a:extLst>
          </p:cNvPr>
          <p:cNvSpPr>
            <a:spLocks noGrp="1"/>
          </p:cNvSpPr>
          <p:nvPr>
            <p:ph type="ftr" sz="quarter" idx="11"/>
          </p:nvPr>
        </p:nvSpPr>
        <p:spPr/>
        <p:txBody>
          <a:bodyPr/>
          <a:lstStyle/>
          <a:p>
            <a:r>
              <a:rPr lang="fr-FR"/>
              <a:t>Electrons sources</a:t>
            </a:r>
            <a:endParaRPr lang="en-GB"/>
          </a:p>
        </p:txBody>
      </p:sp>
      <p:sp>
        <p:nvSpPr>
          <p:cNvPr id="6" name="Slide Number Placeholder 5">
            <a:extLst>
              <a:ext uri="{FF2B5EF4-FFF2-40B4-BE49-F238E27FC236}">
                <a16:creationId xmlns:a16="http://schemas.microsoft.com/office/drawing/2014/main" id="{3132FAA3-4E25-A34A-AFFB-DE93194BC655}"/>
              </a:ext>
            </a:extLst>
          </p:cNvPr>
          <p:cNvSpPr>
            <a:spLocks noGrp="1"/>
          </p:cNvSpPr>
          <p:nvPr>
            <p:ph type="sldNum" sz="quarter" idx="12"/>
          </p:nvPr>
        </p:nvSpPr>
        <p:spPr/>
        <p:txBody>
          <a:bodyPr/>
          <a:lstStyle/>
          <a:p>
            <a:fld id="{480433CB-3D87-1948-A5B6-54D4680A5C16}" type="slidenum">
              <a:rPr lang="en-GB" smtClean="0"/>
              <a:pPr/>
              <a:t>2</a:t>
            </a:fld>
            <a:endParaRPr lang="en-GB"/>
          </a:p>
        </p:txBody>
      </p:sp>
    </p:spTree>
    <p:extLst>
      <p:ext uri="{BB962C8B-B14F-4D97-AF65-F5344CB8AC3E}">
        <p14:creationId xmlns:p14="http://schemas.microsoft.com/office/powerpoint/2010/main" val="31361910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a:t>Transverse energy</a:t>
            </a:r>
          </a:p>
        </p:txBody>
      </p:sp>
      <p:sp>
        <p:nvSpPr>
          <p:cNvPr id="3" name="Espace réservé du contenu 2"/>
          <p:cNvSpPr>
            <a:spLocks noGrp="1"/>
          </p:cNvSpPr>
          <p:nvPr>
            <p:ph idx="1"/>
          </p:nvPr>
        </p:nvSpPr>
        <p:spPr>
          <a:xfrm>
            <a:off x="457201" y="1600200"/>
            <a:ext cx="3765550" cy="4525963"/>
          </a:xfrm>
        </p:spPr>
        <p:txBody>
          <a:bodyPr>
            <a:normAutofit fontScale="62500" lnSpcReduction="20000"/>
          </a:bodyPr>
          <a:lstStyle/>
          <a:p>
            <a:r>
              <a:rPr lang="en-GB" dirty="0"/>
              <a:t>A hotter cathode gives a larger current.</a:t>
            </a:r>
          </a:p>
          <a:p>
            <a:r>
              <a:rPr lang="en-GB" dirty="0"/>
              <a:t>However electrons above the emission threshold will be emitted with some kinetic energy.</a:t>
            </a:r>
          </a:p>
          <a:p>
            <a:r>
              <a:rPr lang="en-GB" dirty="0"/>
              <a:t>Some of this kinetic energy will be converted in transverse energy.</a:t>
            </a:r>
          </a:p>
          <a:p>
            <a:r>
              <a:rPr lang="en-GB" dirty="0"/>
              <a:t>The product of the transverse beam size by its transverse energy at a waist is called “transverse </a:t>
            </a:r>
            <a:r>
              <a:rPr lang="en-GB" dirty="0" err="1"/>
              <a:t>emittance</a:t>
            </a:r>
            <a:r>
              <a:rPr lang="en-GB" dirty="0"/>
              <a:t>”.</a:t>
            </a:r>
          </a:p>
          <a:p>
            <a:r>
              <a:rPr lang="en-GB" dirty="0"/>
              <a:t>This will be discussed further later.</a:t>
            </a:r>
          </a:p>
        </p:txBody>
      </p:sp>
      <p:sp>
        <p:nvSpPr>
          <p:cNvPr id="4" name="Espace réservé de la date 3"/>
          <p:cNvSpPr>
            <a:spLocks noGrp="1"/>
          </p:cNvSpPr>
          <p:nvPr>
            <p:ph type="dt" sz="half" idx="10"/>
          </p:nvPr>
        </p:nvSpPr>
        <p:spPr/>
        <p:txBody>
          <a:bodyPr/>
          <a:lstStyle/>
          <a:p>
            <a:r>
              <a:rPr lang="x-none"/>
              <a:t>Nicolas Delerue, LAL Orsay</a:t>
            </a:r>
            <a:endParaRPr lang="en-GB"/>
          </a:p>
        </p:txBody>
      </p:sp>
      <p:sp>
        <p:nvSpPr>
          <p:cNvPr id="5" name="Espace réservé du pied de page 4"/>
          <p:cNvSpPr>
            <a:spLocks noGrp="1"/>
          </p:cNvSpPr>
          <p:nvPr>
            <p:ph type="ftr" sz="quarter" idx="11"/>
          </p:nvPr>
        </p:nvSpPr>
        <p:spPr/>
        <p:txBody>
          <a:bodyPr/>
          <a:lstStyle/>
          <a:p>
            <a:r>
              <a:rPr lang="fr-FR"/>
              <a:t>Electrons sources</a:t>
            </a:r>
            <a:endParaRPr lang="en-GB"/>
          </a:p>
        </p:txBody>
      </p:sp>
      <p:sp>
        <p:nvSpPr>
          <p:cNvPr id="6" name="Espace réservé du numéro de diapositive 5"/>
          <p:cNvSpPr>
            <a:spLocks noGrp="1"/>
          </p:cNvSpPr>
          <p:nvPr>
            <p:ph type="sldNum" sz="quarter" idx="12"/>
          </p:nvPr>
        </p:nvSpPr>
        <p:spPr/>
        <p:txBody>
          <a:bodyPr/>
          <a:lstStyle/>
          <a:p>
            <a:fld id="{480433CB-3D87-1948-A5B6-54D4680A5C16}" type="slidenum">
              <a:rPr lang="en-GB" smtClean="0"/>
              <a:pPr/>
              <a:t>20</a:t>
            </a:fld>
            <a:endParaRPr lang="en-GB"/>
          </a:p>
        </p:txBody>
      </p:sp>
      <p:pic>
        <p:nvPicPr>
          <p:cNvPr id="8" name="Image 7"/>
          <p:cNvPicPr>
            <a:picLocks noChangeAspect="1"/>
          </p:cNvPicPr>
          <p:nvPr/>
        </p:nvPicPr>
        <p:blipFill>
          <a:blip r:embed="rId2"/>
          <a:stretch>
            <a:fillRect/>
          </a:stretch>
        </p:blipFill>
        <p:spPr>
          <a:xfrm>
            <a:off x="4359716" y="1417638"/>
            <a:ext cx="4660900" cy="4533900"/>
          </a:xfrm>
          <a:prstGeom prst="rect">
            <a:avLst/>
          </a:prstGeom>
        </p:spPr>
      </p:pic>
      <p:sp>
        <p:nvSpPr>
          <p:cNvPr id="9" name="ZoneTexte 8"/>
          <p:cNvSpPr txBox="1"/>
          <p:nvPr/>
        </p:nvSpPr>
        <p:spPr>
          <a:xfrm>
            <a:off x="5802354" y="6225041"/>
            <a:ext cx="2191447" cy="646331"/>
          </a:xfrm>
          <a:prstGeom prst="rect">
            <a:avLst/>
          </a:prstGeom>
          <a:noFill/>
        </p:spPr>
        <p:txBody>
          <a:bodyPr wrap="square" rtlCol="0">
            <a:spAutoFit/>
          </a:bodyPr>
          <a:lstStyle/>
          <a:p>
            <a:r>
              <a:rPr lang="en-GB" dirty="0"/>
              <a:t>Source:</a:t>
            </a:r>
          </a:p>
          <a:p>
            <a:r>
              <a:rPr lang="en-GB" dirty="0" err="1"/>
              <a:t>D.H.Dowell</a:t>
            </a:r>
            <a:r>
              <a:rPr lang="en-GB" dirty="0"/>
              <a:t>, USPAS</a:t>
            </a:r>
          </a:p>
        </p:txBody>
      </p:sp>
    </p:spTree>
    <p:extLst>
      <p:ext uri="{BB962C8B-B14F-4D97-AF65-F5344CB8AC3E}">
        <p14:creationId xmlns:p14="http://schemas.microsoft.com/office/powerpoint/2010/main" val="38586687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err="1"/>
              <a:t>Quizz</a:t>
            </a:r>
            <a:endParaRPr lang="en-GB" dirty="0"/>
          </a:p>
        </p:txBody>
      </p:sp>
      <p:sp>
        <p:nvSpPr>
          <p:cNvPr id="3" name="Espace réservé du contenu 2"/>
          <p:cNvSpPr>
            <a:spLocks noGrp="1"/>
          </p:cNvSpPr>
          <p:nvPr>
            <p:ph idx="1"/>
          </p:nvPr>
        </p:nvSpPr>
        <p:spPr>
          <a:xfrm>
            <a:off x="457200" y="1600200"/>
            <a:ext cx="5562600" cy="4525963"/>
          </a:xfrm>
        </p:spPr>
        <p:txBody>
          <a:bodyPr>
            <a:normAutofit fontScale="77500" lnSpcReduction="20000"/>
          </a:bodyPr>
          <a:lstStyle/>
          <a:p>
            <a:r>
              <a:rPr lang="en-GB" dirty="0"/>
              <a:t>Let’s consider two metals with different work function.</a:t>
            </a:r>
          </a:p>
          <a:p>
            <a:r>
              <a:rPr lang="en-GB" dirty="0"/>
              <a:t>Both metals are heated to the same temperature so that they emit electrons.</a:t>
            </a:r>
          </a:p>
          <a:p>
            <a:r>
              <a:rPr lang="en-GB" dirty="0"/>
              <a:t>Which metal will emit the highest current?</a:t>
            </a:r>
            <a:br>
              <a:rPr lang="en-GB" dirty="0"/>
            </a:br>
            <a:r>
              <a:rPr lang="en-GB" dirty="0"/>
              <a:t>(a) Electron emission is independent from the work function.</a:t>
            </a:r>
            <a:br>
              <a:rPr lang="en-GB" dirty="0"/>
            </a:br>
            <a:r>
              <a:rPr lang="en-GB" dirty="0"/>
              <a:t>(b) The metal with the highest work function emits more electrons.</a:t>
            </a:r>
            <a:br>
              <a:rPr lang="en-GB" dirty="0"/>
            </a:br>
            <a:r>
              <a:rPr lang="en-GB" dirty="0"/>
              <a:t>(c) The metal with the lowest work function emits more electrons. </a:t>
            </a:r>
          </a:p>
        </p:txBody>
      </p:sp>
      <p:sp>
        <p:nvSpPr>
          <p:cNvPr id="4" name="Espace réservé de la date 3"/>
          <p:cNvSpPr>
            <a:spLocks noGrp="1"/>
          </p:cNvSpPr>
          <p:nvPr>
            <p:ph type="dt" sz="half" idx="10"/>
          </p:nvPr>
        </p:nvSpPr>
        <p:spPr/>
        <p:txBody>
          <a:bodyPr/>
          <a:lstStyle/>
          <a:p>
            <a:r>
              <a:rPr lang="x-none"/>
              <a:t>Nicolas Delerue, LAL Orsay</a:t>
            </a:r>
            <a:endParaRPr lang="en-GB"/>
          </a:p>
        </p:txBody>
      </p:sp>
      <p:sp>
        <p:nvSpPr>
          <p:cNvPr id="5" name="Espace réservé du pied de page 4"/>
          <p:cNvSpPr>
            <a:spLocks noGrp="1"/>
          </p:cNvSpPr>
          <p:nvPr>
            <p:ph type="ftr" sz="quarter" idx="11"/>
          </p:nvPr>
        </p:nvSpPr>
        <p:spPr/>
        <p:txBody>
          <a:bodyPr/>
          <a:lstStyle/>
          <a:p>
            <a:r>
              <a:rPr lang="fr-FR"/>
              <a:t>Electrons sources</a:t>
            </a:r>
            <a:endParaRPr lang="en-GB"/>
          </a:p>
        </p:txBody>
      </p:sp>
      <p:sp>
        <p:nvSpPr>
          <p:cNvPr id="6" name="Espace réservé du numéro de diapositive 5"/>
          <p:cNvSpPr>
            <a:spLocks noGrp="1"/>
          </p:cNvSpPr>
          <p:nvPr>
            <p:ph type="sldNum" sz="quarter" idx="12"/>
          </p:nvPr>
        </p:nvSpPr>
        <p:spPr/>
        <p:txBody>
          <a:bodyPr/>
          <a:lstStyle/>
          <a:p>
            <a:fld id="{480433CB-3D87-1948-A5B6-54D4680A5C16}" type="slidenum">
              <a:rPr lang="en-GB" smtClean="0"/>
              <a:pPr/>
              <a:t>21</a:t>
            </a:fld>
            <a:endParaRPr lang="en-GB"/>
          </a:p>
        </p:txBody>
      </p:sp>
      <p:pic>
        <p:nvPicPr>
          <p:cNvPr id="7" name="Image 6" descr="Thermionic_filamen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9800" y="2300591"/>
            <a:ext cx="2966139" cy="2767314"/>
          </a:xfrm>
          <a:prstGeom prst="rect">
            <a:avLst/>
          </a:prstGeom>
        </p:spPr>
      </p:pic>
    </p:spTree>
    <p:extLst>
      <p:ext uri="{BB962C8B-B14F-4D97-AF65-F5344CB8AC3E}">
        <p14:creationId xmlns:p14="http://schemas.microsoft.com/office/powerpoint/2010/main" val="3423390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a:t>Answer (c)</a:t>
            </a:r>
          </a:p>
        </p:txBody>
      </p:sp>
      <p:sp>
        <p:nvSpPr>
          <p:cNvPr id="3" name="Espace réservé du contenu 2"/>
          <p:cNvSpPr>
            <a:spLocks noGrp="1"/>
          </p:cNvSpPr>
          <p:nvPr>
            <p:ph idx="1"/>
          </p:nvPr>
        </p:nvSpPr>
        <p:spPr>
          <a:xfrm>
            <a:off x="457200" y="1600200"/>
            <a:ext cx="4985657" cy="4525963"/>
          </a:xfrm>
        </p:spPr>
        <p:txBody>
          <a:bodyPr>
            <a:normAutofit fontScale="92500" lnSpcReduction="10000"/>
          </a:bodyPr>
          <a:lstStyle/>
          <a:p>
            <a:r>
              <a:rPr lang="en-GB" dirty="0"/>
              <a:t>The metal with the lowest work function emits more electrons. </a:t>
            </a:r>
          </a:p>
          <a:p>
            <a:r>
              <a:rPr lang="en-GB" dirty="0"/>
              <a:t>The work function express the work an electron has to do to be emitted.</a:t>
            </a:r>
          </a:p>
          <a:p>
            <a:r>
              <a:rPr lang="en-GB" dirty="0"/>
              <a:t>The lower the work function the more electrons will be emitted (at the same temperature).</a:t>
            </a:r>
          </a:p>
          <a:p>
            <a:endParaRPr lang="en-GB" dirty="0"/>
          </a:p>
        </p:txBody>
      </p:sp>
      <p:sp>
        <p:nvSpPr>
          <p:cNvPr id="4" name="Espace réservé de la date 3"/>
          <p:cNvSpPr>
            <a:spLocks noGrp="1"/>
          </p:cNvSpPr>
          <p:nvPr>
            <p:ph type="dt" sz="half" idx="10"/>
          </p:nvPr>
        </p:nvSpPr>
        <p:spPr/>
        <p:txBody>
          <a:bodyPr/>
          <a:lstStyle/>
          <a:p>
            <a:r>
              <a:rPr lang="x-none"/>
              <a:t>Nicolas Delerue, LAL Orsay</a:t>
            </a:r>
            <a:endParaRPr lang="en-GB"/>
          </a:p>
        </p:txBody>
      </p:sp>
      <p:sp>
        <p:nvSpPr>
          <p:cNvPr id="5" name="Espace réservé du pied de page 4"/>
          <p:cNvSpPr>
            <a:spLocks noGrp="1"/>
          </p:cNvSpPr>
          <p:nvPr>
            <p:ph type="ftr" sz="quarter" idx="11"/>
          </p:nvPr>
        </p:nvSpPr>
        <p:spPr/>
        <p:txBody>
          <a:bodyPr/>
          <a:lstStyle/>
          <a:p>
            <a:r>
              <a:rPr lang="fr-FR"/>
              <a:t>Electrons sources</a:t>
            </a:r>
            <a:endParaRPr lang="en-GB"/>
          </a:p>
        </p:txBody>
      </p:sp>
      <p:sp>
        <p:nvSpPr>
          <p:cNvPr id="6" name="Espace réservé du numéro de diapositive 5"/>
          <p:cNvSpPr>
            <a:spLocks noGrp="1"/>
          </p:cNvSpPr>
          <p:nvPr>
            <p:ph type="sldNum" sz="quarter" idx="12"/>
          </p:nvPr>
        </p:nvSpPr>
        <p:spPr/>
        <p:txBody>
          <a:bodyPr/>
          <a:lstStyle/>
          <a:p>
            <a:fld id="{480433CB-3D87-1948-A5B6-54D4680A5C16}" type="slidenum">
              <a:rPr lang="en-GB" smtClean="0"/>
              <a:pPr/>
              <a:t>22</a:t>
            </a:fld>
            <a:endParaRPr lang="en-GB"/>
          </a:p>
        </p:txBody>
      </p:sp>
      <p:pic>
        <p:nvPicPr>
          <p:cNvPr id="7" name="Image 6" descr="gsed_0001_0025_0_img777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3909" y="1417638"/>
            <a:ext cx="3530600" cy="2324100"/>
          </a:xfrm>
          <a:prstGeom prst="rect">
            <a:avLst/>
          </a:prstGeom>
        </p:spPr>
      </p:pic>
      <p:pic>
        <p:nvPicPr>
          <p:cNvPr id="8" name="Image 7"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7909" y="4717198"/>
            <a:ext cx="3276600" cy="596900"/>
          </a:xfrm>
          <a:prstGeom prst="rect">
            <a:avLst/>
          </a:prstGeom>
        </p:spPr>
      </p:pic>
    </p:spTree>
    <p:extLst>
      <p:ext uri="{BB962C8B-B14F-4D97-AF65-F5344CB8AC3E}">
        <p14:creationId xmlns:p14="http://schemas.microsoft.com/office/powerpoint/2010/main" val="7959989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err="1"/>
              <a:t>Schottky</a:t>
            </a:r>
            <a:r>
              <a:rPr lang="en-GB" dirty="0"/>
              <a:t> emission</a:t>
            </a:r>
          </a:p>
        </p:txBody>
      </p:sp>
      <p:sp>
        <p:nvSpPr>
          <p:cNvPr id="3" name="Espace réservé du contenu 2"/>
          <p:cNvSpPr>
            <a:spLocks noGrp="1"/>
          </p:cNvSpPr>
          <p:nvPr>
            <p:ph idx="1"/>
          </p:nvPr>
        </p:nvSpPr>
        <p:spPr>
          <a:xfrm>
            <a:off x="457200" y="1600200"/>
            <a:ext cx="4822195" cy="4525963"/>
          </a:xfrm>
        </p:spPr>
        <p:txBody>
          <a:bodyPr>
            <a:normAutofit fontScale="77500" lnSpcReduction="20000"/>
          </a:bodyPr>
          <a:lstStyle/>
          <a:p>
            <a:r>
              <a:rPr lang="en-GB" dirty="0"/>
              <a:t>When a strong electric field (F) is applied the barrier for electrons to escape from the solid is lowered.</a:t>
            </a:r>
            <a:br>
              <a:rPr lang="en-GB" dirty="0"/>
            </a:br>
            <a:r>
              <a:rPr lang="en-GB" dirty="0"/>
              <a:t>=&gt; The work function is reduced.</a:t>
            </a:r>
          </a:p>
          <a:p>
            <a:r>
              <a:rPr lang="en-GB" dirty="0"/>
              <a:t>If the field exceeds 10</a:t>
            </a:r>
            <a:r>
              <a:rPr lang="en-GB" baseline="30000" dirty="0"/>
              <a:t>8</a:t>
            </a:r>
            <a:r>
              <a:rPr lang="en-GB" dirty="0"/>
              <a:t>V/m then the electrons can also tunnel out of the solid.</a:t>
            </a:r>
            <a:br>
              <a:rPr lang="en-GB" dirty="0"/>
            </a:br>
            <a:r>
              <a:rPr lang="en-GB" dirty="0"/>
              <a:t>=&gt; Fowler-</a:t>
            </a:r>
            <a:r>
              <a:rPr lang="en-GB" dirty="0" err="1"/>
              <a:t>Nordheim</a:t>
            </a:r>
            <a:r>
              <a:rPr lang="en-GB" dirty="0"/>
              <a:t> </a:t>
            </a:r>
            <a:r>
              <a:rPr lang="en-GB" dirty="0" err="1"/>
              <a:t>tunneling</a:t>
            </a:r>
            <a:r>
              <a:rPr lang="en-GB" dirty="0"/>
              <a:t> (enhanced emission).</a:t>
            </a:r>
          </a:p>
          <a:p>
            <a:r>
              <a:rPr lang="en-GB" dirty="0"/>
              <a:t>This effect (under the name “</a:t>
            </a:r>
            <a:r>
              <a:rPr lang="en-GB" dirty="0" err="1"/>
              <a:t>Edisson</a:t>
            </a:r>
            <a:r>
              <a:rPr lang="en-GB" dirty="0"/>
              <a:t> effect”) was used in old diode tubes.</a:t>
            </a:r>
          </a:p>
        </p:txBody>
      </p:sp>
      <p:sp>
        <p:nvSpPr>
          <p:cNvPr id="4" name="Espace réservé de la date 3"/>
          <p:cNvSpPr>
            <a:spLocks noGrp="1"/>
          </p:cNvSpPr>
          <p:nvPr>
            <p:ph type="dt" sz="half" idx="10"/>
          </p:nvPr>
        </p:nvSpPr>
        <p:spPr/>
        <p:txBody>
          <a:bodyPr/>
          <a:lstStyle/>
          <a:p>
            <a:r>
              <a:rPr lang="x-none"/>
              <a:t>Nicolas Delerue, LAL Orsay</a:t>
            </a:r>
            <a:endParaRPr lang="en-GB"/>
          </a:p>
        </p:txBody>
      </p:sp>
      <p:sp>
        <p:nvSpPr>
          <p:cNvPr id="5" name="Espace réservé du pied de page 4"/>
          <p:cNvSpPr>
            <a:spLocks noGrp="1"/>
          </p:cNvSpPr>
          <p:nvPr>
            <p:ph type="ftr" sz="quarter" idx="11"/>
          </p:nvPr>
        </p:nvSpPr>
        <p:spPr/>
        <p:txBody>
          <a:bodyPr/>
          <a:lstStyle/>
          <a:p>
            <a:r>
              <a:rPr lang="fr-FR"/>
              <a:t>Electrons sources</a:t>
            </a:r>
            <a:endParaRPr lang="en-GB"/>
          </a:p>
        </p:txBody>
      </p:sp>
      <p:sp>
        <p:nvSpPr>
          <p:cNvPr id="6" name="Espace réservé du numéro de diapositive 5"/>
          <p:cNvSpPr>
            <a:spLocks noGrp="1"/>
          </p:cNvSpPr>
          <p:nvPr>
            <p:ph type="sldNum" sz="quarter" idx="12"/>
          </p:nvPr>
        </p:nvSpPr>
        <p:spPr/>
        <p:txBody>
          <a:bodyPr/>
          <a:lstStyle/>
          <a:p>
            <a:fld id="{480433CB-3D87-1948-A5B6-54D4680A5C16}" type="slidenum">
              <a:rPr lang="en-GB" smtClean="0"/>
              <a:pPr/>
              <a:t>23</a:t>
            </a:fld>
            <a:endParaRPr lang="en-GB"/>
          </a:p>
        </p:txBody>
      </p:sp>
      <p:pic>
        <p:nvPicPr>
          <p:cNvPr id="7" name="Image 6"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7805" y="1114568"/>
            <a:ext cx="2933700" cy="1371600"/>
          </a:xfrm>
          <a:prstGeom prst="rect">
            <a:avLst/>
          </a:prstGeom>
        </p:spPr>
      </p:pic>
      <p:pic>
        <p:nvPicPr>
          <p:cNvPr id="8" name="Image 7" descr="194px-EdisonEffect.sv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1051" y="2486168"/>
            <a:ext cx="1596368" cy="4780876"/>
          </a:xfrm>
          <a:prstGeom prst="rect">
            <a:avLst/>
          </a:prstGeom>
        </p:spPr>
      </p:pic>
    </p:spTree>
    <p:extLst>
      <p:ext uri="{BB962C8B-B14F-4D97-AF65-F5344CB8AC3E}">
        <p14:creationId xmlns:p14="http://schemas.microsoft.com/office/powerpoint/2010/main" val="6180053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a:t>Photoelectric emission</a:t>
            </a:r>
          </a:p>
        </p:txBody>
      </p:sp>
      <p:sp>
        <p:nvSpPr>
          <p:cNvPr id="3" name="Espace réservé du contenu 2"/>
          <p:cNvSpPr>
            <a:spLocks noGrp="1"/>
          </p:cNvSpPr>
          <p:nvPr>
            <p:ph idx="1"/>
          </p:nvPr>
        </p:nvSpPr>
        <p:spPr>
          <a:xfrm>
            <a:off x="457200" y="1600200"/>
            <a:ext cx="4486007" cy="4525963"/>
          </a:xfrm>
        </p:spPr>
        <p:txBody>
          <a:bodyPr/>
          <a:lstStyle/>
          <a:p>
            <a:r>
              <a:rPr lang="en-GB" dirty="0"/>
              <a:t>Electrons can also receive energy by absorbing a photon.</a:t>
            </a:r>
          </a:p>
          <a:p>
            <a:r>
              <a:rPr lang="en-GB" dirty="0"/>
              <a:t>If the energy of the photon is sufficient they will be emitted.</a:t>
            </a:r>
          </a:p>
          <a:p>
            <a:r>
              <a:rPr lang="en-GB" dirty="0"/>
              <a:t>This is called photoelectric emission.</a:t>
            </a:r>
          </a:p>
        </p:txBody>
      </p:sp>
      <p:sp>
        <p:nvSpPr>
          <p:cNvPr id="4" name="Espace réservé de la date 3"/>
          <p:cNvSpPr>
            <a:spLocks noGrp="1"/>
          </p:cNvSpPr>
          <p:nvPr>
            <p:ph type="dt" sz="half" idx="10"/>
          </p:nvPr>
        </p:nvSpPr>
        <p:spPr/>
        <p:txBody>
          <a:bodyPr/>
          <a:lstStyle/>
          <a:p>
            <a:r>
              <a:rPr lang="x-none"/>
              <a:t>Nicolas Delerue, LAL Orsay</a:t>
            </a:r>
            <a:endParaRPr lang="en-GB"/>
          </a:p>
        </p:txBody>
      </p:sp>
      <p:sp>
        <p:nvSpPr>
          <p:cNvPr id="5" name="Espace réservé du pied de page 4"/>
          <p:cNvSpPr>
            <a:spLocks noGrp="1"/>
          </p:cNvSpPr>
          <p:nvPr>
            <p:ph type="ftr" sz="quarter" idx="11"/>
          </p:nvPr>
        </p:nvSpPr>
        <p:spPr/>
        <p:txBody>
          <a:bodyPr/>
          <a:lstStyle/>
          <a:p>
            <a:r>
              <a:rPr lang="fr-FR"/>
              <a:t>Electrons sources</a:t>
            </a:r>
            <a:endParaRPr lang="en-GB"/>
          </a:p>
        </p:txBody>
      </p:sp>
      <p:sp>
        <p:nvSpPr>
          <p:cNvPr id="6" name="Espace réservé du numéro de diapositive 5"/>
          <p:cNvSpPr>
            <a:spLocks noGrp="1"/>
          </p:cNvSpPr>
          <p:nvPr>
            <p:ph type="sldNum" sz="quarter" idx="12"/>
          </p:nvPr>
        </p:nvSpPr>
        <p:spPr/>
        <p:txBody>
          <a:bodyPr/>
          <a:lstStyle/>
          <a:p>
            <a:fld id="{480433CB-3D87-1948-A5B6-54D4680A5C16}" type="slidenum">
              <a:rPr lang="en-GB" smtClean="0"/>
              <a:pPr/>
              <a:t>24</a:t>
            </a:fld>
            <a:endParaRPr lang="en-GB"/>
          </a:p>
        </p:txBody>
      </p:sp>
      <p:pic>
        <p:nvPicPr>
          <p:cNvPr id="7" name="Image 6" descr="640px-Photoelectric_effect.sv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7411" y="3872607"/>
            <a:ext cx="2709752" cy="1951868"/>
          </a:xfrm>
          <a:prstGeom prst="rect">
            <a:avLst/>
          </a:prstGeom>
        </p:spPr>
      </p:pic>
      <p:pic>
        <p:nvPicPr>
          <p:cNvPr id="8" name="Image 7" descr="AtomicLineAb.sv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7411" y="1176916"/>
            <a:ext cx="3279389" cy="2459542"/>
          </a:xfrm>
          <a:prstGeom prst="rect">
            <a:avLst/>
          </a:prstGeom>
        </p:spPr>
      </p:pic>
    </p:spTree>
    <p:extLst>
      <p:ext uri="{BB962C8B-B14F-4D97-AF65-F5344CB8AC3E}">
        <p14:creationId xmlns:p14="http://schemas.microsoft.com/office/powerpoint/2010/main" val="7979631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a:t>Wavelength for photoemission</a:t>
            </a:r>
          </a:p>
        </p:txBody>
      </p:sp>
      <p:sp>
        <p:nvSpPr>
          <p:cNvPr id="3" name="Espace réservé du contenu 2"/>
          <p:cNvSpPr>
            <a:spLocks noGrp="1"/>
          </p:cNvSpPr>
          <p:nvPr>
            <p:ph idx="1"/>
          </p:nvPr>
        </p:nvSpPr>
        <p:spPr>
          <a:xfrm>
            <a:off x="457200" y="1600200"/>
            <a:ext cx="5058772" cy="4525963"/>
          </a:xfrm>
        </p:spPr>
        <p:txBody>
          <a:bodyPr>
            <a:normAutofit fontScale="85000" lnSpcReduction="10000"/>
          </a:bodyPr>
          <a:lstStyle/>
          <a:p>
            <a:r>
              <a:rPr lang="en-GB" dirty="0"/>
              <a:t>Remember: </a:t>
            </a:r>
            <a:br>
              <a:rPr lang="en-GB" dirty="0"/>
            </a:br>
            <a:r>
              <a:rPr lang="en-GB" dirty="0"/>
              <a:t>- Copper work function: 5eV</a:t>
            </a:r>
            <a:br>
              <a:rPr lang="en-GB" dirty="0"/>
            </a:br>
            <a:r>
              <a:rPr lang="en-GB" dirty="0"/>
              <a:t>- 2eV ~620nm </a:t>
            </a:r>
            <a:br>
              <a:rPr lang="en-GB" dirty="0"/>
            </a:br>
            <a:r>
              <a:rPr lang="en-GB" dirty="0"/>
              <a:t>or 5eV ~ 250nm.</a:t>
            </a:r>
          </a:p>
          <a:p>
            <a:r>
              <a:rPr lang="en-GB" dirty="0"/>
              <a:t>The typical wavelength for photoemission is in the Ultraviolet, not in the visible.</a:t>
            </a:r>
          </a:p>
          <a:p>
            <a:r>
              <a:rPr lang="en-GB" dirty="0"/>
              <a:t>The photoelectric effect was historically observed when a cathode was illuminated under UV light and it started to spark.</a:t>
            </a:r>
          </a:p>
        </p:txBody>
      </p:sp>
      <p:sp>
        <p:nvSpPr>
          <p:cNvPr id="4" name="Espace réservé de la date 3"/>
          <p:cNvSpPr>
            <a:spLocks noGrp="1"/>
          </p:cNvSpPr>
          <p:nvPr>
            <p:ph type="dt" sz="half" idx="10"/>
          </p:nvPr>
        </p:nvSpPr>
        <p:spPr/>
        <p:txBody>
          <a:bodyPr/>
          <a:lstStyle/>
          <a:p>
            <a:r>
              <a:rPr lang="x-none"/>
              <a:t>Nicolas Delerue, LAL Orsay</a:t>
            </a:r>
            <a:endParaRPr lang="en-GB"/>
          </a:p>
        </p:txBody>
      </p:sp>
      <p:sp>
        <p:nvSpPr>
          <p:cNvPr id="5" name="Espace réservé du pied de page 4"/>
          <p:cNvSpPr>
            <a:spLocks noGrp="1"/>
          </p:cNvSpPr>
          <p:nvPr>
            <p:ph type="ftr" sz="quarter" idx="11"/>
          </p:nvPr>
        </p:nvSpPr>
        <p:spPr/>
        <p:txBody>
          <a:bodyPr/>
          <a:lstStyle/>
          <a:p>
            <a:r>
              <a:rPr lang="fr-FR"/>
              <a:t>Electrons sources</a:t>
            </a:r>
            <a:endParaRPr lang="en-GB"/>
          </a:p>
        </p:txBody>
      </p:sp>
      <p:sp>
        <p:nvSpPr>
          <p:cNvPr id="6" name="Espace réservé du numéro de diapositive 5"/>
          <p:cNvSpPr>
            <a:spLocks noGrp="1"/>
          </p:cNvSpPr>
          <p:nvPr>
            <p:ph type="sldNum" sz="quarter" idx="12"/>
          </p:nvPr>
        </p:nvSpPr>
        <p:spPr/>
        <p:txBody>
          <a:bodyPr/>
          <a:lstStyle/>
          <a:p>
            <a:fld id="{480433CB-3D87-1948-A5B6-54D4680A5C16}" type="slidenum">
              <a:rPr lang="en-GB" smtClean="0"/>
              <a:pPr/>
              <a:t>25</a:t>
            </a:fld>
            <a:endParaRPr lang="en-GB"/>
          </a:p>
        </p:txBody>
      </p:sp>
      <p:pic>
        <p:nvPicPr>
          <p:cNvPr id="8" name="Image 7" descr="Photoelectric_effec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6245" y="1294670"/>
            <a:ext cx="2980555" cy="2101673"/>
          </a:xfrm>
          <a:prstGeom prst="rect">
            <a:avLst/>
          </a:prstGeom>
        </p:spPr>
      </p:pic>
      <p:pic>
        <p:nvPicPr>
          <p:cNvPr id="9" name="Image 8" descr="hertz_resonator_detecto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3692" y="3486591"/>
            <a:ext cx="3166739" cy="2997846"/>
          </a:xfrm>
          <a:prstGeom prst="rect">
            <a:avLst/>
          </a:prstGeom>
        </p:spPr>
      </p:pic>
    </p:spTree>
    <p:extLst>
      <p:ext uri="{BB962C8B-B14F-4D97-AF65-F5344CB8AC3E}">
        <p14:creationId xmlns:p14="http://schemas.microsoft.com/office/powerpoint/2010/main" val="9995592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26969"/>
            <a:ext cx="8229600" cy="1143000"/>
          </a:xfrm>
        </p:spPr>
        <p:txBody>
          <a:bodyPr>
            <a:normAutofit/>
          </a:bodyPr>
          <a:lstStyle/>
          <a:p>
            <a:r>
              <a:rPr lang="en-GB" dirty="0"/>
              <a:t>Photo-electric emission</a:t>
            </a:r>
          </a:p>
        </p:txBody>
      </p:sp>
      <p:sp>
        <p:nvSpPr>
          <p:cNvPr id="3" name="Espace réservé du contenu 2"/>
          <p:cNvSpPr>
            <a:spLocks noGrp="1"/>
          </p:cNvSpPr>
          <p:nvPr>
            <p:ph idx="1"/>
          </p:nvPr>
        </p:nvSpPr>
        <p:spPr>
          <a:xfrm>
            <a:off x="457200" y="1545603"/>
            <a:ext cx="4725906" cy="4430074"/>
          </a:xfrm>
        </p:spPr>
        <p:txBody>
          <a:bodyPr>
            <a:normAutofit fontScale="92500" lnSpcReduction="20000"/>
          </a:bodyPr>
          <a:lstStyle/>
          <a:p>
            <a:pPr>
              <a:tabLst>
                <a:tab pos="723900" algn="l"/>
                <a:tab pos="1447800" algn="l"/>
                <a:tab pos="2171700" algn="l"/>
                <a:tab pos="2895600" algn="l"/>
                <a:tab pos="3619500" algn="l"/>
                <a:tab pos="4343400" algn="l"/>
              </a:tabLst>
            </a:pPr>
            <a:r>
              <a:rPr lang="en-GB" dirty="0"/>
              <a:t>A photon incident on a material will transfer its energy to an electron present in the metal.</a:t>
            </a:r>
          </a:p>
          <a:p>
            <a:pPr>
              <a:tabLst>
                <a:tab pos="723900" algn="l"/>
                <a:tab pos="1447800" algn="l"/>
                <a:tab pos="2171700" algn="l"/>
                <a:tab pos="2895600" algn="l"/>
                <a:tab pos="3619500" algn="l"/>
                <a:tab pos="4343400" algn="l"/>
              </a:tabLst>
            </a:pPr>
            <a:r>
              <a:rPr lang="en-GB" dirty="0"/>
              <a:t>If the energy of this electron becomes bigger than the work function of the material, the electron can be emitted.</a:t>
            </a:r>
          </a:p>
          <a:p>
            <a:pPr>
              <a:tabLst>
                <a:tab pos="723900" algn="l"/>
                <a:tab pos="1447800" algn="l"/>
                <a:tab pos="2171700" algn="l"/>
                <a:tab pos="2895600" algn="l"/>
                <a:tab pos="3619500" algn="l"/>
                <a:tab pos="4343400" algn="l"/>
              </a:tabLst>
            </a:pPr>
            <a:r>
              <a:rPr lang="en-GB" dirty="0"/>
              <a:t>This is called photo-electric emission.</a:t>
            </a:r>
          </a:p>
        </p:txBody>
      </p:sp>
      <p:sp>
        <p:nvSpPr>
          <p:cNvPr id="4" name="Espace réservé de la date 3"/>
          <p:cNvSpPr>
            <a:spLocks noGrp="1"/>
          </p:cNvSpPr>
          <p:nvPr>
            <p:ph type="dt" sz="half" idx="10"/>
          </p:nvPr>
        </p:nvSpPr>
        <p:spPr/>
        <p:txBody>
          <a:bodyPr/>
          <a:lstStyle/>
          <a:p>
            <a:r>
              <a:rPr lang="x-none"/>
              <a:t>Nicolas Delerue, LAL Orsay</a:t>
            </a:r>
            <a:endParaRPr lang="en-GB"/>
          </a:p>
        </p:txBody>
      </p:sp>
      <p:sp>
        <p:nvSpPr>
          <p:cNvPr id="5" name="Espace réservé du pied de page 4"/>
          <p:cNvSpPr>
            <a:spLocks noGrp="1"/>
          </p:cNvSpPr>
          <p:nvPr>
            <p:ph type="ftr" sz="quarter" idx="11"/>
          </p:nvPr>
        </p:nvSpPr>
        <p:spPr/>
        <p:txBody>
          <a:bodyPr/>
          <a:lstStyle/>
          <a:p>
            <a:r>
              <a:rPr lang="fr-FR"/>
              <a:t>Electrons sources</a:t>
            </a:r>
            <a:endParaRPr lang="en-GB"/>
          </a:p>
        </p:txBody>
      </p:sp>
      <p:sp>
        <p:nvSpPr>
          <p:cNvPr id="6" name="Espace réservé du numéro de diapositive 5"/>
          <p:cNvSpPr>
            <a:spLocks noGrp="1"/>
          </p:cNvSpPr>
          <p:nvPr>
            <p:ph type="sldNum" sz="quarter" idx="12"/>
          </p:nvPr>
        </p:nvSpPr>
        <p:spPr/>
        <p:txBody>
          <a:bodyPr/>
          <a:lstStyle/>
          <a:p>
            <a:fld id="{480433CB-3D87-1948-A5B6-54D4680A5C16}" type="slidenum">
              <a:rPr lang="en-GB" smtClean="0"/>
              <a:pPr/>
              <a:t>26</a:t>
            </a:fld>
            <a:endParaRPr lang="en-GB"/>
          </a:p>
        </p:txBody>
      </p:sp>
      <p:pic>
        <p:nvPicPr>
          <p:cNvPr id="7" name="Picture 3"/>
          <p:cNvPicPr>
            <a:picLocks noChangeAspect="1" noChangeArrowheads="1"/>
          </p:cNvPicPr>
          <p:nvPr/>
        </p:nvPicPr>
        <p:blipFill>
          <a:blip r:embed="rId2"/>
          <a:srcRect/>
          <a:stretch>
            <a:fillRect/>
          </a:stretch>
        </p:blipFill>
        <p:spPr bwMode="auto">
          <a:xfrm>
            <a:off x="5397500" y="1417638"/>
            <a:ext cx="3442056" cy="4053608"/>
          </a:xfrm>
          <a:prstGeom prst="rect">
            <a:avLst/>
          </a:prstGeom>
          <a:noFill/>
          <a:ln w="9525">
            <a:noFill/>
            <a:round/>
            <a:headEnd/>
            <a:tailEnd/>
          </a:ln>
          <a:effectLst/>
        </p:spPr>
      </p:pic>
      <p:sp>
        <p:nvSpPr>
          <p:cNvPr id="8" name="Text Box 4"/>
          <p:cNvSpPr txBox="1">
            <a:spLocks noChangeArrowheads="1"/>
          </p:cNvSpPr>
          <p:nvPr/>
        </p:nvSpPr>
        <p:spPr bwMode="auto">
          <a:xfrm>
            <a:off x="5667731" y="5756275"/>
            <a:ext cx="3171825" cy="600075"/>
          </a:xfrm>
          <a:prstGeom prst="rect">
            <a:avLst/>
          </a:prstGeom>
          <a:noFill/>
          <a:ln w="9525">
            <a:noFill/>
            <a:round/>
            <a:headEnd/>
            <a:tailEnd/>
          </a:ln>
          <a:effectLst/>
        </p:spPr>
        <p:txBody>
          <a:bodyPr lIns="0" tIns="0" rIns="0" bIns="0">
            <a:prstTxWarp prst="textNoShape">
              <a:avLst/>
            </a:prstTxWarp>
          </a:bodyPr>
          <a:lstStyle/>
          <a:p>
            <a:pPr marL="431800" indent="-323850">
              <a:spcAft>
                <a:spcPts val="1425"/>
              </a:spcAft>
              <a:tabLst>
                <a:tab pos="723900" algn="l"/>
                <a:tab pos="1447800" algn="l"/>
                <a:tab pos="2171700" algn="l"/>
                <a:tab pos="2895600" algn="l"/>
              </a:tabLst>
            </a:pPr>
            <a:r>
              <a:rPr lang="en-GB" sz="1600" i="1" dirty="0">
                <a:solidFill>
                  <a:srgbClr val="000000"/>
                </a:solidFill>
              </a:rPr>
              <a:t>(image source:</a:t>
            </a:r>
            <a:br>
              <a:rPr lang="en-GB" sz="1600" i="1" dirty="0">
                <a:solidFill>
                  <a:srgbClr val="000000"/>
                </a:solidFill>
              </a:rPr>
            </a:br>
            <a:r>
              <a:rPr lang="en-GB" sz="1600" i="1" dirty="0">
                <a:solidFill>
                  <a:srgbClr val="000000"/>
                </a:solidFill>
              </a:rPr>
              <a:t>Masao </a:t>
            </a:r>
            <a:r>
              <a:rPr lang="en-GB" sz="1600" i="1" dirty="0" err="1">
                <a:solidFill>
                  <a:srgbClr val="000000"/>
                </a:solidFill>
              </a:rPr>
              <a:t>Kuriki</a:t>
            </a:r>
            <a:r>
              <a:rPr lang="en-GB" sz="1600" i="1" dirty="0">
                <a:solidFill>
                  <a:srgbClr val="000000"/>
                </a:solidFill>
              </a:rPr>
              <a:t>, ILC school)‏</a:t>
            </a:r>
          </a:p>
        </p:txBody>
      </p:sp>
    </p:spTree>
    <p:extLst>
      <p:ext uri="{BB962C8B-B14F-4D97-AF65-F5344CB8AC3E}">
        <p14:creationId xmlns:p14="http://schemas.microsoft.com/office/powerpoint/2010/main" val="3222171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en-GB" dirty="0"/>
              <a:t>The 3 steps of </a:t>
            </a:r>
            <a:br>
              <a:rPr lang="en-GB" dirty="0"/>
            </a:br>
            <a:r>
              <a:rPr lang="en-GB" dirty="0"/>
              <a:t>photo-electric emission</a:t>
            </a:r>
          </a:p>
        </p:txBody>
      </p:sp>
      <p:sp>
        <p:nvSpPr>
          <p:cNvPr id="3" name="Espace réservé du contenu 2"/>
          <p:cNvSpPr>
            <a:spLocks noGrp="1"/>
          </p:cNvSpPr>
          <p:nvPr>
            <p:ph idx="1"/>
          </p:nvPr>
        </p:nvSpPr>
        <p:spPr>
          <a:xfrm>
            <a:off x="457200" y="1600201"/>
            <a:ext cx="8009229" cy="4976458"/>
          </a:xfrm>
        </p:spPr>
        <p:txBody>
          <a:bodyPr>
            <a:normAutofit fontScale="77500" lnSpcReduction="20000"/>
          </a:bodyPr>
          <a:lstStyle/>
          <a:p>
            <a:pPr>
              <a:buFont typeface="Wingdings" charset="2"/>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GB" dirty="0"/>
              <a:t>Photo-electric emission takes place in 3 steps:</a:t>
            </a:r>
          </a:p>
          <a:p>
            <a:pPr>
              <a:buFont typeface="Wingdings" charset="2"/>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GB" dirty="0"/>
              <a:t>1) Absorption of a photon by an electron inside the metal. The energy transferred is proportional to the photon energy.</a:t>
            </a:r>
          </a:p>
          <a:p>
            <a:pPr>
              <a:buFont typeface="Wingdings" charset="2"/>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GB" dirty="0"/>
              <a:t>2) Transport of the </a:t>
            </a:r>
            <a:r>
              <a:rPr lang="en-GB" dirty="0" err="1"/>
              <a:t>electronto</a:t>
            </a:r>
            <a:r>
              <a:rPr lang="en-GB" dirty="0"/>
              <a:t> the physical surface of the metal. The electron may loose energy by </a:t>
            </a:r>
            <a:br>
              <a:rPr lang="en-GB" dirty="0"/>
            </a:br>
            <a:r>
              <a:rPr lang="en-GB" dirty="0"/>
              <a:t>scattering during this process.</a:t>
            </a:r>
          </a:p>
          <a:p>
            <a:pPr>
              <a:buSzPct val="100000"/>
              <a:buFont typeface="StarSymbol"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GB" dirty="0"/>
              <a:t>3) Electron emission (if</a:t>
            </a:r>
            <a:br>
              <a:rPr lang="en-GB" dirty="0"/>
            </a:br>
            <a:r>
              <a:rPr lang="en-GB" dirty="0"/>
              <a:t>the remaining energy is</a:t>
            </a:r>
            <a:br>
              <a:rPr lang="en-GB" dirty="0"/>
            </a:br>
            <a:r>
              <a:rPr lang="en-GB" dirty="0"/>
              <a:t>above the work function;</a:t>
            </a:r>
            <a:br>
              <a:rPr lang="en-GB" dirty="0"/>
            </a:br>
            <a:r>
              <a:rPr lang="en-GB" dirty="0"/>
              <a:t>including </a:t>
            </a:r>
            <a:r>
              <a:rPr lang="en-GB" dirty="0" err="1"/>
              <a:t>Schottky</a:t>
            </a:r>
            <a:r>
              <a:rPr lang="en-GB" dirty="0"/>
              <a:t> effect)</a:t>
            </a:r>
          </a:p>
          <a:p>
            <a:pPr>
              <a:buSzPct val="100000"/>
              <a:buFont typeface="StarSymbol"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endParaRPr lang="en-GB" dirty="0"/>
          </a:p>
          <a:p>
            <a:pPr>
              <a:buSzPct val="100000"/>
              <a:buFont typeface="StarSymbol"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GB" dirty="0"/>
              <a:t>The efficiency of this process is </a:t>
            </a:r>
            <a:br>
              <a:rPr lang="en-GB" dirty="0"/>
            </a:br>
            <a:r>
              <a:rPr lang="en-GB" dirty="0"/>
              <a:t>called “quantum efficiency”.</a:t>
            </a:r>
          </a:p>
        </p:txBody>
      </p:sp>
      <p:sp>
        <p:nvSpPr>
          <p:cNvPr id="4" name="Espace réservé de la date 3"/>
          <p:cNvSpPr>
            <a:spLocks noGrp="1"/>
          </p:cNvSpPr>
          <p:nvPr>
            <p:ph type="dt" sz="half" idx="10"/>
          </p:nvPr>
        </p:nvSpPr>
        <p:spPr/>
        <p:txBody>
          <a:bodyPr/>
          <a:lstStyle/>
          <a:p>
            <a:r>
              <a:rPr lang="x-none"/>
              <a:t>Nicolas Delerue, LAL Orsay</a:t>
            </a:r>
            <a:endParaRPr lang="en-GB"/>
          </a:p>
        </p:txBody>
      </p:sp>
      <p:sp>
        <p:nvSpPr>
          <p:cNvPr id="5" name="Espace réservé du pied de page 4"/>
          <p:cNvSpPr>
            <a:spLocks noGrp="1"/>
          </p:cNvSpPr>
          <p:nvPr>
            <p:ph type="ftr" sz="quarter" idx="11"/>
          </p:nvPr>
        </p:nvSpPr>
        <p:spPr/>
        <p:txBody>
          <a:bodyPr/>
          <a:lstStyle/>
          <a:p>
            <a:r>
              <a:rPr lang="fr-FR"/>
              <a:t>Electrons sources</a:t>
            </a:r>
            <a:endParaRPr lang="en-GB"/>
          </a:p>
        </p:txBody>
      </p:sp>
      <p:sp>
        <p:nvSpPr>
          <p:cNvPr id="6" name="Espace réservé du numéro de diapositive 5"/>
          <p:cNvSpPr>
            <a:spLocks noGrp="1"/>
          </p:cNvSpPr>
          <p:nvPr>
            <p:ph type="sldNum" sz="quarter" idx="12"/>
          </p:nvPr>
        </p:nvSpPr>
        <p:spPr/>
        <p:txBody>
          <a:bodyPr/>
          <a:lstStyle/>
          <a:p>
            <a:fld id="{480433CB-3D87-1948-A5B6-54D4680A5C16}" type="slidenum">
              <a:rPr lang="en-GB" smtClean="0"/>
              <a:pPr/>
              <a:t>27</a:t>
            </a:fld>
            <a:endParaRPr lang="en-GB" dirty="0"/>
          </a:p>
        </p:txBody>
      </p:sp>
      <p:pic>
        <p:nvPicPr>
          <p:cNvPr id="7" name="Picture 1"/>
          <p:cNvPicPr>
            <a:picLocks noChangeAspect="1" noChangeArrowheads="1"/>
          </p:cNvPicPr>
          <p:nvPr/>
        </p:nvPicPr>
        <p:blipFill>
          <a:blip r:embed="rId2"/>
          <a:srcRect/>
          <a:stretch>
            <a:fillRect/>
          </a:stretch>
        </p:blipFill>
        <p:spPr bwMode="auto">
          <a:xfrm>
            <a:off x="4711188" y="4108300"/>
            <a:ext cx="4432812" cy="2661095"/>
          </a:xfrm>
          <a:prstGeom prst="rect">
            <a:avLst/>
          </a:prstGeom>
          <a:noFill/>
          <a:ln w="9525">
            <a:noFill/>
            <a:round/>
            <a:headEnd/>
            <a:tailEnd/>
          </a:ln>
          <a:effectLst/>
        </p:spPr>
      </p:pic>
    </p:spTree>
    <p:extLst>
      <p:ext uri="{BB962C8B-B14F-4D97-AF65-F5344CB8AC3E}">
        <p14:creationId xmlns:p14="http://schemas.microsoft.com/office/powerpoint/2010/main" val="32751973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a:t>Quantum efficiency</a:t>
            </a:r>
          </a:p>
        </p:txBody>
      </p:sp>
      <p:sp>
        <p:nvSpPr>
          <p:cNvPr id="3" name="Espace réservé du contenu 2"/>
          <p:cNvSpPr>
            <a:spLocks noGrp="1"/>
          </p:cNvSpPr>
          <p:nvPr>
            <p:ph idx="1"/>
          </p:nvPr>
        </p:nvSpPr>
        <p:spPr>
          <a:xfrm>
            <a:off x="457200" y="1600200"/>
            <a:ext cx="4154377" cy="4525963"/>
          </a:xfrm>
        </p:spPr>
        <p:txBody>
          <a:bodyPr>
            <a:normAutofit fontScale="85000" lnSpcReduction="10000"/>
          </a:bodyPr>
          <a:lstStyle/>
          <a:p>
            <a:r>
              <a:rPr lang="en-GB" dirty="0"/>
              <a:t>Not all incident photons lead to the emission of an electron.</a:t>
            </a:r>
          </a:p>
          <a:p>
            <a:r>
              <a:rPr lang="en-GB" dirty="0"/>
              <a:t>Typical quantum efficiency is below a few </a:t>
            </a:r>
            <a:r>
              <a:rPr lang="en-GB" dirty="0" err="1"/>
              <a:t>percent</a:t>
            </a:r>
            <a:r>
              <a:rPr lang="en-GB" dirty="0"/>
              <a:t>, sometimes as low as 10</a:t>
            </a:r>
            <a:r>
              <a:rPr lang="en-GB" baseline="30000" dirty="0"/>
              <a:t>-5</a:t>
            </a:r>
            <a:r>
              <a:rPr lang="en-GB" dirty="0"/>
              <a:t>.</a:t>
            </a:r>
          </a:p>
          <a:p>
            <a:r>
              <a:rPr lang="en-GB" dirty="0"/>
              <a:t>As the cathode is used its surface will change and the QE will decrease.</a:t>
            </a:r>
          </a:p>
          <a:p>
            <a:pPr marL="0" indent="0">
              <a:buNone/>
            </a:pPr>
            <a:endParaRPr lang="en-GB" dirty="0"/>
          </a:p>
        </p:txBody>
      </p:sp>
      <p:sp>
        <p:nvSpPr>
          <p:cNvPr id="4" name="Espace réservé de la date 3"/>
          <p:cNvSpPr>
            <a:spLocks noGrp="1"/>
          </p:cNvSpPr>
          <p:nvPr>
            <p:ph type="dt" sz="half" idx="10"/>
          </p:nvPr>
        </p:nvSpPr>
        <p:spPr/>
        <p:txBody>
          <a:bodyPr/>
          <a:lstStyle/>
          <a:p>
            <a:r>
              <a:rPr lang="x-none"/>
              <a:t>Nicolas Delerue, LAL Orsay</a:t>
            </a:r>
            <a:endParaRPr lang="en-GB"/>
          </a:p>
        </p:txBody>
      </p:sp>
      <p:sp>
        <p:nvSpPr>
          <p:cNvPr id="5" name="Espace réservé du pied de page 4"/>
          <p:cNvSpPr>
            <a:spLocks noGrp="1"/>
          </p:cNvSpPr>
          <p:nvPr>
            <p:ph type="ftr" sz="quarter" idx="11"/>
          </p:nvPr>
        </p:nvSpPr>
        <p:spPr/>
        <p:txBody>
          <a:bodyPr/>
          <a:lstStyle/>
          <a:p>
            <a:r>
              <a:rPr lang="fr-FR"/>
              <a:t>Electrons sources</a:t>
            </a:r>
            <a:endParaRPr lang="en-GB"/>
          </a:p>
        </p:txBody>
      </p:sp>
      <p:sp>
        <p:nvSpPr>
          <p:cNvPr id="6" name="Espace réservé du numéro de diapositive 5"/>
          <p:cNvSpPr>
            <a:spLocks noGrp="1"/>
          </p:cNvSpPr>
          <p:nvPr>
            <p:ph type="sldNum" sz="quarter" idx="12"/>
          </p:nvPr>
        </p:nvSpPr>
        <p:spPr/>
        <p:txBody>
          <a:bodyPr/>
          <a:lstStyle/>
          <a:p>
            <a:fld id="{480433CB-3D87-1948-A5B6-54D4680A5C16}" type="slidenum">
              <a:rPr lang="en-GB" smtClean="0"/>
              <a:pPr/>
              <a:t>28</a:t>
            </a:fld>
            <a:endParaRPr lang="en-GB"/>
          </a:p>
        </p:txBody>
      </p:sp>
      <p:pic>
        <p:nvPicPr>
          <p:cNvPr id="7" name="Picture 1"/>
          <p:cNvPicPr>
            <a:picLocks noChangeAspect="1" noChangeArrowheads="1"/>
          </p:cNvPicPr>
          <p:nvPr/>
        </p:nvPicPr>
        <p:blipFill>
          <a:blip r:embed="rId2"/>
          <a:srcRect/>
          <a:stretch>
            <a:fillRect/>
          </a:stretch>
        </p:blipFill>
        <p:spPr bwMode="auto">
          <a:xfrm>
            <a:off x="4611577" y="2526882"/>
            <a:ext cx="4432812" cy="2661095"/>
          </a:xfrm>
          <a:prstGeom prst="rect">
            <a:avLst/>
          </a:prstGeom>
          <a:noFill/>
          <a:ln w="9525">
            <a:noFill/>
            <a:round/>
            <a:headEnd/>
            <a:tailEnd/>
          </a:ln>
          <a:effectLst/>
        </p:spPr>
      </p:pic>
    </p:spTree>
    <p:extLst>
      <p:ext uri="{BB962C8B-B14F-4D97-AF65-F5344CB8AC3E}">
        <p14:creationId xmlns:p14="http://schemas.microsoft.com/office/powerpoint/2010/main" val="35516218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7"/>
            <a:ext cx="4937276" cy="1842029"/>
          </a:xfrm>
        </p:spPr>
        <p:txBody>
          <a:bodyPr/>
          <a:lstStyle/>
          <a:p>
            <a:r>
              <a:rPr lang="en-GB" dirty="0"/>
              <a:t>Typical cathode materials</a:t>
            </a:r>
          </a:p>
        </p:txBody>
      </p:sp>
      <p:sp>
        <p:nvSpPr>
          <p:cNvPr id="3" name="Espace réservé du contenu 2"/>
          <p:cNvSpPr>
            <a:spLocks noGrp="1"/>
          </p:cNvSpPr>
          <p:nvPr>
            <p:ph idx="1"/>
          </p:nvPr>
        </p:nvSpPr>
        <p:spPr>
          <a:xfrm>
            <a:off x="457200" y="2453216"/>
            <a:ext cx="8360229" cy="4036181"/>
          </a:xfrm>
        </p:spPr>
        <p:txBody>
          <a:bodyPr>
            <a:normAutofit fontScale="77500" lnSpcReduction="20000"/>
          </a:bodyPr>
          <a:lstStyle/>
          <a:p>
            <a:r>
              <a:rPr lang="en-GB" dirty="0"/>
              <a:t>The choice of material is a trade-off between several parameters:</a:t>
            </a:r>
            <a:br>
              <a:rPr lang="en-GB" dirty="0"/>
            </a:br>
            <a:r>
              <a:rPr lang="en-GB" dirty="0"/>
              <a:t>- quantum efficiency</a:t>
            </a:r>
            <a:br>
              <a:rPr lang="en-GB" dirty="0"/>
            </a:br>
            <a:r>
              <a:rPr lang="en-GB" dirty="0"/>
              <a:t>- environmental sensitivity</a:t>
            </a:r>
            <a:br>
              <a:rPr lang="en-GB" dirty="0"/>
            </a:br>
            <a:r>
              <a:rPr lang="en-GB" dirty="0"/>
              <a:t>- damage threshold</a:t>
            </a:r>
            <a:br>
              <a:rPr lang="en-GB" dirty="0"/>
            </a:br>
            <a:r>
              <a:rPr lang="en-GB" dirty="0"/>
              <a:t>- availability in the industry</a:t>
            </a:r>
            <a:br>
              <a:rPr lang="en-GB" dirty="0"/>
            </a:br>
            <a:r>
              <a:rPr lang="en-GB" dirty="0"/>
              <a:t>- easy handling and preparation (safety requirements)</a:t>
            </a:r>
          </a:p>
          <a:p>
            <a:r>
              <a:rPr lang="en-GB" dirty="0"/>
              <a:t>Copper is an easy choice but with a low QE.</a:t>
            </a:r>
          </a:p>
          <a:p>
            <a:r>
              <a:rPr lang="en-GB" dirty="0"/>
              <a:t>Cs2Te has a much higher QE but is more difficult to prepare.</a:t>
            </a:r>
          </a:p>
          <a:p>
            <a:r>
              <a:rPr lang="en-GB" dirty="0"/>
              <a:t>Other materials: Magnesium, Niobium, </a:t>
            </a:r>
            <a:r>
              <a:rPr lang="en-GB" dirty="0" err="1"/>
              <a:t>GaAs:Cs</a:t>
            </a:r>
            <a:endParaRPr lang="en-GB" dirty="0"/>
          </a:p>
          <a:p>
            <a:r>
              <a:rPr lang="en-GB" dirty="0"/>
              <a:t>Note: </a:t>
            </a:r>
            <a:r>
              <a:rPr lang="en-GB" dirty="0" err="1"/>
              <a:t>GaAs:Cs</a:t>
            </a:r>
            <a:r>
              <a:rPr lang="en-GB" dirty="0"/>
              <a:t> can also produce polarized beams.</a:t>
            </a:r>
          </a:p>
        </p:txBody>
      </p:sp>
      <p:sp>
        <p:nvSpPr>
          <p:cNvPr id="4" name="Espace réservé de la date 3"/>
          <p:cNvSpPr>
            <a:spLocks noGrp="1"/>
          </p:cNvSpPr>
          <p:nvPr>
            <p:ph type="dt" sz="half" idx="10"/>
          </p:nvPr>
        </p:nvSpPr>
        <p:spPr/>
        <p:txBody>
          <a:bodyPr/>
          <a:lstStyle/>
          <a:p>
            <a:r>
              <a:rPr lang="x-none"/>
              <a:t>Nicolas Delerue, LAL Orsay</a:t>
            </a:r>
            <a:endParaRPr lang="en-GB"/>
          </a:p>
        </p:txBody>
      </p:sp>
      <p:sp>
        <p:nvSpPr>
          <p:cNvPr id="5" name="Espace réservé du pied de page 4"/>
          <p:cNvSpPr>
            <a:spLocks noGrp="1"/>
          </p:cNvSpPr>
          <p:nvPr>
            <p:ph type="ftr" sz="quarter" idx="11"/>
          </p:nvPr>
        </p:nvSpPr>
        <p:spPr/>
        <p:txBody>
          <a:bodyPr/>
          <a:lstStyle/>
          <a:p>
            <a:r>
              <a:rPr lang="fr-FR"/>
              <a:t>Electrons sources</a:t>
            </a:r>
            <a:endParaRPr lang="en-GB"/>
          </a:p>
        </p:txBody>
      </p:sp>
      <p:sp>
        <p:nvSpPr>
          <p:cNvPr id="6" name="Espace réservé du numéro de diapositive 5"/>
          <p:cNvSpPr>
            <a:spLocks noGrp="1"/>
          </p:cNvSpPr>
          <p:nvPr>
            <p:ph type="sldNum" sz="quarter" idx="12"/>
          </p:nvPr>
        </p:nvSpPr>
        <p:spPr/>
        <p:txBody>
          <a:bodyPr/>
          <a:lstStyle/>
          <a:p>
            <a:fld id="{480433CB-3D87-1948-A5B6-54D4680A5C16}" type="slidenum">
              <a:rPr lang="en-GB" smtClean="0"/>
              <a:pPr/>
              <a:t>29</a:t>
            </a:fld>
            <a:endParaRPr lang="en-GB"/>
          </a:p>
        </p:txBody>
      </p:sp>
      <p:pic>
        <p:nvPicPr>
          <p:cNvPr id="7" name="Image 6"/>
          <p:cNvPicPr>
            <a:picLocks noChangeAspect="1"/>
          </p:cNvPicPr>
          <p:nvPr/>
        </p:nvPicPr>
        <p:blipFill>
          <a:blip r:embed="rId2"/>
          <a:stretch>
            <a:fillRect/>
          </a:stretch>
        </p:blipFill>
        <p:spPr>
          <a:xfrm>
            <a:off x="5653158" y="108857"/>
            <a:ext cx="3164270" cy="2367038"/>
          </a:xfrm>
          <a:prstGeom prst="rect">
            <a:avLst/>
          </a:prstGeom>
        </p:spPr>
      </p:pic>
    </p:spTree>
    <p:extLst>
      <p:ext uri="{BB962C8B-B14F-4D97-AF65-F5344CB8AC3E}">
        <p14:creationId xmlns:p14="http://schemas.microsoft.com/office/powerpoint/2010/main" val="13802378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en-GB" noProof="0" dirty="0"/>
              <a:t>Electron sources:</a:t>
            </a:r>
            <a:br>
              <a:rPr lang="en-GB" noProof="0" dirty="0"/>
            </a:br>
            <a:r>
              <a:rPr lang="en-GB" noProof="0" dirty="0"/>
              <a:t>Content</a:t>
            </a:r>
          </a:p>
        </p:txBody>
      </p:sp>
      <p:sp>
        <p:nvSpPr>
          <p:cNvPr id="3" name="Espace réservé du contenu 2"/>
          <p:cNvSpPr>
            <a:spLocks noGrp="1"/>
          </p:cNvSpPr>
          <p:nvPr>
            <p:ph idx="1"/>
          </p:nvPr>
        </p:nvSpPr>
        <p:spPr/>
        <p:txBody>
          <a:bodyPr>
            <a:normAutofit/>
          </a:bodyPr>
          <a:lstStyle/>
          <a:p>
            <a:r>
              <a:rPr lang="en-GB" noProof="0" dirty="0"/>
              <a:t>Physical processes leading</a:t>
            </a:r>
            <a:r>
              <a:rPr lang="en-GB" dirty="0"/>
              <a:t> to the emission of electrons</a:t>
            </a:r>
            <a:endParaRPr lang="en-GB" noProof="0" dirty="0"/>
          </a:p>
          <a:p>
            <a:r>
              <a:rPr lang="en-GB" noProof="0" dirty="0"/>
              <a:t>Gun design</a:t>
            </a:r>
          </a:p>
          <a:p>
            <a:r>
              <a:rPr lang="en-GB" noProof="0" dirty="0"/>
              <a:t>Beam dynamics in the gun</a:t>
            </a:r>
          </a:p>
          <a:p>
            <a:r>
              <a:rPr lang="en-GB" noProof="0" dirty="0"/>
              <a:t>Diagnostics</a:t>
            </a:r>
          </a:p>
          <a:p>
            <a:r>
              <a:rPr lang="en-GB" noProof="0" dirty="0"/>
              <a:t>Types of electron guns</a:t>
            </a:r>
          </a:p>
          <a:p>
            <a:endParaRPr lang="en-GB" noProof="0" dirty="0"/>
          </a:p>
        </p:txBody>
      </p:sp>
      <p:sp>
        <p:nvSpPr>
          <p:cNvPr id="5" name="Espace réservé de la date 4"/>
          <p:cNvSpPr>
            <a:spLocks noGrp="1"/>
          </p:cNvSpPr>
          <p:nvPr>
            <p:ph type="dt" sz="half" idx="10"/>
          </p:nvPr>
        </p:nvSpPr>
        <p:spPr/>
        <p:txBody>
          <a:bodyPr/>
          <a:lstStyle/>
          <a:p>
            <a:r>
              <a:rPr lang="x-none"/>
              <a:t>Nicolas Delerue, LAL Orsay</a:t>
            </a:r>
            <a:endParaRPr lang="en-GB"/>
          </a:p>
        </p:txBody>
      </p:sp>
      <p:sp>
        <p:nvSpPr>
          <p:cNvPr id="6" name="Espace réservé du pied de page 5"/>
          <p:cNvSpPr>
            <a:spLocks noGrp="1"/>
          </p:cNvSpPr>
          <p:nvPr>
            <p:ph type="ftr" sz="quarter" idx="11"/>
          </p:nvPr>
        </p:nvSpPr>
        <p:spPr/>
        <p:txBody>
          <a:bodyPr/>
          <a:lstStyle/>
          <a:p>
            <a:r>
              <a:rPr lang="fr-FR"/>
              <a:t>Electrons sources</a:t>
            </a:r>
            <a:endParaRPr lang="en-GB"/>
          </a:p>
        </p:txBody>
      </p:sp>
      <p:sp>
        <p:nvSpPr>
          <p:cNvPr id="7" name="Espace réservé du numéro de diapositive 6"/>
          <p:cNvSpPr>
            <a:spLocks noGrp="1"/>
          </p:cNvSpPr>
          <p:nvPr>
            <p:ph type="sldNum" sz="quarter" idx="12"/>
          </p:nvPr>
        </p:nvSpPr>
        <p:spPr/>
        <p:txBody>
          <a:bodyPr/>
          <a:lstStyle/>
          <a:p>
            <a:fld id="{480433CB-3D87-1948-A5B6-54D4680A5C16}" type="slidenum">
              <a:rPr lang="en-GB" smtClean="0"/>
              <a:pPr/>
              <a:t>3</a:t>
            </a:fld>
            <a:endParaRPr lang="en-GB"/>
          </a:p>
        </p:txBody>
      </p:sp>
    </p:spTree>
    <p:extLst>
      <p:ext uri="{BB962C8B-B14F-4D97-AF65-F5344CB8AC3E}">
        <p14:creationId xmlns:p14="http://schemas.microsoft.com/office/powerpoint/2010/main" val="40210874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3552"/>
            <a:ext cx="8229600" cy="838123"/>
          </a:xfrm>
        </p:spPr>
        <p:txBody>
          <a:bodyPr/>
          <a:lstStyle/>
          <a:p>
            <a:r>
              <a:rPr lang="en-GB" dirty="0" err="1"/>
              <a:t>Multiphotonic</a:t>
            </a:r>
            <a:r>
              <a:rPr lang="en-GB" dirty="0"/>
              <a:t> effect</a:t>
            </a:r>
          </a:p>
        </p:txBody>
      </p:sp>
      <p:sp>
        <p:nvSpPr>
          <p:cNvPr id="3" name="Espace réservé du contenu 2"/>
          <p:cNvSpPr>
            <a:spLocks noGrp="1"/>
          </p:cNvSpPr>
          <p:nvPr>
            <p:ph idx="1"/>
          </p:nvPr>
        </p:nvSpPr>
        <p:spPr>
          <a:xfrm>
            <a:off x="457200" y="834571"/>
            <a:ext cx="8229600" cy="2741991"/>
          </a:xfrm>
        </p:spPr>
        <p:txBody>
          <a:bodyPr>
            <a:normAutofit fontScale="77500" lnSpcReduction="20000"/>
          </a:bodyPr>
          <a:lstStyle/>
          <a:p>
            <a:r>
              <a:rPr lang="en-GB" dirty="0"/>
              <a:t>Laser light conversion efficiency  from IR to UV is very low and UV light transport is difficult.</a:t>
            </a:r>
          </a:p>
          <a:p>
            <a:r>
              <a:rPr lang="en-GB" dirty="0"/>
              <a:t>Some groups have suggested that it is more efficient to illuminate a cathode with IR photons rather than converting these photons to UV:</a:t>
            </a:r>
            <a:br>
              <a:rPr lang="en-GB" dirty="0"/>
            </a:br>
            <a:r>
              <a:rPr lang="en-GB" dirty="0"/>
              <a:t>3 IR photons can lead to the emission of an electron like an UV, however these 3 IR photons must interact with the same atom. </a:t>
            </a:r>
          </a:p>
        </p:txBody>
      </p:sp>
      <p:sp>
        <p:nvSpPr>
          <p:cNvPr id="4" name="Espace réservé de la date 3"/>
          <p:cNvSpPr>
            <a:spLocks noGrp="1"/>
          </p:cNvSpPr>
          <p:nvPr>
            <p:ph type="dt" sz="half" idx="10"/>
          </p:nvPr>
        </p:nvSpPr>
        <p:spPr/>
        <p:txBody>
          <a:bodyPr/>
          <a:lstStyle/>
          <a:p>
            <a:r>
              <a:rPr lang="x-none"/>
              <a:t>Nicolas Delerue, LAL Orsay</a:t>
            </a:r>
            <a:endParaRPr lang="en-GB"/>
          </a:p>
        </p:txBody>
      </p:sp>
      <p:sp>
        <p:nvSpPr>
          <p:cNvPr id="5" name="Espace réservé du pied de page 4"/>
          <p:cNvSpPr>
            <a:spLocks noGrp="1"/>
          </p:cNvSpPr>
          <p:nvPr>
            <p:ph type="ftr" sz="quarter" idx="11"/>
          </p:nvPr>
        </p:nvSpPr>
        <p:spPr/>
        <p:txBody>
          <a:bodyPr/>
          <a:lstStyle/>
          <a:p>
            <a:r>
              <a:rPr lang="fr-FR"/>
              <a:t>Electrons sources</a:t>
            </a:r>
            <a:endParaRPr lang="en-GB"/>
          </a:p>
        </p:txBody>
      </p:sp>
      <p:sp>
        <p:nvSpPr>
          <p:cNvPr id="6" name="Espace réservé du numéro de diapositive 5"/>
          <p:cNvSpPr>
            <a:spLocks noGrp="1"/>
          </p:cNvSpPr>
          <p:nvPr>
            <p:ph type="sldNum" sz="quarter" idx="12"/>
          </p:nvPr>
        </p:nvSpPr>
        <p:spPr/>
        <p:txBody>
          <a:bodyPr/>
          <a:lstStyle/>
          <a:p>
            <a:fld id="{480433CB-3D87-1948-A5B6-54D4680A5C16}" type="slidenum">
              <a:rPr lang="en-GB" smtClean="0"/>
              <a:pPr/>
              <a:t>30</a:t>
            </a:fld>
            <a:endParaRPr lang="en-GB"/>
          </a:p>
        </p:txBody>
      </p:sp>
      <p:pic>
        <p:nvPicPr>
          <p:cNvPr id="7" name="Image 6"/>
          <p:cNvPicPr>
            <a:picLocks noChangeAspect="1"/>
          </p:cNvPicPr>
          <p:nvPr/>
        </p:nvPicPr>
        <p:blipFill>
          <a:blip r:embed="rId2"/>
          <a:stretch>
            <a:fillRect/>
          </a:stretch>
        </p:blipFill>
        <p:spPr>
          <a:xfrm>
            <a:off x="3592286" y="3162059"/>
            <a:ext cx="5324662" cy="3695941"/>
          </a:xfrm>
          <a:prstGeom prst="rect">
            <a:avLst/>
          </a:prstGeom>
        </p:spPr>
      </p:pic>
      <p:pic>
        <p:nvPicPr>
          <p:cNvPr id="8" name="Image 7"/>
          <p:cNvPicPr>
            <a:picLocks noChangeAspect="1"/>
          </p:cNvPicPr>
          <p:nvPr/>
        </p:nvPicPr>
        <p:blipFill>
          <a:blip r:embed="rId3"/>
          <a:stretch>
            <a:fillRect/>
          </a:stretch>
        </p:blipFill>
        <p:spPr>
          <a:xfrm>
            <a:off x="1440543" y="5666619"/>
            <a:ext cx="1968500" cy="495300"/>
          </a:xfrm>
          <a:prstGeom prst="rect">
            <a:avLst/>
          </a:prstGeom>
        </p:spPr>
      </p:pic>
    </p:spTree>
    <p:extLst>
      <p:ext uri="{BB962C8B-B14F-4D97-AF65-F5344CB8AC3E}">
        <p14:creationId xmlns:p14="http://schemas.microsoft.com/office/powerpoint/2010/main" val="363315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a:t>Transverse energy</a:t>
            </a:r>
          </a:p>
        </p:txBody>
      </p:sp>
      <p:sp>
        <p:nvSpPr>
          <p:cNvPr id="3" name="Espace réservé du contenu 2"/>
          <p:cNvSpPr>
            <a:spLocks noGrp="1"/>
          </p:cNvSpPr>
          <p:nvPr>
            <p:ph idx="1"/>
          </p:nvPr>
        </p:nvSpPr>
        <p:spPr>
          <a:xfrm>
            <a:off x="457200" y="1600200"/>
            <a:ext cx="8444895" cy="2596705"/>
          </a:xfrm>
        </p:spPr>
        <p:txBody>
          <a:bodyPr>
            <a:normAutofit fontScale="85000" lnSpcReduction="20000"/>
          </a:bodyPr>
          <a:lstStyle/>
          <a:p>
            <a:r>
              <a:rPr lang="en-GB" dirty="0"/>
              <a:t>Depending on the incident photon’s energy and the travel to the surface the emitted electron will have more or less remaining kinetic energy after emission.</a:t>
            </a:r>
          </a:p>
          <a:p>
            <a:r>
              <a:rPr lang="en-GB" dirty="0"/>
              <a:t>Once again part of this energy will be converted in transverse energy.</a:t>
            </a:r>
          </a:p>
          <a:p>
            <a:r>
              <a:rPr lang="en-GB" dirty="0"/>
              <a:t>A higher photon energy will lead to a higher beam </a:t>
            </a:r>
            <a:r>
              <a:rPr lang="en-GB" dirty="0" err="1"/>
              <a:t>emittance</a:t>
            </a:r>
            <a:r>
              <a:rPr lang="en-GB" dirty="0"/>
              <a:t>.</a:t>
            </a:r>
          </a:p>
        </p:txBody>
      </p:sp>
      <p:sp>
        <p:nvSpPr>
          <p:cNvPr id="4" name="Espace réservé de la date 3"/>
          <p:cNvSpPr>
            <a:spLocks noGrp="1"/>
          </p:cNvSpPr>
          <p:nvPr>
            <p:ph type="dt" sz="half" idx="10"/>
          </p:nvPr>
        </p:nvSpPr>
        <p:spPr/>
        <p:txBody>
          <a:bodyPr/>
          <a:lstStyle/>
          <a:p>
            <a:r>
              <a:rPr lang="x-none"/>
              <a:t>Nicolas Delerue, LAL Orsay</a:t>
            </a:r>
            <a:endParaRPr lang="en-GB"/>
          </a:p>
        </p:txBody>
      </p:sp>
      <p:sp>
        <p:nvSpPr>
          <p:cNvPr id="5" name="Espace réservé du pied de page 4"/>
          <p:cNvSpPr>
            <a:spLocks noGrp="1"/>
          </p:cNvSpPr>
          <p:nvPr>
            <p:ph type="ftr" sz="quarter" idx="11"/>
          </p:nvPr>
        </p:nvSpPr>
        <p:spPr/>
        <p:txBody>
          <a:bodyPr/>
          <a:lstStyle/>
          <a:p>
            <a:r>
              <a:rPr lang="fr-FR"/>
              <a:t>Electrons sources</a:t>
            </a:r>
            <a:endParaRPr lang="en-GB"/>
          </a:p>
        </p:txBody>
      </p:sp>
      <p:sp>
        <p:nvSpPr>
          <p:cNvPr id="6" name="Espace réservé du numéro de diapositive 5"/>
          <p:cNvSpPr>
            <a:spLocks noGrp="1"/>
          </p:cNvSpPr>
          <p:nvPr>
            <p:ph type="sldNum" sz="quarter" idx="12"/>
          </p:nvPr>
        </p:nvSpPr>
        <p:spPr/>
        <p:txBody>
          <a:bodyPr/>
          <a:lstStyle/>
          <a:p>
            <a:fld id="{480433CB-3D87-1948-A5B6-54D4680A5C16}" type="slidenum">
              <a:rPr lang="en-GB" smtClean="0"/>
              <a:pPr/>
              <a:t>31</a:t>
            </a:fld>
            <a:endParaRPr lang="en-GB"/>
          </a:p>
        </p:txBody>
      </p:sp>
      <p:pic>
        <p:nvPicPr>
          <p:cNvPr id="7" name="Picture 1"/>
          <p:cNvPicPr>
            <a:picLocks noChangeAspect="1" noChangeArrowheads="1"/>
          </p:cNvPicPr>
          <p:nvPr/>
        </p:nvPicPr>
        <p:blipFill>
          <a:blip r:embed="rId2"/>
          <a:srcRect/>
          <a:stretch>
            <a:fillRect/>
          </a:stretch>
        </p:blipFill>
        <p:spPr bwMode="auto">
          <a:xfrm>
            <a:off x="2785197" y="4196905"/>
            <a:ext cx="4432812" cy="2661095"/>
          </a:xfrm>
          <a:prstGeom prst="rect">
            <a:avLst/>
          </a:prstGeom>
          <a:noFill/>
          <a:ln w="9525">
            <a:noFill/>
            <a:round/>
            <a:headEnd/>
            <a:tailEnd/>
          </a:ln>
          <a:effectLst/>
        </p:spPr>
      </p:pic>
    </p:spTree>
    <p:extLst>
      <p:ext uri="{BB962C8B-B14F-4D97-AF65-F5344CB8AC3E}">
        <p14:creationId xmlns:p14="http://schemas.microsoft.com/office/powerpoint/2010/main" val="24723237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457200" y="8543"/>
            <a:ext cx="8229600" cy="874409"/>
          </a:xfrm>
        </p:spPr>
        <p:txBody>
          <a:bodyPr/>
          <a:lstStyle/>
          <a:p>
            <a:r>
              <a:rPr lang="en-GB" dirty="0"/>
              <a:t>More exotic cathode materials</a:t>
            </a:r>
          </a:p>
        </p:txBody>
      </p:sp>
      <p:sp>
        <p:nvSpPr>
          <p:cNvPr id="2" name="Espace réservé de la date 1"/>
          <p:cNvSpPr>
            <a:spLocks noGrp="1"/>
          </p:cNvSpPr>
          <p:nvPr>
            <p:ph type="dt" sz="half" idx="10"/>
          </p:nvPr>
        </p:nvSpPr>
        <p:spPr/>
        <p:txBody>
          <a:bodyPr/>
          <a:lstStyle/>
          <a:p>
            <a:r>
              <a:rPr lang="x-none"/>
              <a:t>Nicolas Delerue, LAL Orsay</a:t>
            </a:r>
            <a:endParaRPr lang="en-GB"/>
          </a:p>
        </p:txBody>
      </p:sp>
      <p:sp>
        <p:nvSpPr>
          <p:cNvPr id="3" name="Espace réservé du pied de page 2"/>
          <p:cNvSpPr>
            <a:spLocks noGrp="1"/>
          </p:cNvSpPr>
          <p:nvPr>
            <p:ph type="ftr" sz="quarter" idx="11"/>
          </p:nvPr>
        </p:nvSpPr>
        <p:spPr/>
        <p:txBody>
          <a:bodyPr/>
          <a:lstStyle/>
          <a:p>
            <a:r>
              <a:rPr lang="fr-FR"/>
              <a:t>Electrons sources</a:t>
            </a:r>
            <a:endParaRPr lang="en-GB"/>
          </a:p>
        </p:txBody>
      </p:sp>
      <p:sp>
        <p:nvSpPr>
          <p:cNvPr id="4" name="Espace réservé du numéro de diapositive 3"/>
          <p:cNvSpPr>
            <a:spLocks noGrp="1"/>
          </p:cNvSpPr>
          <p:nvPr>
            <p:ph type="sldNum" sz="quarter" idx="12"/>
          </p:nvPr>
        </p:nvSpPr>
        <p:spPr/>
        <p:txBody>
          <a:bodyPr/>
          <a:lstStyle/>
          <a:p>
            <a:fld id="{480433CB-3D87-1948-A5B6-54D4680A5C16}" type="slidenum">
              <a:rPr lang="en-GB" smtClean="0"/>
              <a:pPr/>
              <a:t>32</a:t>
            </a:fld>
            <a:endParaRPr lang="en-GB"/>
          </a:p>
        </p:txBody>
      </p:sp>
      <p:pic>
        <p:nvPicPr>
          <p:cNvPr id="7" name="Image 6" descr="Capture d’écran 2015-09-27 à 18.47.5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0189" y="882951"/>
            <a:ext cx="7414381" cy="5540737"/>
          </a:xfrm>
          <a:prstGeom prst="rect">
            <a:avLst/>
          </a:prstGeom>
        </p:spPr>
      </p:pic>
    </p:spTree>
    <p:extLst>
      <p:ext uri="{BB962C8B-B14F-4D97-AF65-F5344CB8AC3E}">
        <p14:creationId xmlns:p14="http://schemas.microsoft.com/office/powerpoint/2010/main" val="27221912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err="1"/>
              <a:t>Quizz</a:t>
            </a:r>
            <a:endParaRPr lang="en-GB" dirty="0"/>
          </a:p>
        </p:txBody>
      </p:sp>
      <p:sp>
        <p:nvSpPr>
          <p:cNvPr id="3" name="Espace réservé du contenu 2"/>
          <p:cNvSpPr>
            <a:spLocks noGrp="1"/>
          </p:cNvSpPr>
          <p:nvPr>
            <p:ph idx="1"/>
          </p:nvPr>
        </p:nvSpPr>
        <p:spPr/>
        <p:txBody>
          <a:bodyPr/>
          <a:lstStyle/>
          <a:p>
            <a:r>
              <a:rPr lang="en-GB" dirty="0"/>
              <a:t>Which phenomena leads to the sparking (electron emission) when a metallic object is placed in a microwave oven?</a:t>
            </a:r>
            <a:br>
              <a:rPr lang="en-GB" dirty="0"/>
            </a:br>
            <a:r>
              <a:rPr lang="en-GB" dirty="0"/>
              <a:t>(a) Thermionic emission (because the object is heated)</a:t>
            </a:r>
            <a:br>
              <a:rPr lang="en-GB" dirty="0"/>
            </a:br>
            <a:r>
              <a:rPr lang="en-GB" dirty="0"/>
              <a:t>(b) </a:t>
            </a:r>
            <a:r>
              <a:rPr lang="en-GB" dirty="0" err="1"/>
              <a:t>Schottky</a:t>
            </a:r>
            <a:r>
              <a:rPr lang="en-GB" dirty="0"/>
              <a:t> emission (because of the electric field in the oven)</a:t>
            </a:r>
            <a:br>
              <a:rPr lang="en-GB" dirty="0"/>
            </a:br>
            <a:r>
              <a:rPr lang="en-GB" dirty="0"/>
              <a:t>(c) Photoemission (because of the photons emitted by the RF generator of the oven)</a:t>
            </a:r>
          </a:p>
        </p:txBody>
      </p:sp>
      <p:sp>
        <p:nvSpPr>
          <p:cNvPr id="4" name="Espace réservé de la date 3"/>
          <p:cNvSpPr>
            <a:spLocks noGrp="1"/>
          </p:cNvSpPr>
          <p:nvPr>
            <p:ph type="dt" sz="half" idx="10"/>
          </p:nvPr>
        </p:nvSpPr>
        <p:spPr/>
        <p:txBody>
          <a:bodyPr/>
          <a:lstStyle/>
          <a:p>
            <a:r>
              <a:rPr lang="x-none"/>
              <a:t>Nicolas Delerue, LAL Orsay</a:t>
            </a:r>
            <a:endParaRPr lang="en-GB"/>
          </a:p>
        </p:txBody>
      </p:sp>
      <p:sp>
        <p:nvSpPr>
          <p:cNvPr id="5" name="Espace réservé du pied de page 4"/>
          <p:cNvSpPr>
            <a:spLocks noGrp="1"/>
          </p:cNvSpPr>
          <p:nvPr>
            <p:ph type="ftr" sz="quarter" idx="11"/>
          </p:nvPr>
        </p:nvSpPr>
        <p:spPr/>
        <p:txBody>
          <a:bodyPr/>
          <a:lstStyle/>
          <a:p>
            <a:r>
              <a:rPr lang="fr-FR"/>
              <a:t>Electrons sources</a:t>
            </a:r>
            <a:endParaRPr lang="en-GB"/>
          </a:p>
        </p:txBody>
      </p:sp>
      <p:sp>
        <p:nvSpPr>
          <p:cNvPr id="6" name="Espace réservé du numéro de diapositive 5"/>
          <p:cNvSpPr>
            <a:spLocks noGrp="1"/>
          </p:cNvSpPr>
          <p:nvPr>
            <p:ph type="sldNum" sz="quarter" idx="12"/>
          </p:nvPr>
        </p:nvSpPr>
        <p:spPr/>
        <p:txBody>
          <a:bodyPr/>
          <a:lstStyle/>
          <a:p>
            <a:fld id="{480433CB-3D87-1948-A5B6-54D4680A5C16}" type="slidenum">
              <a:rPr lang="en-GB" smtClean="0"/>
              <a:pPr/>
              <a:t>33</a:t>
            </a:fld>
            <a:endParaRPr lang="en-GB"/>
          </a:p>
        </p:txBody>
      </p:sp>
    </p:spTree>
    <p:extLst>
      <p:ext uri="{BB962C8B-B14F-4D97-AF65-F5344CB8AC3E}">
        <p14:creationId xmlns:p14="http://schemas.microsoft.com/office/powerpoint/2010/main" val="22187499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a:t>Answer (b)</a:t>
            </a:r>
          </a:p>
        </p:txBody>
      </p:sp>
      <p:sp>
        <p:nvSpPr>
          <p:cNvPr id="3" name="Espace réservé du contenu 2"/>
          <p:cNvSpPr>
            <a:spLocks noGrp="1"/>
          </p:cNvSpPr>
          <p:nvPr>
            <p:ph idx="1"/>
          </p:nvPr>
        </p:nvSpPr>
        <p:spPr/>
        <p:txBody>
          <a:bodyPr/>
          <a:lstStyle/>
          <a:p>
            <a:r>
              <a:rPr lang="en-GB" dirty="0"/>
              <a:t>In a microwave oven a very intense electric field can be induced in metallic objects.</a:t>
            </a:r>
          </a:p>
          <a:p>
            <a:r>
              <a:rPr lang="en-GB" dirty="0"/>
              <a:t>This will lead to </a:t>
            </a:r>
            <a:r>
              <a:rPr lang="en-GB" dirty="0" err="1"/>
              <a:t>Schottky</a:t>
            </a:r>
            <a:r>
              <a:rPr lang="en-GB" dirty="0"/>
              <a:t> emission (sparks).</a:t>
            </a:r>
          </a:p>
          <a:p>
            <a:r>
              <a:rPr lang="en-GB" dirty="0"/>
              <a:t>Note: these sparks also create X-rays…</a:t>
            </a:r>
          </a:p>
        </p:txBody>
      </p:sp>
      <p:sp>
        <p:nvSpPr>
          <p:cNvPr id="4" name="Espace réservé de la date 3"/>
          <p:cNvSpPr>
            <a:spLocks noGrp="1"/>
          </p:cNvSpPr>
          <p:nvPr>
            <p:ph type="dt" sz="half" idx="10"/>
          </p:nvPr>
        </p:nvSpPr>
        <p:spPr/>
        <p:txBody>
          <a:bodyPr/>
          <a:lstStyle/>
          <a:p>
            <a:r>
              <a:rPr lang="x-none"/>
              <a:t>Nicolas Delerue, LAL Orsay</a:t>
            </a:r>
            <a:endParaRPr lang="en-GB"/>
          </a:p>
        </p:txBody>
      </p:sp>
      <p:sp>
        <p:nvSpPr>
          <p:cNvPr id="5" name="Espace réservé du pied de page 4"/>
          <p:cNvSpPr>
            <a:spLocks noGrp="1"/>
          </p:cNvSpPr>
          <p:nvPr>
            <p:ph type="ftr" sz="quarter" idx="11"/>
          </p:nvPr>
        </p:nvSpPr>
        <p:spPr/>
        <p:txBody>
          <a:bodyPr/>
          <a:lstStyle/>
          <a:p>
            <a:r>
              <a:rPr lang="fr-FR"/>
              <a:t>Electrons sources</a:t>
            </a:r>
            <a:endParaRPr lang="en-GB"/>
          </a:p>
        </p:txBody>
      </p:sp>
      <p:sp>
        <p:nvSpPr>
          <p:cNvPr id="6" name="Espace réservé du numéro de diapositive 5"/>
          <p:cNvSpPr>
            <a:spLocks noGrp="1"/>
          </p:cNvSpPr>
          <p:nvPr>
            <p:ph type="sldNum" sz="quarter" idx="12"/>
          </p:nvPr>
        </p:nvSpPr>
        <p:spPr/>
        <p:txBody>
          <a:bodyPr/>
          <a:lstStyle/>
          <a:p>
            <a:fld id="{480433CB-3D87-1948-A5B6-54D4680A5C16}" type="slidenum">
              <a:rPr lang="en-GB" smtClean="0"/>
              <a:pPr/>
              <a:t>34</a:t>
            </a:fld>
            <a:endParaRPr lang="en-GB"/>
          </a:p>
        </p:txBody>
      </p:sp>
    </p:spTree>
    <p:extLst>
      <p:ext uri="{BB962C8B-B14F-4D97-AF65-F5344CB8AC3E}">
        <p14:creationId xmlns:p14="http://schemas.microsoft.com/office/powerpoint/2010/main" val="33676626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32733"/>
            <a:ext cx="8229600" cy="753457"/>
          </a:xfrm>
        </p:spPr>
        <p:txBody>
          <a:bodyPr>
            <a:normAutofit fontScale="90000"/>
          </a:bodyPr>
          <a:lstStyle/>
          <a:p>
            <a:r>
              <a:rPr lang="en-GB" dirty="0"/>
              <a:t>Physical effects summary</a:t>
            </a:r>
          </a:p>
        </p:txBody>
      </p:sp>
      <p:sp>
        <p:nvSpPr>
          <p:cNvPr id="3" name="Espace réservé du contenu 2"/>
          <p:cNvSpPr>
            <a:spLocks noGrp="1"/>
          </p:cNvSpPr>
          <p:nvPr>
            <p:ph idx="1"/>
          </p:nvPr>
        </p:nvSpPr>
        <p:spPr>
          <a:xfrm>
            <a:off x="457199" y="786190"/>
            <a:ext cx="6095999" cy="3556000"/>
          </a:xfrm>
        </p:spPr>
        <p:txBody>
          <a:bodyPr>
            <a:normAutofit fontScale="70000" lnSpcReduction="20000"/>
          </a:bodyPr>
          <a:lstStyle/>
          <a:p>
            <a:r>
              <a:rPr lang="en-GB" dirty="0"/>
              <a:t>Electrons are emitted when their energy exceeds the work function of the material.</a:t>
            </a:r>
          </a:p>
          <a:p>
            <a:r>
              <a:rPr lang="en-GB" dirty="0"/>
              <a:t>3 effects can leads to this:</a:t>
            </a:r>
            <a:br>
              <a:rPr lang="en-GB" dirty="0"/>
            </a:br>
            <a:r>
              <a:rPr lang="en-GB" dirty="0"/>
              <a:t>- Thermionic emission (when the material is heated)</a:t>
            </a:r>
            <a:br>
              <a:rPr lang="en-GB" dirty="0"/>
            </a:br>
            <a:r>
              <a:rPr lang="en-GB" dirty="0"/>
              <a:t>- </a:t>
            </a:r>
            <a:r>
              <a:rPr lang="en-GB" dirty="0" err="1"/>
              <a:t>Schottky</a:t>
            </a:r>
            <a:r>
              <a:rPr lang="en-GB" dirty="0"/>
              <a:t> emission (lower emission threshold under an intense electric field)</a:t>
            </a:r>
            <a:br>
              <a:rPr lang="en-GB" dirty="0"/>
            </a:br>
            <a:r>
              <a:rPr lang="en-GB" dirty="0"/>
              <a:t>- Photoelectric emission (under illumination by energetic photons)</a:t>
            </a:r>
          </a:p>
          <a:p>
            <a:r>
              <a:rPr lang="en-GB" dirty="0"/>
              <a:t>Material and material properties play an important role in determining the threshold and yield of these emissions.</a:t>
            </a:r>
          </a:p>
        </p:txBody>
      </p:sp>
      <p:sp>
        <p:nvSpPr>
          <p:cNvPr id="4" name="Espace réservé de la date 3"/>
          <p:cNvSpPr>
            <a:spLocks noGrp="1"/>
          </p:cNvSpPr>
          <p:nvPr>
            <p:ph type="dt" sz="half" idx="10"/>
          </p:nvPr>
        </p:nvSpPr>
        <p:spPr/>
        <p:txBody>
          <a:bodyPr/>
          <a:lstStyle/>
          <a:p>
            <a:r>
              <a:rPr lang="x-none"/>
              <a:t>Nicolas Delerue, LAL Orsay</a:t>
            </a:r>
            <a:endParaRPr lang="en-GB"/>
          </a:p>
        </p:txBody>
      </p:sp>
      <p:sp>
        <p:nvSpPr>
          <p:cNvPr id="5" name="Espace réservé du pied de page 4"/>
          <p:cNvSpPr>
            <a:spLocks noGrp="1"/>
          </p:cNvSpPr>
          <p:nvPr>
            <p:ph type="ftr" sz="quarter" idx="11"/>
          </p:nvPr>
        </p:nvSpPr>
        <p:spPr/>
        <p:txBody>
          <a:bodyPr/>
          <a:lstStyle/>
          <a:p>
            <a:r>
              <a:rPr lang="fr-FR"/>
              <a:t>Electrons sources</a:t>
            </a:r>
            <a:endParaRPr lang="en-GB"/>
          </a:p>
        </p:txBody>
      </p:sp>
      <p:sp>
        <p:nvSpPr>
          <p:cNvPr id="6" name="Espace réservé du numéro de diapositive 5"/>
          <p:cNvSpPr>
            <a:spLocks noGrp="1"/>
          </p:cNvSpPr>
          <p:nvPr>
            <p:ph type="sldNum" sz="quarter" idx="12"/>
          </p:nvPr>
        </p:nvSpPr>
        <p:spPr/>
        <p:txBody>
          <a:bodyPr/>
          <a:lstStyle/>
          <a:p>
            <a:fld id="{480433CB-3D87-1948-A5B6-54D4680A5C16}" type="slidenum">
              <a:rPr lang="en-GB" smtClean="0"/>
              <a:pPr/>
              <a:t>35</a:t>
            </a:fld>
            <a:endParaRPr lang="en-GB"/>
          </a:p>
        </p:txBody>
      </p:sp>
      <p:pic>
        <p:nvPicPr>
          <p:cNvPr id="7" name="Image 6"/>
          <p:cNvPicPr>
            <a:picLocks noChangeAspect="1"/>
          </p:cNvPicPr>
          <p:nvPr/>
        </p:nvPicPr>
        <p:blipFill>
          <a:blip r:embed="rId2"/>
          <a:stretch>
            <a:fillRect/>
          </a:stretch>
        </p:blipFill>
        <p:spPr>
          <a:xfrm>
            <a:off x="6553200" y="2065307"/>
            <a:ext cx="2447943" cy="1831188"/>
          </a:xfrm>
          <a:prstGeom prst="rect">
            <a:avLst/>
          </a:prstGeom>
        </p:spPr>
      </p:pic>
      <p:pic>
        <p:nvPicPr>
          <p:cNvPr id="8" name="Image 7" descr="Photoelectric_effec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9530" y="4472971"/>
            <a:ext cx="2698247" cy="1902610"/>
          </a:xfrm>
          <a:prstGeom prst="rect">
            <a:avLst/>
          </a:prstGeom>
        </p:spPr>
      </p:pic>
      <p:pic>
        <p:nvPicPr>
          <p:cNvPr id="9" name="Image 8" descr="Thermionic_filamen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825" y="4472970"/>
            <a:ext cx="2018696" cy="1883380"/>
          </a:xfrm>
          <a:prstGeom prst="rect">
            <a:avLst/>
          </a:prstGeom>
        </p:spPr>
      </p:pic>
      <p:pic>
        <p:nvPicPr>
          <p:cNvPr id="10" name="Image 9" descr="electric_field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53627" y="4472970"/>
            <a:ext cx="2166861" cy="1902610"/>
          </a:xfrm>
          <a:prstGeom prst="rect">
            <a:avLst/>
          </a:prstGeom>
        </p:spPr>
      </p:pic>
    </p:spTree>
    <p:extLst>
      <p:ext uri="{BB962C8B-B14F-4D97-AF65-F5344CB8AC3E}">
        <p14:creationId xmlns:p14="http://schemas.microsoft.com/office/powerpoint/2010/main" val="32059454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en-GB" dirty="0"/>
              <a:t>Designs of electron guns:</a:t>
            </a:r>
            <a:br>
              <a:rPr lang="en-GB" dirty="0"/>
            </a:br>
            <a:r>
              <a:rPr lang="en-GB" dirty="0"/>
              <a:t>Thermionic guns</a:t>
            </a:r>
          </a:p>
        </p:txBody>
      </p:sp>
      <p:sp>
        <p:nvSpPr>
          <p:cNvPr id="3" name="Espace réservé du contenu 2"/>
          <p:cNvSpPr>
            <a:spLocks noGrp="1"/>
          </p:cNvSpPr>
          <p:nvPr>
            <p:ph idx="1"/>
          </p:nvPr>
        </p:nvSpPr>
        <p:spPr/>
        <p:txBody>
          <a:bodyPr>
            <a:normAutofit lnSpcReduction="10000"/>
          </a:bodyPr>
          <a:lstStyle/>
          <a:p>
            <a:r>
              <a:rPr lang="en-GB" dirty="0"/>
              <a:t>A thermionic cathode is not sufficient to produce electrons. It must be inserted into a gun.</a:t>
            </a:r>
          </a:p>
          <a:p>
            <a:r>
              <a:rPr lang="en-GB" dirty="0"/>
              <a:t>A thermionic gun must answer several constraints:</a:t>
            </a:r>
            <a:br>
              <a:rPr lang="en-GB" dirty="0"/>
            </a:br>
            <a:r>
              <a:rPr lang="en-GB" dirty="0"/>
              <a:t>- the cathode must be brought to a high temperature.</a:t>
            </a:r>
            <a:br>
              <a:rPr lang="en-GB" dirty="0"/>
            </a:br>
            <a:r>
              <a:rPr lang="en-GB" dirty="0"/>
              <a:t>- there must be a high electric field between the cathode and the exit of the gun (anode).</a:t>
            </a:r>
          </a:p>
        </p:txBody>
      </p:sp>
      <p:sp>
        <p:nvSpPr>
          <p:cNvPr id="4" name="Espace réservé de la date 3"/>
          <p:cNvSpPr>
            <a:spLocks noGrp="1"/>
          </p:cNvSpPr>
          <p:nvPr>
            <p:ph type="dt" sz="half" idx="10"/>
          </p:nvPr>
        </p:nvSpPr>
        <p:spPr/>
        <p:txBody>
          <a:bodyPr/>
          <a:lstStyle/>
          <a:p>
            <a:r>
              <a:rPr lang="x-none"/>
              <a:t>Nicolas Delerue, LAL Orsay</a:t>
            </a:r>
            <a:endParaRPr lang="en-GB"/>
          </a:p>
        </p:txBody>
      </p:sp>
      <p:sp>
        <p:nvSpPr>
          <p:cNvPr id="5" name="Espace réservé du pied de page 4"/>
          <p:cNvSpPr>
            <a:spLocks noGrp="1"/>
          </p:cNvSpPr>
          <p:nvPr>
            <p:ph type="ftr" sz="quarter" idx="11"/>
          </p:nvPr>
        </p:nvSpPr>
        <p:spPr/>
        <p:txBody>
          <a:bodyPr/>
          <a:lstStyle/>
          <a:p>
            <a:r>
              <a:rPr lang="fr-FR"/>
              <a:t>Electrons sources</a:t>
            </a:r>
            <a:endParaRPr lang="en-GB"/>
          </a:p>
        </p:txBody>
      </p:sp>
      <p:sp>
        <p:nvSpPr>
          <p:cNvPr id="6" name="Espace réservé du numéro de diapositive 5"/>
          <p:cNvSpPr>
            <a:spLocks noGrp="1"/>
          </p:cNvSpPr>
          <p:nvPr>
            <p:ph type="sldNum" sz="quarter" idx="12"/>
          </p:nvPr>
        </p:nvSpPr>
        <p:spPr/>
        <p:txBody>
          <a:bodyPr/>
          <a:lstStyle/>
          <a:p>
            <a:fld id="{480433CB-3D87-1948-A5B6-54D4680A5C16}" type="slidenum">
              <a:rPr lang="en-GB" smtClean="0"/>
              <a:pPr/>
              <a:t>36</a:t>
            </a:fld>
            <a:endParaRPr lang="en-GB"/>
          </a:p>
        </p:txBody>
      </p:sp>
    </p:spTree>
    <p:extLst>
      <p:ext uri="{BB962C8B-B14F-4D97-AF65-F5344CB8AC3E}">
        <p14:creationId xmlns:p14="http://schemas.microsoft.com/office/powerpoint/2010/main" val="33317561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e la date 3"/>
          <p:cNvSpPr>
            <a:spLocks noGrp="1"/>
          </p:cNvSpPr>
          <p:nvPr>
            <p:ph type="dt" idx="10"/>
          </p:nvPr>
        </p:nvSpPr>
        <p:spPr/>
        <p:txBody>
          <a:bodyPr/>
          <a:lstStyle/>
          <a:p>
            <a:r>
              <a:rPr lang="x-none"/>
              <a:t>Nicolas Delerue, LAL Orsay</a:t>
            </a:r>
            <a:endParaRPr lang="en-GB"/>
          </a:p>
        </p:txBody>
      </p:sp>
      <p:sp>
        <p:nvSpPr>
          <p:cNvPr id="7" name="Espace réservé du numéro de diapositive 5"/>
          <p:cNvSpPr>
            <a:spLocks noGrp="1"/>
          </p:cNvSpPr>
          <p:nvPr>
            <p:ph type="sldNum" idx="12"/>
          </p:nvPr>
        </p:nvSpPr>
        <p:spPr/>
        <p:txBody>
          <a:bodyPr/>
          <a:lstStyle/>
          <a:p>
            <a:fld id="{878CBFA6-0D8D-464E-AECC-7A75C635F370}" type="slidenum">
              <a:rPr lang="en-GB"/>
              <a:pPr/>
              <a:t>37</a:t>
            </a:fld>
            <a:endParaRPr lang="en-GB"/>
          </a:p>
        </p:txBody>
      </p:sp>
      <p:pic>
        <p:nvPicPr>
          <p:cNvPr id="337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2880" y="594783"/>
            <a:ext cx="3882240" cy="2939348"/>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3794" name="Rectangle 2"/>
          <p:cNvSpPr>
            <a:spLocks noGrp="1" noChangeArrowheads="1"/>
          </p:cNvSpPr>
          <p:nvPr>
            <p:ph type="title"/>
          </p:nvPr>
        </p:nvSpPr>
        <p:spPr>
          <a:xfrm>
            <a:off x="468001" y="181459"/>
            <a:ext cx="8228160" cy="760400"/>
          </a:xfrm>
          <a:ln/>
        </p:spPr>
        <p:txBody>
          <a:bodyPr>
            <a:normAutofit fontScale="90000"/>
          </a:bodyPr>
          <a:lstStyle/>
          <a:p>
            <a:pP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dirty="0"/>
              <a:t>Electrodes geometry (1)</a:t>
            </a:r>
          </a:p>
        </p:txBody>
      </p:sp>
      <p:sp>
        <p:nvSpPr>
          <p:cNvPr id="33795" name="Rectangle 3"/>
          <p:cNvSpPr>
            <a:spLocks noGrp="1" noChangeArrowheads="1"/>
          </p:cNvSpPr>
          <p:nvPr>
            <p:ph type="body" idx="1"/>
          </p:nvPr>
        </p:nvSpPr>
        <p:spPr>
          <a:xfrm>
            <a:off x="113760" y="1504959"/>
            <a:ext cx="4227840" cy="5001645"/>
          </a:xfrm>
          <a:ln/>
        </p:spPr>
        <p:txBody>
          <a:bodyPr/>
          <a:lstStyle/>
          <a:p>
            <a:pPr>
              <a:tabLst>
                <a:tab pos="656650" algn="l"/>
                <a:tab pos="1313299" algn="l"/>
                <a:tab pos="1969949" algn="l"/>
                <a:tab pos="2626599" algn="l"/>
                <a:tab pos="3283248" algn="l"/>
                <a:tab pos="3939898" algn="l"/>
              </a:tabLst>
            </a:pPr>
            <a:r>
              <a:rPr lang="en-GB" sz="2000"/>
              <a:t>Two emitted electrons repel each other.</a:t>
            </a:r>
          </a:p>
          <a:p>
            <a:pPr>
              <a:tabLst>
                <a:tab pos="656650" algn="l"/>
                <a:tab pos="1313299" algn="l"/>
                <a:tab pos="1969949" algn="l"/>
                <a:tab pos="2626599" algn="l"/>
                <a:tab pos="3283248" algn="l"/>
                <a:tab pos="3939898" algn="l"/>
              </a:tabLst>
            </a:pPr>
            <a:r>
              <a:rPr lang="en-GB" sz="2000"/>
              <a:t>If the anode and the cathode are flat the beam will diverge due to the charges emitted.</a:t>
            </a:r>
          </a:p>
          <a:p>
            <a:pPr>
              <a:tabLst>
                <a:tab pos="656650" algn="l"/>
                <a:tab pos="1313299" algn="l"/>
                <a:tab pos="1969949" algn="l"/>
                <a:tab pos="2626599" algn="l"/>
                <a:tab pos="3283248" algn="l"/>
                <a:tab pos="3939898" algn="l"/>
              </a:tabLst>
            </a:pPr>
            <a:r>
              <a:rPr lang="en-GB" sz="2000"/>
              <a:t>At low charge this effect will be small but with high current sources this will increase significantly the beam emittance.</a:t>
            </a:r>
          </a:p>
          <a:p>
            <a:pPr>
              <a:tabLst>
                <a:tab pos="656650" algn="l"/>
                <a:tab pos="1313299" algn="l"/>
                <a:tab pos="1969949" algn="l"/>
                <a:tab pos="2626599" algn="l"/>
                <a:tab pos="3283248" algn="l"/>
                <a:tab pos="3939898" algn="l"/>
              </a:tabLst>
            </a:pPr>
            <a:r>
              <a:rPr lang="en-GB" sz="2000"/>
              <a:t>To avoid this the shape of the electrode must compensate the space charge forces.</a:t>
            </a:r>
          </a:p>
        </p:txBody>
      </p:sp>
      <p:pic>
        <p:nvPicPr>
          <p:cNvPr id="337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8240" y="3596059"/>
            <a:ext cx="3882240" cy="2939348"/>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 name="Espace réservé du pied de page 1"/>
          <p:cNvSpPr>
            <a:spLocks noGrp="1"/>
          </p:cNvSpPr>
          <p:nvPr>
            <p:ph type="ftr" sz="quarter" idx="11"/>
          </p:nvPr>
        </p:nvSpPr>
        <p:spPr/>
        <p:txBody>
          <a:bodyPr/>
          <a:lstStyle/>
          <a:p>
            <a:r>
              <a:rPr lang="fr-FR"/>
              <a:t>Electrons sources</a:t>
            </a:r>
            <a:endParaRPr lang="en-GB"/>
          </a:p>
        </p:txBody>
      </p:sp>
    </p:spTree>
    <p:extLst>
      <p:ext uri="{BB962C8B-B14F-4D97-AF65-F5344CB8AC3E}">
        <p14:creationId xmlns:p14="http://schemas.microsoft.com/office/powerpoint/2010/main" val="3898289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e la date 3"/>
          <p:cNvSpPr>
            <a:spLocks noGrp="1"/>
          </p:cNvSpPr>
          <p:nvPr>
            <p:ph type="dt" idx="10"/>
          </p:nvPr>
        </p:nvSpPr>
        <p:spPr/>
        <p:txBody>
          <a:bodyPr/>
          <a:lstStyle/>
          <a:p>
            <a:r>
              <a:rPr lang="x-none"/>
              <a:t>Nicolas Delerue, LAL Orsay</a:t>
            </a:r>
            <a:endParaRPr lang="en-GB"/>
          </a:p>
        </p:txBody>
      </p:sp>
      <p:sp>
        <p:nvSpPr>
          <p:cNvPr id="9" name="Espace réservé du numéro de diapositive 5"/>
          <p:cNvSpPr>
            <a:spLocks noGrp="1"/>
          </p:cNvSpPr>
          <p:nvPr>
            <p:ph type="sldNum" idx="12"/>
          </p:nvPr>
        </p:nvSpPr>
        <p:spPr/>
        <p:txBody>
          <a:bodyPr/>
          <a:lstStyle/>
          <a:p>
            <a:fld id="{8F13F5B4-C057-E246-AF77-6B22F99BE36B}" type="slidenum">
              <a:rPr lang="en-GB"/>
              <a:pPr/>
              <a:t>38</a:t>
            </a:fld>
            <a:endParaRPr lang="en-GB"/>
          </a:p>
        </p:txBody>
      </p:sp>
      <p:sp>
        <p:nvSpPr>
          <p:cNvPr id="34817" name="Rectangle 1"/>
          <p:cNvSpPr>
            <a:spLocks noGrp="1" noChangeArrowheads="1"/>
          </p:cNvSpPr>
          <p:nvPr>
            <p:ph type="title"/>
          </p:nvPr>
        </p:nvSpPr>
        <p:spPr>
          <a:xfrm>
            <a:off x="413281" y="0"/>
            <a:ext cx="8228160" cy="852570"/>
          </a:xfrm>
          <a:ln/>
        </p:spPr>
        <p:txBody>
          <a:bodyPr/>
          <a:lstStyle/>
          <a:p>
            <a:pP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dirty="0"/>
              <a:t>Electrodes geometry (2)</a:t>
            </a:r>
          </a:p>
        </p:txBody>
      </p:sp>
      <p:sp>
        <p:nvSpPr>
          <p:cNvPr id="34818" name="Rectangle 2"/>
          <p:cNvSpPr>
            <a:spLocks noGrp="1" noChangeArrowheads="1"/>
          </p:cNvSpPr>
          <p:nvPr>
            <p:ph type="body" idx="1"/>
          </p:nvPr>
        </p:nvSpPr>
        <p:spPr>
          <a:xfrm>
            <a:off x="491041" y="917377"/>
            <a:ext cx="8228160" cy="2227913"/>
          </a:xfrm>
          <a:ln/>
        </p:spPr>
        <p:txBody>
          <a:bodyPr/>
          <a:lstStyle/>
          <a:p>
            <a:pP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sz="2400"/>
              <a:t>The correct electrode shape will depend on the forces that must be compensated (ie beam current).</a:t>
            </a:r>
          </a:p>
          <a:p>
            <a:pP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sz="2400"/>
              <a:t>By solving Laplace equation it is possible to find the best shape.</a:t>
            </a:r>
          </a:p>
        </p:txBody>
      </p:sp>
      <p:pic>
        <p:nvPicPr>
          <p:cNvPr id="348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8960" y="2965272"/>
            <a:ext cx="4144320" cy="3266263"/>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348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920" y="2939349"/>
            <a:ext cx="3520800" cy="3266263"/>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4821" name="Text Box 5"/>
          <p:cNvSpPr txBox="1">
            <a:spLocks noChangeArrowheads="1"/>
          </p:cNvSpPr>
          <p:nvPr/>
        </p:nvSpPr>
        <p:spPr bwMode="auto">
          <a:xfrm>
            <a:off x="188640" y="6317944"/>
            <a:ext cx="4308480" cy="32691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marL="431800" indent="-323850">
              <a:tabLst>
                <a:tab pos="723900" algn="l"/>
                <a:tab pos="1447800" algn="l"/>
                <a:tab pos="2171700" algn="l"/>
                <a:tab pos="2895600" algn="l"/>
                <a:tab pos="3619500" algn="l"/>
                <a:tab pos="4343400" algn="l"/>
              </a:tabLst>
              <a:defRPr>
                <a:solidFill>
                  <a:srgbClr val="000000"/>
                </a:solidFill>
                <a:latin typeface="Arial" charset="0"/>
                <a:ea typeface="ＭＳ Ｐゴシック" charset="0"/>
              </a:defRPr>
            </a:lvl1pPr>
            <a:lvl2pPr>
              <a:tabLst>
                <a:tab pos="723900" algn="l"/>
                <a:tab pos="1447800" algn="l"/>
                <a:tab pos="2171700" algn="l"/>
                <a:tab pos="2895600" algn="l"/>
                <a:tab pos="3619500" algn="l"/>
                <a:tab pos="4343400" algn="l"/>
              </a:tabLst>
              <a:defRPr>
                <a:solidFill>
                  <a:srgbClr val="000000"/>
                </a:solidFill>
                <a:latin typeface="Arial" charset="0"/>
                <a:ea typeface="ＭＳ Ｐゴシック" charset="0"/>
              </a:defRPr>
            </a:lvl2pPr>
            <a:lvl3pPr>
              <a:tabLst>
                <a:tab pos="723900" algn="l"/>
                <a:tab pos="1447800" algn="l"/>
                <a:tab pos="2171700" algn="l"/>
                <a:tab pos="2895600" algn="l"/>
                <a:tab pos="3619500" algn="l"/>
                <a:tab pos="4343400" algn="l"/>
              </a:tabLst>
              <a:defRPr>
                <a:solidFill>
                  <a:srgbClr val="000000"/>
                </a:solidFill>
                <a:latin typeface="Arial" charset="0"/>
                <a:ea typeface="ＭＳ Ｐゴシック" charset="0"/>
              </a:defRPr>
            </a:lvl3pPr>
            <a:lvl4pPr>
              <a:tabLst>
                <a:tab pos="723900" algn="l"/>
                <a:tab pos="1447800" algn="l"/>
                <a:tab pos="2171700" algn="l"/>
                <a:tab pos="2895600" algn="l"/>
                <a:tab pos="3619500" algn="l"/>
                <a:tab pos="4343400" algn="l"/>
              </a:tabLst>
              <a:defRPr>
                <a:solidFill>
                  <a:srgbClr val="000000"/>
                </a:solidFill>
                <a:latin typeface="Arial" charset="0"/>
                <a:ea typeface="ＭＳ Ｐゴシック" charset="0"/>
              </a:defRPr>
            </a:lvl4pPr>
            <a:lvl5pPr>
              <a:tabLst>
                <a:tab pos="723900" algn="l"/>
                <a:tab pos="1447800" algn="l"/>
                <a:tab pos="2171700" algn="l"/>
                <a:tab pos="2895600" algn="l"/>
                <a:tab pos="3619500" algn="l"/>
                <a:tab pos="4343400" algn="l"/>
              </a:tabLst>
              <a:defRPr>
                <a:solidFill>
                  <a:srgbClr val="000000"/>
                </a:solidFill>
                <a:latin typeface="Arial" charset="0"/>
                <a:ea typeface="ＭＳ Ｐゴシック" charset="0"/>
              </a:defRPr>
            </a:lvl5pPr>
            <a:lvl6pPr marL="1536700" indent="-215900" defTabSz="449263" fontAlgn="base" hangingPunct="0">
              <a:lnSpc>
                <a:spcPct val="124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defRPr>
            </a:lvl6pPr>
            <a:lvl7pPr marL="1993900" indent="-215900" defTabSz="449263" fontAlgn="base" hangingPunct="0">
              <a:lnSpc>
                <a:spcPct val="124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defRPr>
            </a:lvl7pPr>
            <a:lvl8pPr marL="2451100" indent="-215900" defTabSz="449263" fontAlgn="base" hangingPunct="0">
              <a:lnSpc>
                <a:spcPct val="124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defRPr>
            </a:lvl8pPr>
            <a:lvl9pPr marL="2908300" indent="-215900" defTabSz="449263" fontAlgn="base" hangingPunct="0">
              <a:lnSpc>
                <a:spcPct val="124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defRPr>
            </a:lvl9pPr>
          </a:lstStyle>
          <a:p>
            <a:pPr>
              <a:spcAft>
                <a:spcPts val="1293"/>
              </a:spcAft>
            </a:pPr>
            <a:r>
              <a:rPr lang="en-GB" sz="1500" i="1"/>
              <a:t>(images source:Masao Kuriki, ILC school)‏</a:t>
            </a:r>
          </a:p>
        </p:txBody>
      </p:sp>
      <p:sp>
        <p:nvSpPr>
          <p:cNvPr id="34822" name="Text Box 6"/>
          <p:cNvSpPr txBox="1">
            <a:spLocks noChangeArrowheads="1"/>
          </p:cNvSpPr>
          <p:nvPr/>
        </p:nvSpPr>
        <p:spPr bwMode="auto">
          <a:xfrm>
            <a:off x="6291361" y="6294901"/>
            <a:ext cx="2237760" cy="32691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marL="431800" indent="-323850">
              <a:tabLst>
                <a:tab pos="723900" algn="l"/>
                <a:tab pos="1447800" algn="l"/>
                <a:tab pos="2171700" algn="l"/>
              </a:tabLst>
              <a:defRPr>
                <a:solidFill>
                  <a:srgbClr val="000000"/>
                </a:solidFill>
                <a:latin typeface="Arial" charset="0"/>
                <a:ea typeface="ＭＳ Ｐゴシック" charset="0"/>
              </a:defRPr>
            </a:lvl1pPr>
            <a:lvl2pPr>
              <a:tabLst>
                <a:tab pos="723900" algn="l"/>
                <a:tab pos="1447800" algn="l"/>
                <a:tab pos="2171700" algn="l"/>
              </a:tabLst>
              <a:defRPr>
                <a:solidFill>
                  <a:srgbClr val="000000"/>
                </a:solidFill>
                <a:latin typeface="Arial" charset="0"/>
                <a:ea typeface="ＭＳ Ｐゴシック" charset="0"/>
              </a:defRPr>
            </a:lvl2pPr>
            <a:lvl3pPr>
              <a:tabLst>
                <a:tab pos="723900" algn="l"/>
                <a:tab pos="1447800" algn="l"/>
                <a:tab pos="2171700" algn="l"/>
              </a:tabLst>
              <a:defRPr>
                <a:solidFill>
                  <a:srgbClr val="000000"/>
                </a:solidFill>
                <a:latin typeface="Arial" charset="0"/>
                <a:ea typeface="ＭＳ Ｐゴシック" charset="0"/>
              </a:defRPr>
            </a:lvl3pPr>
            <a:lvl4pPr>
              <a:tabLst>
                <a:tab pos="723900" algn="l"/>
                <a:tab pos="1447800" algn="l"/>
                <a:tab pos="2171700" algn="l"/>
              </a:tabLst>
              <a:defRPr>
                <a:solidFill>
                  <a:srgbClr val="000000"/>
                </a:solidFill>
                <a:latin typeface="Arial" charset="0"/>
                <a:ea typeface="ＭＳ Ｐゴシック" charset="0"/>
              </a:defRPr>
            </a:lvl4pPr>
            <a:lvl5pPr>
              <a:tabLst>
                <a:tab pos="723900" algn="l"/>
                <a:tab pos="1447800" algn="l"/>
                <a:tab pos="2171700" algn="l"/>
              </a:tabLst>
              <a:defRPr>
                <a:solidFill>
                  <a:srgbClr val="000000"/>
                </a:solidFill>
                <a:latin typeface="Arial" charset="0"/>
                <a:ea typeface="ＭＳ Ｐゴシック" charset="0"/>
              </a:defRPr>
            </a:lvl5pPr>
            <a:lvl6pPr marL="1536700" indent="-215900" defTabSz="449263" fontAlgn="base" hangingPunct="0">
              <a:lnSpc>
                <a:spcPct val="124000"/>
              </a:lnSpc>
              <a:spcBef>
                <a:spcPct val="0"/>
              </a:spcBef>
              <a:spcAft>
                <a:spcPct val="0"/>
              </a:spcAft>
              <a:buClr>
                <a:srgbClr val="000000"/>
              </a:buClr>
              <a:buSzPct val="45000"/>
              <a:buFont typeface="Wingdings" charset="0"/>
              <a:tabLst>
                <a:tab pos="723900" algn="l"/>
                <a:tab pos="1447800" algn="l"/>
                <a:tab pos="2171700" algn="l"/>
              </a:tabLst>
              <a:defRPr>
                <a:solidFill>
                  <a:srgbClr val="000000"/>
                </a:solidFill>
                <a:latin typeface="Arial" charset="0"/>
                <a:ea typeface="ＭＳ Ｐゴシック" charset="0"/>
              </a:defRPr>
            </a:lvl6pPr>
            <a:lvl7pPr marL="1993900" indent="-215900" defTabSz="449263" fontAlgn="base" hangingPunct="0">
              <a:lnSpc>
                <a:spcPct val="124000"/>
              </a:lnSpc>
              <a:spcBef>
                <a:spcPct val="0"/>
              </a:spcBef>
              <a:spcAft>
                <a:spcPct val="0"/>
              </a:spcAft>
              <a:buClr>
                <a:srgbClr val="000000"/>
              </a:buClr>
              <a:buSzPct val="45000"/>
              <a:buFont typeface="Wingdings" charset="0"/>
              <a:tabLst>
                <a:tab pos="723900" algn="l"/>
                <a:tab pos="1447800" algn="l"/>
                <a:tab pos="2171700" algn="l"/>
              </a:tabLst>
              <a:defRPr>
                <a:solidFill>
                  <a:srgbClr val="000000"/>
                </a:solidFill>
                <a:latin typeface="Arial" charset="0"/>
                <a:ea typeface="ＭＳ Ｐゴシック" charset="0"/>
              </a:defRPr>
            </a:lvl7pPr>
            <a:lvl8pPr marL="2451100" indent="-215900" defTabSz="449263" fontAlgn="base" hangingPunct="0">
              <a:lnSpc>
                <a:spcPct val="124000"/>
              </a:lnSpc>
              <a:spcBef>
                <a:spcPct val="0"/>
              </a:spcBef>
              <a:spcAft>
                <a:spcPct val="0"/>
              </a:spcAft>
              <a:buClr>
                <a:srgbClr val="000000"/>
              </a:buClr>
              <a:buSzPct val="45000"/>
              <a:buFont typeface="Wingdings" charset="0"/>
              <a:tabLst>
                <a:tab pos="723900" algn="l"/>
                <a:tab pos="1447800" algn="l"/>
                <a:tab pos="2171700" algn="l"/>
              </a:tabLst>
              <a:defRPr>
                <a:solidFill>
                  <a:srgbClr val="000000"/>
                </a:solidFill>
                <a:latin typeface="Arial" charset="0"/>
                <a:ea typeface="ＭＳ Ｐゴシック" charset="0"/>
              </a:defRPr>
            </a:lvl8pPr>
            <a:lvl9pPr marL="2908300" indent="-215900" defTabSz="449263" fontAlgn="base" hangingPunct="0">
              <a:lnSpc>
                <a:spcPct val="124000"/>
              </a:lnSpc>
              <a:spcBef>
                <a:spcPct val="0"/>
              </a:spcBef>
              <a:spcAft>
                <a:spcPct val="0"/>
              </a:spcAft>
              <a:buClr>
                <a:srgbClr val="000000"/>
              </a:buClr>
              <a:buSzPct val="45000"/>
              <a:buFont typeface="Wingdings" charset="0"/>
              <a:tabLst>
                <a:tab pos="723900" algn="l"/>
                <a:tab pos="1447800" algn="l"/>
                <a:tab pos="2171700" algn="l"/>
              </a:tabLst>
              <a:defRPr>
                <a:solidFill>
                  <a:srgbClr val="000000"/>
                </a:solidFill>
                <a:latin typeface="Arial" charset="0"/>
                <a:ea typeface="ＭＳ Ｐゴシック" charset="0"/>
              </a:defRPr>
            </a:lvl9pPr>
          </a:lstStyle>
          <a:p>
            <a:pPr>
              <a:spcAft>
                <a:spcPts val="1293"/>
              </a:spcAft>
            </a:pPr>
            <a:r>
              <a:rPr lang="en-GB" sz="1500" i="1"/>
              <a:t>(images source: MEBS)‏</a:t>
            </a:r>
          </a:p>
        </p:txBody>
      </p:sp>
      <p:sp>
        <p:nvSpPr>
          <p:cNvPr id="2" name="Espace réservé du pied de page 1"/>
          <p:cNvSpPr>
            <a:spLocks noGrp="1"/>
          </p:cNvSpPr>
          <p:nvPr>
            <p:ph type="ftr" sz="quarter" idx="11"/>
          </p:nvPr>
        </p:nvSpPr>
        <p:spPr/>
        <p:txBody>
          <a:bodyPr/>
          <a:lstStyle/>
          <a:p>
            <a:r>
              <a:rPr lang="fr-FR"/>
              <a:t>Electrons sources</a:t>
            </a:r>
            <a:endParaRPr lang="en-GB"/>
          </a:p>
        </p:txBody>
      </p:sp>
    </p:spTree>
    <p:extLst>
      <p:ext uri="{BB962C8B-B14F-4D97-AF65-F5344CB8AC3E}">
        <p14:creationId xmlns:p14="http://schemas.microsoft.com/office/powerpoint/2010/main" val="8029201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e la date 3"/>
          <p:cNvSpPr>
            <a:spLocks noGrp="1"/>
          </p:cNvSpPr>
          <p:nvPr>
            <p:ph type="dt" idx="10"/>
          </p:nvPr>
        </p:nvSpPr>
        <p:spPr/>
        <p:txBody>
          <a:bodyPr/>
          <a:lstStyle/>
          <a:p>
            <a:r>
              <a:rPr lang="x-none"/>
              <a:t>Nicolas Delerue, LAL Orsay</a:t>
            </a:r>
            <a:endParaRPr lang="en-GB"/>
          </a:p>
        </p:txBody>
      </p:sp>
      <p:sp>
        <p:nvSpPr>
          <p:cNvPr id="7" name="Espace réservé du numéro de diapositive 5"/>
          <p:cNvSpPr>
            <a:spLocks noGrp="1"/>
          </p:cNvSpPr>
          <p:nvPr>
            <p:ph type="sldNum" idx="12"/>
          </p:nvPr>
        </p:nvSpPr>
        <p:spPr/>
        <p:txBody>
          <a:bodyPr/>
          <a:lstStyle/>
          <a:p>
            <a:fld id="{2FA84C7D-33E3-0B42-9FD1-6ACB208EBA83}" type="slidenum">
              <a:rPr lang="en-GB"/>
              <a:pPr/>
              <a:t>39</a:t>
            </a:fld>
            <a:endParaRPr lang="en-GB"/>
          </a:p>
        </p:txBody>
      </p:sp>
      <p:sp>
        <p:nvSpPr>
          <p:cNvPr id="35841" name="Rectangle 1"/>
          <p:cNvSpPr>
            <a:spLocks noGrp="1" noChangeArrowheads="1"/>
          </p:cNvSpPr>
          <p:nvPr>
            <p:ph type="title"/>
          </p:nvPr>
        </p:nvSpPr>
        <p:spPr>
          <a:xfrm>
            <a:off x="456481" y="-167057"/>
            <a:ext cx="8228160" cy="1504958"/>
          </a:xfrm>
          <a:ln/>
        </p:spPr>
        <p:txBody>
          <a:bodyPr/>
          <a:lstStyle/>
          <a:p>
            <a:pP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dirty="0"/>
              <a:t>Pierce gun</a:t>
            </a:r>
            <a:br>
              <a:rPr lang="en-GB" dirty="0"/>
            </a:br>
            <a:r>
              <a:rPr lang="en-GB" dirty="0"/>
              <a:t>Thermionic DC Gun</a:t>
            </a:r>
          </a:p>
        </p:txBody>
      </p:sp>
      <p:sp>
        <p:nvSpPr>
          <p:cNvPr id="35842" name="Rectangle 2"/>
          <p:cNvSpPr>
            <a:spLocks noGrp="1" noChangeArrowheads="1"/>
          </p:cNvSpPr>
          <p:nvPr>
            <p:ph type="body" idx="1"/>
          </p:nvPr>
        </p:nvSpPr>
        <p:spPr>
          <a:xfrm>
            <a:off x="456480" y="1329261"/>
            <a:ext cx="4428000" cy="5164382"/>
          </a:xfrm>
          <a:ln/>
        </p:spPr>
        <p:txBody>
          <a:bodyPr/>
          <a:lstStyle/>
          <a:p>
            <a:pPr>
              <a:tabLst>
                <a:tab pos="656650" algn="l"/>
                <a:tab pos="1313299" algn="l"/>
                <a:tab pos="1969949" algn="l"/>
                <a:tab pos="2626599" algn="l"/>
                <a:tab pos="3283248" algn="l"/>
                <a:tab pos="3939898" algn="l"/>
              </a:tabLst>
            </a:pPr>
            <a:r>
              <a:rPr lang="en-GB" sz="2200"/>
              <a:t>Simplest gun design.</a:t>
            </a:r>
          </a:p>
          <a:p>
            <a:pPr>
              <a:tabLst>
                <a:tab pos="656650" algn="l"/>
                <a:tab pos="1313299" algn="l"/>
                <a:tab pos="1969949" algn="l"/>
                <a:tab pos="2626599" algn="l"/>
                <a:tab pos="3283248" algn="l"/>
                <a:tab pos="3939898" algn="l"/>
              </a:tabLst>
            </a:pPr>
            <a:r>
              <a:rPr lang="en-GB" sz="2200"/>
              <a:t>Main features:</a:t>
            </a:r>
          </a:p>
          <a:p>
            <a:pPr lvl="1">
              <a:tabLst>
                <a:tab pos="656650" algn="l"/>
                <a:tab pos="1313299" algn="l"/>
                <a:tab pos="1969949" algn="l"/>
                <a:tab pos="2626599" algn="l"/>
                <a:tab pos="3283248" algn="l"/>
                <a:tab pos="3939898" algn="l"/>
              </a:tabLst>
            </a:pPr>
            <a:r>
              <a:rPr lang="en-GB" sz="2200"/>
              <a:t>Thermionic cathode</a:t>
            </a:r>
          </a:p>
          <a:p>
            <a:pPr lvl="1">
              <a:tabLst>
                <a:tab pos="656650" algn="l"/>
                <a:tab pos="1313299" algn="l"/>
                <a:tab pos="1969949" algn="l"/>
                <a:tab pos="2626599" algn="l"/>
                <a:tab pos="3283248" algn="l"/>
                <a:tab pos="3939898" algn="l"/>
              </a:tabLst>
            </a:pPr>
            <a:r>
              <a:rPr lang="en-GB" sz="2200"/>
              <a:t>Emission of the beam is controlled by a HV grid.</a:t>
            </a:r>
          </a:p>
          <a:p>
            <a:pPr lvl="1">
              <a:tabLst>
                <a:tab pos="656650" algn="l"/>
                <a:tab pos="1313299" algn="l"/>
                <a:tab pos="1969949" algn="l"/>
                <a:tab pos="2626599" algn="l"/>
                <a:tab pos="3283248" algn="l"/>
                <a:tab pos="3939898" algn="l"/>
              </a:tabLst>
            </a:pPr>
            <a:r>
              <a:rPr lang="en-GB" sz="2200"/>
              <a:t>Compensating electrode</a:t>
            </a:r>
          </a:p>
          <a:p>
            <a:pPr>
              <a:tabLst>
                <a:tab pos="656650" algn="l"/>
                <a:tab pos="1313299" algn="l"/>
                <a:tab pos="1969949" algn="l"/>
                <a:tab pos="2626599" algn="l"/>
                <a:tab pos="3283248" algn="l"/>
                <a:tab pos="3939898" algn="l"/>
              </a:tabLst>
            </a:pPr>
            <a:r>
              <a:rPr lang="en-GB" sz="2200"/>
              <a:t>Grid control limits pulse length. Typically &gt;1ns.</a:t>
            </a:r>
          </a:p>
          <a:p>
            <a:pPr>
              <a:tabLst>
                <a:tab pos="656650" algn="l"/>
                <a:tab pos="1313299" algn="l"/>
                <a:tab pos="1969949" algn="l"/>
                <a:tab pos="2626599" algn="l"/>
                <a:tab pos="3283248" algn="l"/>
                <a:tab pos="3939898" algn="l"/>
              </a:tabLst>
            </a:pPr>
            <a:r>
              <a:rPr lang="en-GB" sz="2200"/>
              <a:t>Operated in space charge limit.</a:t>
            </a:r>
          </a:p>
          <a:p>
            <a:pPr>
              <a:tabLst>
                <a:tab pos="656650" algn="l"/>
                <a:tab pos="1313299" algn="l"/>
                <a:tab pos="1969949" algn="l"/>
                <a:tab pos="2626599" algn="l"/>
                <a:tab pos="3283248" algn="l"/>
                <a:tab pos="3939898" algn="l"/>
              </a:tabLst>
            </a:pPr>
            <a:r>
              <a:rPr lang="en-GB" sz="2200"/>
              <a:t>Such design is widely used.</a:t>
            </a:r>
          </a:p>
        </p:txBody>
      </p:sp>
      <p:pic>
        <p:nvPicPr>
          <p:cNvPr id="358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0720" y="1273093"/>
            <a:ext cx="3870720" cy="547257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5844" name="Text Box 4"/>
          <p:cNvSpPr txBox="1">
            <a:spLocks noChangeArrowheads="1"/>
          </p:cNvSpPr>
          <p:nvPr/>
        </p:nvSpPr>
        <p:spPr bwMode="auto">
          <a:xfrm>
            <a:off x="4763520" y="6531086"/>
            <a:ext cx="3787200" cy="32691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marL="431800" indent="-323850">
              <a:tabLst>
                <a:tab pos="723900" algn="l"/>
                <a:tab pos="1447800" algn="l"/>
                <a:tab pos="2171700" algn="l"/>
                <a:tab pos="2895600" algn="l"/>
                <a:tab pos="3619500" algn="l"/>
              </a:tabLst>
              <a:defRPr>
                <a:solidFill>
                  <a:srgbClr val="000000"/>
                </a:solidFill>
                <a:latin typeface="Arial" charset="0"/>
                <a:ea typeface="ＭＳ Ｐゴシック" charset="0"/>
              </a:defRPr>
            </a:lvl1pPr>
            <a:lvl2pPr>
              <a:tabLst>
                <a:tab pos="723900" algn="l"/>
                <a:tab pos="1447800" algn="l"/>
                <a:tab pos="2171700" algn="l"/>
                <a:tab pos="2895600" algn="l"/>
                <a:tab pos="3619500" algn="l"/>
              </a:tabLst>
              <a:defRPr>
                <a:solidFill>
                  <a:srgbClr val="000000"/>
                </a:solidFill>
                <a:latin typeface="Arial" charset="0"/>
                <a:ea typeface="ＭＳ Ｐゴシック" charset="0"/>
              </a:defRPr>
            </a:lvl2pPr>
            <a:lvl3pPr>
              <a:tabLst>
                <a:tab pos="723900" algn="l"/>
                <a:tab pos="1447800" algn="l"/>
                <a:tab pos="2171700" algn="l"/>
                <a:tab pos="2895600" algn="l"/>
                <a:tab pos="3619500" algn="l"/>
              </a:tabLst>
              <a:defRPr>
                <a:solidFill>
                  <a:srgbClr val="000000"/>
                </a:solidFill>
                <a:latin typeface="Arial" charset="0"/>
                <a:ea typeface="ＭＳ Ｐゴシック" charset="0"/>
              </a:defRPr>
            </a:lvl3pPr>
            <a:lvl4pPr>
              <a:tabLst>
                <a:tab pos="723900" algn="l"/>
                <a:tab pos="1447800" algn="l"/>
                <a:tab pos="2171700" algn="l"/>
                <a:tab pos="2895600" algn="l"/>
                <a:tab pos="3619500" algn="l"/>
              </a:tabLst>
              <a:defRPr>
                <a:solidFill>
                  <a:srgbClr val="000000"/>
                </a:solidFill>
                <a:latin typeface="Arial" charset="0"/>
                <a:ea typeface="ＭＳ Ｐゴシック" charset="0"/>
              </a:defRPr>
            </a:lvl4pPr>
            <a:lvl5pPr>
              <a:tabLst>
                <a:tab pos="723900" algn="l"/>
                <a:tab pos="1447800" algn="l"/>
                <a:tab pos="2171700" algn="l"/>
                <a:tab pos="2895600" algn="l"/>
                <a:tab pos="3619500" algn="l"/>
              </a:tabLst>
              <a:defRPr>
                <a:solidFill>
                  <a:srgbClr val="000000"/>
                </a:solidFill>
                <a:latin typeface="Arial" charset="0"/>
                <a:ea typeface="ＭＳ Ｐゴシック" charset="0"/>
              </a:defRPr>
            </a:lvl5pPr>
            <a:lvl6pPr marL="1536700" indent="-215900" defTabSz="449263" fontAlgn="base" hangingPunct="0">
              <a:lnSpc>
                <a:spcPct val="124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a:solidFill>
                  <a:srgbClr val="000000"/>
                </a:solidFill>
                <a:latin typeface="Arial" charset="0"/>
                <a:ea typeface="ＭＳ Ｐゴシック" charset="0"/>
              </a:defRPr>
            </a:lvl6pPr>
            <a:lvl7pPr marL="1993900" indent="-215900" defTabSz="449263" fontAlgn="base" hangingPunct="0">
              <a:lnSpc>
                <a:spcPct val="124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a:solidFill>
                  <a:srgbClr val="000000"/>
                </a:solidFill>
                <a:latin typeface="Arial" charset="0"/>
                <a:ea typeface="ＭＳ Ｐゴシック" charset="0"/>
              </a:defRPr>
            </a:lvl7pPr>
            <a:lvl8pPr marL="2451100" indent="-215900" defTabSz="449263" fontAlgn="base" hangingPunct="0">
              <a:lnSpc>
                <a:spcPct val="124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a:solidFill>
                  <a:srgbClr val="000000"/>
                </a:solidFill>
                <a:latin typeface="Arial" charset="0"/>
                <a:ea typeface="ＭＳ Ｐゴシック" charset="0"/>
              </a:defRPr>
            </a:lvl8pPr>
            <a:lvl9pPr marL="2908300" indent="-215900" defTabSz="449263" fontAlgn="base" hangingPunct="0">
              <a:lnSpc>
                <a:spcPct val="124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a:solidFill>
                  <a:srgbClr val="000000"/>
                </a:solidFill>
                <a:latin typeface="Arial" charset="0"/>
                <a:ea typeface="ＭＳ Ｐゴシック" charset="0"/>
              </a:defRPr>
            </a:lvl9pPr>
          </a:lstStyle>
          <a:p>
            <a:pPr>
              <a:spcAft>
                <a:spcPts val="1293"/>
              </a:spcAft>
            </a:pPr>
            <a:r>
              <a:rPr lang="en-GB" sz="1500" i="1"/>
              <a:t>(images source:Masao Kuriki, ILC school)‏</a:t>
            </a:r>
          </a:p>
        </p:txBody>
      </p:sp>
      <p:sp>
        <p:nvSpPr>
          <p:cNvPr id="2" name="Espace réservé du pied de page 1"/>
          <p:cNvSpPr>
            <a:spLocks noGrp="1"/>
          </p:cNvSpPr>
          <p:nvPr>
            <p:ph type="ftr" sz="quarter" idx="11"/>
          </p:nvPr>
        </p:nvSpPr>
        <p:spPr/>
        <p:txBody>
          <a:bodyPr/>
          <a:lstStyle/>
          <a:p>
            <a:r>
              <a:rPr lang="fr-FR"/>
              <a:t>Electrons sources</a:t>
            </a:r>
            <a:endParaRPr lang="en-GB"/>
          </a:p>
        </p:txBody>
      </p:sp>
    </p:spTree>
    <p:extLst>
      <p:ext uri="{BB962C8B-B14F-4D97-AF65-F5344CB8AC3E}">
        <p14:creationId xmlns:p14="http://schemas.microsoft.com/office/powerpoint/2010/main" val="26613585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en-GB" dirty="0"/>
              <a:t>Physical process:</a:t>
            </a:r>
            <a:br>
              <a:rPr lang="en-GB" dirty="0"/>
            </a:br>
            <a:r>
              <a:rPr lang="en-GB" dirty="0"/>
              <a:t>extracting electrons</a:t>
            </a:r>
          </a:p>
        </p:txBody>
      </p:sp>
      <p:sp>
        <p:nvSpPr>
          <p:cNvPr id="3" name="Espace réservé du contenu 2"/>
          <p:cNvSpPr>
            <a:spLocks noGrp="1"/>
          </p:cNvSpPr>
          <p:nvPr>
            <p:ph idx="1"/>
          </p:nvPr>
        </p:nvSpPr>
        <p:spPr>
          <a:xfrm>
            <a:off x="457200" y="1600201"/>
            <a:ext cx="8151979" cy="1988836"/>
          </a:xfrm>
        </p:spPr>
        <p:txBody>
          <a:bodyPr/>
          <a:lstStyle/>
          <a:p>
            <a:pPr marL="0" indent="0">
              <a:buNone/>
            </a:pPr>
            <a:r>
              <a:rPr lang="en-GB" i="1" dirty="0"/>
              <a:t>In this first part of the lecture we will see what are the conditions to be met to extract electrons from a metal.</a:t>
            </a:r>
          </a:p>
        </p:txBody>
      </p:sp>
      <p:sp>
        <p:nvSpPr>
          <p:cNvPr id="4" name="Espace réservé de la date 3"/>
          <p:cNvSpPr>
            <a:spLocks noGrp="1"/>
          </p:cNvSpPr>
          <p:nvPr>
            <p:ph type="dt" sz="half" idx="10"/>
          </p:nvPr>
        </p:nvSpPr>
        <p:spPr/>
        <p:txBody>
          <a:bodyPr/>
          <a:lstStyle/>
          <a:p>
            <a:r>
              <a:rPr lang="x-none"/>
              <a:t>Nicolas Delerue, LAL Orsay</a:t>
            </a:r>
            <a:endParaRPr lang="en-GB"/>
          </a:p>
        </p:txBody>
      </p:sp>
      <p:sp>
        <p:nvSpPr>
          <p:cNvPr id="5" name="Espace réservé du pied de page 4"/>
          <p:cNvSpPr>
            <a:spLocks noGrp="1"/>
          </p:cNvSpPr>
          <p:nvPr>
            <p:ph type="ftr" sz="quarter" idx="11"/>
          </p:nvPr>
        </p:nvSpPr>
        <p:spPr/>
        <p:txBody>
          <a:bodyPr/>
          <a:lstStyle/>
          <a:p>
            <a:r>
              <a:rPr lang="fr-FR"/>
              <a:t>Electrons sources</a:t>
            </a:r>
            <a:endParaRPr lang="en-GB"/>
          </a:p>
        </p:txBody>
      </p:sp>
      <p:sp>
        <p:nvSpPr>
          <p:cNvPr id="6" name="Espace réservé du numéro de diapositive 5"/>
          <p:cNvSpPr>
            <a:spLocks noGrp="1"/>
          </p:cNvSpPr>
          <p:nvPr>
            <p:ph type="sldNum" sz="quarter" idx="12"/>
          </p:nvPr>
        </p:nvSpPr>
        <p:spPr/>
        <p:txBody>
          <a:bodyPr/>
          <a:lstStyle/>
          <a:p>
            <a:fld id="{480433CB-3D87-1948-A5B6-54D4680A5C16}" type="slidenum">
              <a:rPr lang="en-GB" smtClean="0"/>
              <a:pPr/>
              <a:t>4</a:t>
            </a:fld>
            <a:endParaRPr lang="en-GB"/>
          </a:p>
        </p:txBody>
      </p:sp>
      <p:pic>
        <p:nvPicPr>
          <p:cNvPr id="7" name="Image 6" descr="Photoelectric_effec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00250" y="4024490"/>
            <a:ext cx="2980555" cy="2101673"/>
          </a:xfrm>
          <a:prstGeom prst="rect">
            <a:avLst/>
          </a:prstGeom>
        </p:spPr>
      </p:pic>
      <p:pic>
        <p:nvPicPr>
          <p:cNvPr id="8" name="Image 7" descr="Thermionic_filamen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730" y="3589036"/>
            <a:ext cx="2966139" cy="2767314"/>
          </a:xfrm>
          <a:prstGeom prst="rect">
            <a:avLst/>
          </a:prstGeom>
        </p:spPr>
      </p:pic>
    </p:spTree>
    <p:extLst>
      <p:ext uri="{BB962C8B-B14F-4D97-AF65-F5344CB8AC3E}">
        <p14:creationId xmlns:p14="http://schemas.microsoft.com/office/powerpoint/2010/main" val="36927273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e la date 1"/>
          <p:cNvSpPr>
            <a:spLocks noGrp="1"/>
          </p:cNvSpPr>
          <p:nvPr>
            <p:ph type="dt" idx="10"/>
          </p:nvPr>
        </p:nvSpPr>
        <p:spPr/>
        <p:txBody>
          <a:bodyPr/>
          <a:lstStyle/>
          <a:p>
            <a:r>
              <a:rPr lang="x-none"/>
              <a:t>Nicolas Delerue, LAL Orsay</a:t>
            </a:r>
            <a:endParaRPr lang="en-GB"/>
          </a:p>
        </p:txBody>
      </p:sp>
      <p:sp>
        <p:nvSpPr>
          <p:cNvPr id="6" name="Espace réservé du numéro de diapositive 3"/>
          <p:cNvSpPr>
            <a:spLocks noGrp="1"/>
          </p:cNvSpPr>
          <p:nvPr>
            <p:ph type="sldNum" idx="12"/>
          </p:nvPr>
        </p:nvSpPr>
        <p:spPr/>
        <p:txBody>
          <a:bodyPr/>
          <a:lstStyle/>
          <a:p>
            <a:fld id="{99392878-CB49-E440-BC84-F0FC3C2E45F1}" type="slidenum">
              <a:rPr lang="en-GB"/>
              <a:pPr/>
              <a:t>40</a:t>
            </a:fld>
            <a:endParaRPr lang="en-GB"/>
          </a:p>
        </p:txBody>
      </p:sp>
      <p:pic>
        <p:nvPicPr>
          <p:cNvPr id="378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89652"/>
            <a:ext cx="9142560" cy="6022712"/>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7890" name="Text Box 2"/>
          <p:cNvSpPr txBox="1">
            <a:spLocks noChangeArrowheads="1"/>
          </p:cNvSpPr>
          <p:nvPr/>
        </p:nvSpPr>
        <p:spPr bwMode="auto">
          <a:xfrm>
            <a:off x="4763520" y="6303543"/>
            <a:ext cx="3787200" cy="55445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marL="431800" indent="-323850">
              <a:tabLst>
                <a:tab pos="723900" algn="l"/>
                <a:tab pos="1447800" algn="l"/>
                <a:tab pos="2171700" algn="l"/>
                <a:tab pos="2895600" algn="l"/>
                <a:tab pos="3619500" algn="l"/>
              </a:tabLst>
              <a:defRPr>
                <a:solidFill>
                  <a:srgbClr val="000000"/>
                </a:solidFill>
                <a:latin typeface="Arial" charset="0"/>
                <a:ea typeface="ＭＳ Ｐゴシック" charset="0"/>
              </a:defRPr>
            </a:lvl1pPr>
            <a:lvl2pPr>
              <a:tabLst>
                <a:tab pos="723900" algn="l"/>
                <a:tab pos="1447800" algn="l"/>
                <a:tab pos="2171700" algn="l"/>
                <a:tab pos="2895600" algn="l"/>
                <a:tab pos="3619500" algn="l"/>
              </a:tabLst>
              <a:defRPr>
                <a:solidFill>
                  <a:srgbClr val="000000"/>
                </a:solidFill>
                <a:latin typeface="Arial" charset="0"/>
                <a:ea typeface="ＭＳ Ｐゴシック" charset="0"/>
              </a:defRPr>
            </a:lvl2pPr>
            <a:lvl3pPr>
              <a:tabLst>
                <a:tab pos="723900" algn="l"/>
                <a:tab pos="1447800" algn="l"/>
                <a:tab pos="2171700" algn="l"/>
                <a:tab pos="2895600" algn="l"/>
                <a:tab pos="3619500" algn="l"/>
              </a:tabLst>
              <a:defRPr>
                <a:solidFill>
                  <a:srgbClr val="000000"/>
                </a:solidFill>
                <a:latin typeface="Arial" charset="0"/>
                <a:ea typeface="ＭＳ Ｐゴシック" charset="0"/>
              </a:defRPr>
            </a:lvl3pPr>
            <a:lvl4pPr>
              <a:tabLst>
                <a:tab pos="723900" algn="l"/>
                <a:tab pos="1447800" algn="l"/>
                <a:tab pos="2171700" algn="l"/>
                <a:tab pos="2895600" algn="l"/>
                <a:tab pos="3619500" algn="l"/>
              </a:tabLst>
              <a:defRPr>
                <a:solidFill>
                  <a:srgbClr val="000000"/>
                </a:solidFill>
                <a:latin typeface="Arial" charset="0"/>
                <a:ea typeface="ＭＳ Ｐゴシック" charset="0"/>
              </a:defRPr>
            </a:lvl4pPr>
            <a:lvl5pPr>
              <a:tabLst>
                <a:tab pos="723900" algn="l"/>
                <a:tab pos="1447800" algn="l"/>
                <a:tab pos="2171700" algn="l"/>
                <a:tab pos="2895600" algn="l"/>
                <a:tab pos="3619500" algn="l"/>
              </a:tabLst>
              <a:defRPr>
                <a:solidFill>
                  <a:srgbClr val="000000"/>
                </a:solidFill>
                <a:latin typeface="Arial" charset="0"/>
                <a:ea typeface="ＭＳ Ｐゴシック" charset="0"/>
              </a:defRPr>
            </a:lvl5pPr>
            <a:lvl6pPr marL="1536700" indent="-215900" defTabSz="449263" fontAlgn="base" hangingPunct="0">
              <a:lnSpc>
                <a:spcPct val="124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a:solidFill>
                  <a:srgbClr val="000000"/>
                </a:solidFill>
                <a:latin typeface="Arial" charset="0"/>
                <a:ea typeface="ＭＳ Ｐゴシック" charset="0"/>
              </a:defRPr>
            </a:lvl6pPr>
            <a:lvl7pPr marL="1993900" indent="-215900" defTabSz="449263" fontAlgn="base" hangingPunct="0">
              <a:lnSpc>
                <a:spcPct val="124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a:solidFill>
                  <a:srgbClr val="000000"/>
                </a:solidFill>
                <a:latin typeface="Arial" charset="0"/>
                <a:ea typeface="ＭＳ Ｐゴシック" charset="0"/>
              </a:defRPr>
            </a:lvl7pPr>
            <a:lvl8pPr marL="2451100" indent="-215900" defTabSz="449263" fontAlgn="base" hangingPunct="0">
              <a:lnSpc>
                <a:spcPct val="124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a:solidFill>
                  <a:srgbClr val="000000"/>
                </a:solidFill>
                <a:latin typeface="Arial" charset="0"/>
                <a:ea typeface="ＭＳ Ｐゴシック" charset="0"/>
              </a:defRPr>
            </a:lvl8pPr>
            <a:lvl9pPr marL="2908300" indent="-215900" defTabSz="449263" fontAlgn="base" hangingPunct="0">
              <a:lnSpc>
                <a:spcPct val="124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a:solidFill>
                  <a:srgbClr val="000000"/>
                </a:solidFill>
                <a:latin typeface="Arial" charset="0"/>
                <a:ea typeface="ＭＳ Ｐゴシック" charset="0"/>
              </a:defRPr>
            </a:lvl9pPr>
          </a:lstStyle>
          <a:p>
            <a:pPr>
              <a:spcAft>
                <a:spcPts val="1293"/>
              </a:spcAft>
            </a:pPr>
            <a:r>
              <a:rPr lang="en-GB" sz="1500" i="1"/>
              <a:t>Spring 8 SCSS thermionic gun.</a:t>
            </a:r>
            <a:br>
              <a:rPr lang="en-GB" sz="1500" i="1"/>
            </a:br>
            <a:r>
              <a:rPr lang="en-GB" sz="1500" i="1"/>
              <a:t>(images source: T. Shintake, Spring-8)‏</a:t>
            </a:r>
          </a:p>
        </p:txBody>
      </p:sp>
      <p:sp>
        <p:nvSpPr>
          <p:cNvPr id="37891" name="Text Box 3"/>
          <p:cNvSpPr txBox="1">
            <a:spLocks noChangeArrowheads="1"/>
          </p:cNvSpPr>
          <p:nvPr/>
        </p:nvSpPr>
        <p:spPr bwMode="auto">
          <a:xfrm>
            <a:off x="512640" y="0"/>
            <a:ext cx="8228160" cy="9303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defRPr>
            </a:lvl5pPr>
            <a:lvl6pPr marL="1536700" indent="-215900" defTabSz="449263" fontAlgn="base" hangingPunct="0">
              <a:lnSpc>
                <a:spcPct val="124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defRPr>
            </a:lvl6pPr>
            <a:lvl7pPr marL="1993900" indent="-215900" defTabSz="449263" fontAlgn="base" hangingPunct="0">
              <a:lnSpc>
                <a:spcPct val="124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defRPr>
            </a:lvl7pPr>
            <a:lvl8pPr marL="2451100" indent="-215900" defTabSz="449263" fontAlgn="base" hangingPunct="0">
              <a:lnSpc>
                <a:spcPct val="124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defRPr>
            </a:lvl8pPr>
            <a:lvl9pPr marL="2908300" indent="-215900" defTabSz="449263" fontAlgn="base" hangingPunct="0">
              <a:lnSpc>
                <a:spcPct val="124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defRPr>
            </a:lvl9pPr>
          </a:lstStyle>
          <a:p>
            <a:pPr algn="ctr"/>
            <a:r>
              <a:rPr lang="en-GB" sz="4000"/>
              <a:t>Example of thermionic gun</a:t>
            </a:r>
          </a:p>
        </p:txBody>
      </p:sp>
      <p:sp>
        <p:nvSpPr>
          <p:cNvPr id="2" name="Espace réservé du pied de page 1"/>
          <p:cNvSpPr>
            <a:spLocks noGrp="1"/>
          </p:cNvSpPr>
          <p:nvPr>
            <p:ph type="ftr" sz="quarter" idx="11"/>
          </p:nvPr>
        </p:nvSpPr>
        <p:spPr/>
        <p:txBody>
          <a:bodyPr/>
          <a:lstStyle/>
          <a:p>
            <a:r>
              <a:rPr lang="fr-FR"/>
              <a:t>Electrons sources</a:t>
            </a:r>
            <a:endParaRPr lang="en-GB"/>
          </a:p>
        </p:txBody>
      </p:sp>
    </p:spTree>
    <p:extLst>
      <p:ext uri="{BB962C8B-B14F-4D97-AF65-F5344CB8AC3E}">
        <p14:creationId xmlns:p14="http://schemas.microsoft.com/office/powerpoint/2010/main" val="11506133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FR" dirty="0"/>
              <a:t>The CLIO </a:t>
            </a:r>
            <a:r>
              <a:rPr lang="fr-FR" dirty="0" err="1"/>
              <a:t>Thermoionic</a:t>
            </a:r>
            <a:r>
              <a:rPr lang="fr-FR" dirty="0"/>
              <a:t> gun</a:t>
            </a:r>
          </a:p>
        </p:txBody>
      </p:sp>
      <p:sp>
        <p:nvSpPr>
          <p:cNvPr id="7" name="Espace réservé du contenu 6"/>
          <p:cNvSpPr>
            <a:spLocks noGrp="1"/>
          </p:cNvSpPr>
          <p:nvPr>
            <p:ph idx="1"/>
          </p:nvPr>
        </p:nvSpPr>
        <p:spPr>
          <a:xfrm>
            <a:off x="457200" y="1600200"/>
            <a:ext cx="8229600" cy="1522987"/>
          </a:xfrm>
        </p:spPr>
        <p:txBody>
          <a:bodyPr>
            <a:normAutofit fontScale="70000" lnSpcReduction="20000"/>
          </a:bodyPr>
          <a:lstStyle/>
          <a:p>
            <a:r>
              <a:rPr lang="fr-FR" dirty="0"/>
              <a:t>3 stages to </a:t>
            </a:r>
            <a:r>
              <a:rPr lang="fr-FR" dirty="0" err="1"/>
              <a:t>shape</a:t>
            </a:r>
            <a:r>
              <a:rPr lang="fr-FR" dirty="0"/>
              <a:t> the </a:t>
            </a:r>
            <a:r>
              <a:rPr lang="fr-FR" dirty="0" err="1"/>
              <a:t>electrons</a:t>
            </a:r>
            <a:r>
              <a:rPr lang="fr-FR" dirty="0"/>
              <a:t>:</a:t>
            </a:r>
            <a:br>
              <a:rPr lang="fr-FR" dirty="0"/>
            </a:br>
            <a:r>
              <a:rPr lang="fr-FR" dirty="0"/>
              <a:t>- cathode  =&gt; 1.5ns </a:t>
            </a:r>
            <a:r>
              <a:rPr lang="fr-FR" dirty="0" err="1"/>
              <a:t>bunches</a:t>
            </a:r>
            <a:br>
              <a:rPr lang="fr-FR" dirty="0"/>
            </a:br>
            <a:r>
              <a:rPr lang="fr-FR" dirty="0"/>
              <a:t>- </a:t>
            </a:r>
            <a:r>
              <a:rPr lang="fr-FR" dirty="0" err="1"/>
              <a:t>pre-buncher</a:t>
            </a:r>
            <a:r>
              <a:rPr lang="fr-FR" dirty="0"/>
              <a:t> =&gt; 200ps</a:t>
            </a:r>
            <a:br>
              <a:rPr lang="fr-FR" dirty="0"/>
            </a:br>
            <a:r>
              <a:rPr lang="fr-FR" dirty="0"/>
              <a:t>- </a:t>
            </a:r>
            <a:r>
              <a:rPr lang="fr-FR" dirty="0" err="1"/>
              <a:t>buncher</a:t>
            </a:r>
            <a:r>
              <a:rPr lang="fr-FR" dirty="0"/>
              <a:t> =&gt; few </a:t>
            </a:r>
            <a:r>
              <a:rPr lang="fr-FR" dirty="0" err="1"/>
              <a:t>ps</a:t>
            </a:r>
            <a:endParaRPr lang="fr-FR" dirty="0"/>
          </a:p>
          <a:p>
            <a:pPr marL="0" indent="0">
              <a:buNone/>
            </a:pPr>
            <a:r>
              <a:rPr lang="fr-FR" dirty="0"/>
              <a:t>(and </a:t>
            </a:r>
            <a:r>
              <a:rPr lang="fr-FR" dirty="0" err="1"/>
              <a:t>then</a:t>
            </a:r>
            <a:r>
              <a:rPr lang="fr-FR" dirty="0"/>
              <a:t> the main </a:t>
            </a:r>
            <a:r>
              <a:rPr lang="fr-FR" dirty="0" err="1"/>
              <a:t>linac</a:t>
            </a:r>
            <a:r>
              <a:rPr lang="fr-FR" dirty="0"/>
              <a:t> structure)</a:t>
            </a:r>
          </a:p>
        </p:txBody>
      </p:sp>
      <p:sp>
        <p:nvSpPr>
          <p:cNvPr id="2" name="Espace réservé de la date 1"/>
          <p:cNvSpPr>
            <a:spLocks noGrp="1"/>
          </p:cNvSpPr>
          <p:nvPr>
            <p:ph type="dt" sz="half" idx="10"/>
          </p:nvPr>
        </p:nvSpPr>
        <p:spPr/>
        <p:txBody>
          <a:bodyPr/>
          <a:lstStyle/>
          <a:p>
            <a:r>
              <a:rPr lang="x-none"/>
              <a:t>Nicolas Delerue, LAL Orsay</a:t>
            </a:r>
            <a:endParaRPr lang="en-GB"/>
          </a:p>
        </p:txBody>
      </p:sp>
      <p:sp>
        <p:nvSpPr>
          <p:cNvPr id="3" name="Espace réservé du pied de page 2"/>
          <p:cNvSpPr>
            <a:spLocks noGrp="1"/>
          </p:cNvSpPr>
          <p:nvPr>
            <p:ph type="ftr" sz="quarter" idx="11"/>
          </p:nvPr>
        </p:nvSpPr>
        <p:spPr/>
        <p:txBody>
          <a:bodyPr/>
          <a:lstStyle/>
          <a:p>
            <a:r>
              <a:rPr lang="fr-FR"/>
              <a:t>Electrons sources</a:t>
            </a:r>
            <a:endParaRPr lang="en-GB"/>
          </a:p>
        </p:txBody>
      </p:sp>
      <p:sp>
        <p:nvSpPr>
          <p:cNvPr id="4" name="Espace réservé du numéro de diapositive 3"/>
          <p:cNvSpPr>
            <a:spLocks noGrp="1"/>
          </p:cNvSpPr>
          <p:nvPr>
            <p:ph type="sldNum" sz="quarter" idx="12"/>
          </p:nvPr>
        </p:nvSpPr>
        <p:spPr/>
        <p:txBody>
          <a:bodyPr/>
          <a:lstStyle/>
          <a:p>
            <a:fld id="{480433CB-3D87-1948-A5B6-54D4680A5C16}" type="slidenum">
              <a:rPr lang="en-GB" smtClean="0"/>
              <a:pPr/>
              <a:t>41</a:t>
            </a:fld>
            <a:endParaRPr lang="en-GB"/>
          </a:p>
        </p:txBody>
      </p:sp>
      <p:pic>
        <p:nvPicPr>
          <p:cNvPr id="8" name="Image 7" descr="MOPMB005f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792" y="3213287"/>
            <a:ext cx="8229600" cy="2609850"/>
          </a:xfrm>
          <a:prstGeom prst="rect">
            <a:avLst/>
          </a:prstGeom>
        </p:spPr>
      </p:pic>
    </p:spTree>
    <p:extLst>
      <p:ext uri="{BB962C8B-B14F-4D97-AF65-F5344CB8AC3E}">
        <p14:creationId xmlns:p14="http://schemas.microsoft.com/office/powerpoint/2010/main" val="34694261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r>
              <a:rPr lang="x-none"/>
              <a:t>Nicolas Delerue, LAL Orsay</a:t>
            </a:r>
            <a:endParaRPr lang="en-GB"/>
          </a:p>
        </p:txBody>
      </p:sp>
      <p:sp>
        <p:nvSpPr>
          <p:cNvPr id="5" name="Espace réservé du pied de page 4"/>
          <p:cNvSpPr>
            <a:spLocks noGrp="1"/>
          </p:cNvSpPr>
          <p:nvPr>
            <p:ph type="ftr" sz="quarter" idx="11"/>
          </p:nvPr>
        </p:nvSpPr>
        <p:spPr/>
        <p:txBody>
          <a:bodyPr/>
          <a:lstStyle/>
          <a:p>
            <a:r>
              <a:rPr lang="fr-FR"/>
              <a:t>Electrons sources</a:t>
            </a:r>
            <a:endParaRPr lang="en-GB"/>
          </a:p>
        </p:txBody>
      </p:sp>
      <p:sp>
        <p:nvSpPr>
          <p:cNvPr id="6" name="Espace réservé du numéro de diapositive 5"/>
          <p:cNvSpPr>
            <a:spLocks noGrp="1"/>
          </p:cNvSpPr>
          <p:nvPr>
            <p:ph type="sldNum" sz="quarter" idx="12"/>
          </p:nvPr>
        </p:nvSpPr>
        <p:spPr/>
        <p:txBody>
          <a:bodyPr/>
          <a:lstStyle/>
          <a:p>
            <a:fld id="{480433CB-3D87-1948-A5B6-54D4680A5C16}" type="slidenum">
              <a:rPr lang="en-GB" smtClean="0"/>
              <a:pPr/>
              <a:t>42</a:t>
            </a:fld>
            <a:endParaRPr lang="en-GB"/>
          </a:p>
        </p:txBody>
      </p:sp>
      <p:pic>
        <p:nvPicPr>
          <p:cNvPr id="7" name="Image 6"/>
          <p:cNvPicPr>
            <a:picLocks noChangeAspect="1"/>
          </p:cNvPicPr>
          <p:nvPr/>
        </p:nvPicPr>
        <p:blipFill>
          <a:blip r:embed="rId2"/>
          <a:stretch>
            <a:fillRect/>
          </a:stretch>
        </p:blipFill>
        <p:spPr>
          <a:xfrm>
            <a:off x="0" y="0"/>
            <a:ext cx="9123657" cy="6858000"/>
          </a:xfrm>
          <a:prstGeom prst="rect">
            <a:avLst/>
          </a:prstGeom>
        </p:spPr>
      </p:pic>
    </p:spTree>
    <p:extLst>
      <p:ext uri="{BB962C8B-B14F-4D97-AF65-F5344CB8AC3E}">
        <p14:creationId xmlns:p14="http://schemas.microsoft.com/office/powerpoint/2010/main" val="16336194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e la date 3"/>
          <p:cNvSpPr>
            <a:spLocks noGrp="1"/>
          </p:cNvSpPr>
          <p:nvPr>
            <p:ph type="dt" idx="10"/>
          </p:nvPr>
        </p:nvSpPr>
        <p:spPr/>
        <p:txBody>
          <a:bodyPr/>
          <a:lstStyle/>
          <a:p>
            <a:r>
              <a:rPr lang="x-none"/>
              <a:t>Nicolas Delerue, LAL Orsay</a:t>
            </a:r>
            <a:endParaRPr lang="en-GB"/>
          </a:p>
        </p:txBody>
      </p:sp>
      <p:sp>
        <p:nvSpPr>
          <p:cNvPr id="7" name="Espace réservé du numéro de diapositive 5"/>
          <p:cNvSpPr>
            <a:spLocks noGrp="1"/>
          </p:cNvSpPr>
          <p:nvPr>
            <p:ph type="sldNum" idx="12"/>
          </p:nvPr>
        </p:nvSpPr>
        <p:spPr/>
        <p:txBody>
          <a:bodyPr/>
          <a:lstStyle/>
          <a:p>
            <a:fld id="{C8514C4B-5AB3-FE43-8C07-F54E9872EBB2}" type="slidenum">
              <a:rPr lang="en-GB"/>
              <a:pPr/>
              <a:t>43</a:t>
            </a:fld>
            <a:endParaRPr lang="en-GB"/>
          </a:p>
        </p:txBody>
      </p:sp>
      <p:sp>
        <p:nvSpPr>
          <p:cNvPr id="36865" name="Rectangle 1"/>
          <p:cNvSpPr>
            <a:spLocks noGrp="1" noChangeArrowheads="1"/>
          </p:cNvSpPr>
          <p:nvPr>
            <p:ph type="title"/>
          </p:nvPr>
        </p:nvSpPr>
        <p:spPr>
          <a:xfrm>
            <a:off x="456481" y="180020"/>
            <a:ext cx="8228160" cy="751759"/>
          </a:xfrm>
          <a:ln/>
        </p:spPr>
        <p:txBody>
          <a:bodyPr>
            <a:normAutofit fontScale="90000"/>
          </a:bodyPr>
          <a:lstStyle/>
          <a:p>
            <a:pP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dirty="0"/>
              <a:t>RF Gun</a:t>
            </a:r>
          </a:p>
        </p:txBody>
      </p:sp>
      <p:sp>
        <p:nvSpPr>
          <p:cNvPr id="36866" name="Rectangle 2"/>
          <p:cNvSpPr>
            <a:spLocks noGrp="1" noChangeArrowheads="1"/>
          </p:cNvSpPr>
          <p:nvPr>
            <p:ph type="body" idx="1"/>
          </p:nvPr>
        </p:nvSpPr>
        <p:spPr>
          <a:xfrm>
            <a:off x="260641" y="1012427"/>
            <a:ext cx="4415040" cy="5386165"/>
          </a:xfrm>
          <a:ln/>
        </p:spPr>
        <p:txBody>
          <a:bodyPr>
            <a:normAutofit lnSpcReduction="10000"/>
          </a:bodyPr>
          <a:lstStyle/>
          <a:p>
            <a:pPr>
              <a:tabLst>
                <a:tab pos="656650" algn="l"/>
                <a:tab pos="1313299" algn="l"/>
                <a:tab pos="1969949" algn="l"/>
                <a:tab pos="2626599" algn="l"/>
                <a:tab pos="3283248" algn="l"/>
                <a:tab pos="3939898" algn="l"/>
              </a:tabLst>
            </a:pPr>
            <a:r>
              <a:rPr lang="en-GB" sz="2400" dirty="0"/>
              <a:t>The high voltage of a DC gun can be replaced by a RF cavity.</a:t>
            </a:r>
          </a:p>
          <a:p>
            <a:pPr>
              <a:tabLst>
                <a:tab pos="656650" algn="l"/>
                <a:tab pos="1313299" algn="l"/>
                <a:tab pos="1969949" algn="l"/>
                <a:tab pos="2626599" algn="l"/>
                <a:tab pos="3283248" algn="l"/>
                <a:tab pos="3939898" algn="l"/>
              </a:tabLst>
            </a:pPr>
            <a:r>
              <a:rPr lang="en-GB" sz="2400" dirty="0"/>
              <a:t>This can provide much higher accelerating gradients and hence limit the space charge.</a:t>
            </a:r>
          </a:p>
          <a:p>
            <a:pPr>
              <a:tabLst>
                <a:tab pos="656650" algn="l"/>
                <a:tab pos="1313299" algn="l"/>
                <a:tab pos="1969949" algn="l"/>
                <a:tab pos="2626599" algn="l"/>
                <a:tab pos="3283248" algn="l"/>
                <a:tab pos="3939898" algn="l"/>
              </a:tabLst>
            </a:pPr>
            <a:r>
              <a:rPr lang="en-GB" sz="2400" dirty="0"/>
              <a:t>RF guns are often coupled with a photo-cathode.</a:t>
            </a:r>
          </a:p>
          <a:p>
            <a:pPr>
              <a:tabLst>
                <a:tab pos="656650" algn="l"/>
                <a:tab pos="1313299" algn="l"/>
                <a:tab pos="1969949" algn="l"/>
                <a:tab pos="2626599" algn="l"/>
                <a:tab pos="3283248" algn="l"/>
                <a:tab pos="3939898" algn="l"/>
              </a:tabLst>
            </a:pPr>
            <a:r>
              <a:rPr lang="en-GB" sz="2400" dirty="0"/>
              <a:t>RF gun can generate shorter bunches (and even shorter using short laser pulses).</a:t>
            </a:r>
          </a:p>
          <a:p>
            <a:pPr>
              <a:tabLst>
                <a:tab pos="656650" algn="l"/>
                <a:tab pos="1313299" algn="l"/>
                <a:tab pos="1969949" algn="l"/>
                <a:tab pos="2626599" algn="l"/>
                <a:tab pos="3283248" algn="l"/>
                <a:tab pos="3939898" algn="l"/>
              </a:tabLst>
            </a:pPr>
            <a:r>
              <a:rPr lang="en-GB" sz="2400" dirty="0"/>
              <a:t>As the RF wave is reflected on the cathode plane, a RF-gun usually has an half-integer number of cells.</a:t>
            </a:r>
          </a:p>
        </p:txBody>
      </p:sp>
      <p:pic>
        <p:nvPicPr>
          <p:cNvPr id="368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3840" y="1834753"/>
            <a:ext cx="3922560" cy="3266263"/>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6868" name="Text Box 4"/>
          <p:cNvSpPr txBox="1">
            <a:spLocks noChangeArrowheads="1"/>
          </p:cNvSpPr>
          <p:nvPr/>
        </p:nvSpPr>
        <p:spPr bwMode="auto">
          <a:xfrm>
            <a:off x="5051520" y="5147101"/>
            <a:ext cx="3787200" cy="32691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marL="431800" indent="-323850">
              <a:tabLst>
                <a:tab pos="723900" algn="l"/>
                <a:tab pos="1447800" algn="l"/>
                <a:tab pos="2171700" algn="l"/>
                <a:tab pos="2895600" algn="l"/>
                <a:tab pos="3619500" algn="l"/>
              </a:tabLst>
              <a:defRPr>
                <a:solidFill>
                  <a:srgbClr val="000000"/>
                </a:solidFill>
                <a:latin typeface="Arial" charset="0"/>
                <a:ea typeface="ＭＳ Ｐゴシック" charset="0"/>
              </a:defRPr>
            </a:lvl1pPr>
            <a:lvl2pPr>
              <a:tabLst>
                <a:tab pos="723900" algn="l"/>
                <a:tab pos="1447800" algn="l"/>
                <a:tab pos="2171700" algn="l"/>
                <a:tab pos="2895600" algn="l"/>
                <a:tab pos="3619500" algn="l"/>
              </a:tabLst>
              <a:defRPr>
                <a:solidFill>
                  <a:srgbClr val="000000"/>
                </a:solidFill>
                <a:latin typeface="Arial" charset="0"/>
                <a:ea typeface="ＭＳ Ｐゴシック" charset="0"/>
              </a:defRPr>
            </a:lvl2pPr>
            <a:lvl3pPr>
              <a:tabLst>
                <a:tab pos="723900" algn="l"/>
                <a:tab pos="1447800" algn="l"/>
                <a:tab pos="2171700" algn="l"/>
                <a:tab pos="2895600" algn="l"/>
                <a:tab pos="3619500" algn="l"/>
              </a:tabLst>
              <a:defRPr>
                <a:solidFill>
                  <a:srgbClr val="000000"/>
                </a:solidFill>
                <a:latin typeface="Arial" charset="0"/>
                <a:ea typeface="ＭＳ Ｐゴシック" charset="0"/>
              </a:defRPr>
            </a:lvl3pPr>
            <a:lvl4pPr>
              <a:tabLst>
                <a:tab pos="723900" algn="l"/>
                <a:tab pos="1447800" algn="l"/>
                <a:tab pos="2171700" algn="l"/>
                <a:tab pos="2895600" algn="l"/>
                <a:tab pos="3619500" algn="l"/>
              </a:tabLst>
              <a:defRPr>
                <a:solidFill>
                  <a:srgbClr val="000000"/>
                </a:solidFill>
                <a:latin typeface="Arial" charset="0"/>
                <a:ea typeface="ＭＳ Ｐゴシック" charset="0"/>
              </a:defRPr>
            </a:lvl4pPr>
            <a:lvl5pPr>
              <a:tabLst>
                <a:tab pos="723900" algn="l"/>
                <a:tab pos="1447800" algn="l"/>
                <a:tab pos="2171700" algn="l"/>
                <a:tab pos="2895600" algn="l"/>
                <a:tab pos="3619500" algn="l"/>
              </a:tabLst>
              <a:defRPr>
                <a:solidFill>
                  <a:srgbClr val="000000"/>
                </a:solidFill>
                <a:latin typeface="Arial" charset="0"/>
                <a:ea typeface="ＭＳ Ｐゴシック" charset="0"/>
              </a:defRPr>
            </a:lvl5pPr>
            <a:lvl6pPr marL="1536700" indent="-215900" defTabSz="449263" fontAlgn="base" hangingPunct="0">
              <a:lnSpc>
                <a:spcPct val="124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a:solidFill>
                  <a:srgbClr val="000000"/>
                </a:solidFill>
                <a:latin typeface="Arial" charset="0"/>
                <a:ea typeface="ＭＳ Ｐゴシック" charset="0"/>
              </a:defRPr>
            </a:lvl6pPr>
            <a:lvl7pPr marL="1993900" indent="-215900" defTabSz="449263" fontAlgn="base" hangingPunct="0">
              <a:lnSpc>
                <a:spcPct val="124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a:solidFill>
                  <a:srgbClr val="000000"/>
                </a:solidFill>
                <a:latin typeface="Arial" charset="0"/>
                <a:ea typeface="ＭＳ Ｐゴシック" charset="0"/>
              </a:defRPr>
            </a:lvl7pPr>
            <a:lvl8pPr marL="2451100" indent="-215900" defTabSz="449263" fontAlgn="base" hangingPunct="0">
              <a:lnSpc>
                <a:spcPct val="124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a:solidFill>
                  <a:srgbClr val="000000"/>
                </a:solidFill>
                <a:latin typeface="Arial" charset="0"/>
                <a:ea typeface="ＭＳ Ｐゴシック" charset="0"/>
              </a:defRPr>
            </a:lvl8pPr>
            <a:lvl9pPr marL="2908300" indent="-215900" defTabSz="449263" fontAlgn="base" hangingPunct="0">
              <a:lnSpc>
                <a:spcPct val="124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a:solidFill>
                  <a:srgbClr val="000000"/>
                </a:solidFill>
                <a:latin typeface="Arial" charset="0"/>
                <a:ea typeface="ＭＳ Ｐゴシック" charset="0"/>
              </a:defRPr>
            </a:lvl9pPr>
          </a:lstStyle>
          <a:p>
            <a:pPr>
              <a:spcAft>
                <a:spcPts val="1293"/>
              </a:spcAft>
            </a:pPr>
            <a:r>
              <a:rPr lang="en-GB" sz="1500" i="1"/>
              <a:t>(images source:Masao Kuriki, ILC school)‏</a:t>
            </a:r>
          </a:p>
        </p:txBody>
      </p:sp>
      <p:sp>
        <p:nvSpPr>
          <p:cNvPr id="2" name="Espace réservé du pied de page 1"/>
          <p:cNvSpPr>
            <a:spLocks noGrp="1"/>
          </p:cNvSpPr>
          <p:nvPr>
            <p:ph type="ftr" sz="quarter" idx="11"/>
          </p:nvPr>
        </p:nvSpPr>
        <p:spPr/>
        <p:txBody>
          <a:bodyPr/>
          <a:lstStyle/>
          <a:p>
            <a:r>
              <a:rPr lang="fr-FR"/>
              <a:t>Electrons sources</a:t>
            </a:r>
            <a:endParaRPr lang="en-GB"/>
          </a:p>
        </p:txBody>
      </p:sp>
    </p:spTree>
    <p:extLst>
      <p:ext uri="{BB962C8B-B14F-4D97-AF65-F5344CB8AC3E}">
        <p14:creationId xmlns:p14="http://schemas.microsoft.com/office/powerpoint/2010/main" val="5059952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e la date 2"/>
          <p:cNvSpPr>
            <a:spLocks noGrp="1"/>
          </p:cNvSpPr>
          <p:nvPr>
            <p:ph type="dt" idx="10"/>
          </p:nvPr>
        </p:nvSpPr>
        <p:spPr/>
        <p:txBody>
          <a:bodyPr/>
          <a:lstStyle/>
          <a:p>
            <a:r>
              <a:rPr lang="x-none"/>
              <a:t>Nicolas Delerue, LAL Orsay</a:t>
            </a:r>
            <a:endParaRPr lang="en-GB"/>
          </a:p>
        </p:txBody>
      </p:sp>
      <p:pic>
        <p:nvPicPr>
          <p:cNvPr id="10547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31692"/>
            <a:ext cx="9141120" cy="3395877"/>
          </a:xfrm>
          <a:prstGeom prst="rect">
            <a:avLst/>
          </a:prstGeom>
          <a:noFill/>
          <a:ln>
            <a:noFill/>
          </a:ln>
          <a:effectLst/>
          <a:extLst>
            <a:ext uri="{909E8E84-426E-40dd-AFC4-6F175D3DCCD1}">
              <a14:hiddenFill xmlns:a14="http://schemas.microsoft.com/office/drawing/2010/main" xmlns="">
                <a:solidFill>
                  <a:srgbClr val="00B8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05478" name="Rectangle 6"/>
          <p:cNvSpPr>
            <a:spLocks noGrp="1" noChangeArrowheads="1"/>
          </p:cNvSpPr>
          <p:nvPr>
            <p:ph type="title"/>
          </p:nvPr>
        </p:nvSpPr>
        <p:spPr/>
        <p:txBody>
          <a:bodyPr/>
          <a:lstStyle/>
          <a:p>
            <a:r>
              <a:rPr lang="en-GB" dirty="0"/>
              <a:t>Principle of a RF Photo-gun</a:t>
            </a:r>
          </a:p>
        </p:txBody>
      </p:sp>
      <p:sp>
        <p:nvSpPr>
          <p:cNvPr id="105479" name="Text Box 7"/>
          <p:cNvSpPr txBox="1">
            <a:spLocks noChangeArrowheads="1"/>
          </p:cNvSpPr>
          <p:nvPr/>
        </p:nvSpPr>
        <p:spPr bwMode="auto">
          <a:xfrm>
            <a:off x="5051520" y="5147101"/>
            <a:ext cx="3787200" cy="32691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marL="431800" indent="-323850">
              <a:tabLst>
                <a:tab pos="723900" algn="l"/>
                <a:tab pos="1447800" algn="l"/>
                <a:tab pos="2171700" algn="l"/>
                <a:tab pos="2895600" algn="l"/>
                <a:tab pos="3619500" algn="l"/>
              </a:tabLst>
              <a:defRPr>
                <a:solidFill>
                  <a:srgbClr val="000000"/>
                </a:solidFill>
                <a:latin typeface="Arial" charset="0"/>
                <a:ea typeface="ＭＳ Ｐゴシック" charset="0"/>
              </a:defRPr>
            </a:lvl1pPr>
            <a:lvl2pPr>
              <a:tabLst>
                <a:tab pos="723900" algn="l"/>
                <a:tab pos="1447800" algn="l"/>
                <a:tab pos="2171700" algn="l"/>
                <a:tab pos="2895600" algn="l"/>
                <a:tab pos="3619500" algn="l"/>
              </a:tabLst>
              <a:defRPr>
                <a:solidFill>
                  <a:srgbClr val="000000"/>
                </a:solidFill>
                <a:latin typeface="Arial" charset="0"/>
                <a:ea typeface="ＭＳ Ｐゴシック" charset="0"/>
              </a:defRPr>
            </a:lvl2pPr>
            <a:lvl3pPr>
              <a:tabLst>
                <a:tab pos="723900" algn="l"/>
                <a:tab pos="1447800" algn="l"/>
                <a:tab pos="2171700" algn="l"/>
                <a:tab pos="2895600" algn="l"/>
                <a:tab pos="3619500" algn="l"/>
              </a:tabLst>
              <a:defRPr>
                <a:solidFill>
                  <a:srgbClr val="000000"/>
                </a:solidFill>
                <a:latin typeface="Arial" charset="0"/>
                <a:ea typeface="ＭＳ Ｐゴシック" charset="0"/>
              </a:defRPr>
            </a:lvl3pPr>
            <a:lvl4pPr>
              <a:tabLst>
                <a:tab pos="723900" algn="l"/>
                <a:tab pos="1447800" algn="l"/>
                <a:tab pos="2171700" algn="l"/>
                <a:tab pos="2895600" algn="l"/>
                <a:tab pos="3619500" algn="l"/>
              </a:tabLst>
              <a:defRPr>
                <a:solidFill>
                  <a:srgbClr val="000000"/>
                </a:solidFill>
                <a:latin typeface="Arial" charset="0"/>
                <a:ea typeface="ＭＳ Ｐゴシック" charset="0"/>
              </a:defRPr>
            </a:lvl4pPr>
            <a:lvl5pPr>
              <a:tabLst>
                <a:tab pos="723900" algn="l"/>
                <a:tab pos="1447800" algn="l"/>
                <a:tab pos="2171700" algn="l"/>
                <a:tab pos="2895600" algn="l"/>
                <a:tab pos="3619500" algn="l"/>
              </a:tabLst>
              <a:defRPr>
                <a:solidFill>
                  <a:srgbClr val="000000"/>
                </a:solidFill>
                <a:latin typeface="Arial" charset="0"/>
                <a:ea typeface="ＭＳ Ｐゴシック" charset="0"/>
              </a:defRPr>
            </a:lvl5pPr>
            <a:lvl6pPr marL="1536700" indent="-215900" defTabSz="449263" fontAlgn="base" hangingPunct="0">
              <a:lnSpc>
                <a:spcPct val="124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a:solidFill>
                  <a:srgbClr val="000000"/>
                </a:solidFill>
                <a:latin typeface="Arial" charset="0"/>
                <a:ea typeface="ＭＳ Ｐゴシック" charset="0"/>
              </a:defRPr>
            </a:lvl6pPr>
            <a:lvl7pPr marL="1993900" indent="-215900" defTabSz="449263" fontAlgn="base" hangingPunct="0">
              <a:lnSpc>
                <a:spcPct val="124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a:solidFill>
                  <a:srgbClr val="000000"/>
                </a:solidFill>
                <a:latin typeface="Arial" charset="0"/>
                <a:ea typeface="ＭＳ Ｐゴシック" charset="0"/>
              </a:defRPr>
            </a:lvl7pPr>
            <a:lvl8pPr marL="2451100" indent="-215900" defTabSz="449263" fontAlgn="base" hangingPunct="0">
              <a:lnSpc>
                <a:spcPct val="124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a:solidFill>
                  <a:srgbClr val="000000"/>
                </a:solidFill>
                <a:latin typeface="Arial" charset="0"/>
                <a:ea typeface="ＭＳ Ｐゴシック" charset="0"/>
              </a:defRPr>
            </a:lvl8pPr>
            <a:lvl9pPr marL="2908300" indent="-215900" defTabSz="449263" fontAlgn="base" hangingPunct="0">
              <a:lnSpc>
                <a:spcPct val="124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a:solidFill>
                  <a:srgbClr val="000000"/>
                </a:solidFill>
                <a:latin typeface="Arial" charset="0"/>
                <a:ea typeface="ＭＳ Ｐゴシック" charset="0"/>
              </a:defRPr>
            </a:lvl9pPr>
          </a:lstStyle>
          <a:p>
            <a:pPr>
              <a:spcAft>
                <a:spcPts val="1293"/>
              </a:spcAft>
            </a:pPr>
            <a:r>
              <a:rPr lang="en-GB" sz="1500" i="1"/>
              <a:t>Courtesy Jom Luiten, TUV Eindhoven</a:t>
            </a:r>
          </a:p>
        </p:txBody>
      </p:sp>
      <p:sp>
        <p:nvSpPr>
          <p:cNvPr id="2" name="Espace réservé du pied de page 1"/>
          <p:cNvSpPr>
            <a:spLocks noGrp="1"/>
          </p:cNvSpPr>
          <p:nvPr>
            <p:ph type="ftr" sz="quarter" idx="11"/>
          </p:nvPr>
        </p:nvSpPr>
        <p:spPr/>
        <p:txBody>
          <a:bodyPr/>
          <a:lstStyle/>
          <a:p>
            <a:r>
              <a:rPr lang="fr-FR"/>
              <a:t>Electrons sources</a:t>
            </a:r>
            <a:endParaRPr lang="en-GB"/>
          </a:p>
        </p:txBody>
      </p:sp>
      <p:sp>
        <p:nvSpPr>
          <p:cNvPr id="3" name="Espace réservé du numéro de diapositive 2"/>
          <p:cNvSpPr>
            <a:spLocks noGrp="1"/>
          </p:cNvSpPr>
          <p:nvPr>
            <p:ph type="sldNum" sz="quarter" idx="12"/>
          </p:nvPr>
        </p:nvSpPr>
        <p:spPr/>
        <p:txBody>
          <a:bodyPr/>
          <a:lstStyle/>
          <a:p>
            <a:fld id="{480433CB-3D87-1948-A5B6-54D4680A5C16}" type="slidenum">
              <a:rPr lang="en-GB" smtClean="0"/>
              <a:pPr/>
              <a:t>44</a:t>
            </a:fld>
            <a:endParaRPr lang="en-GB"/>
          </a:p>
        </p:txBody>
      </p:sp>
    </p:spTree>
    <p:extLst>
      <p:ext uri="{BB962C8B-B14F-4D97-AF65-F5344CB8AC3E}">
        <p14:creationId xmlns:p14="http://schemas.microsoft.com/office/powerpoint/2010/main" val="37921461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e la date 1"/>
          <p:cNvSpPr>
            <a:spLocks noGrp="1"/>
          </p:cNvSpPr>
          <p:nvPr>
            <p:ph type="dt" idx="10"/>
          </p:nvPr>
        </p:nvSpPr>
        <p:spPr/>
        <p:txBody>
          <a:bodyPr/>
          <a:lstStyle/>
          <a:p>
            <a:r>
              <a:rPr lang="x-none"/>
              <a:t>Nicolas Delerue, LAL Orsay</a:t>
            </a:r>
            <a:endParaRPr lang="en-GB"/>
          </a:p>
        </p:txBody>
      </p:sp>
      <p:pic>
        <p:nvPicPr>
          <p:cNvPr id="1075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31692"/>
            <a:ext cx="9141120" cy="3395877"/>
          </a:xfrm>
          <a:prstGeom prst="rect">
            <a:avLst/>
          </a:prstGeom>
          <a:noFill/>
          <a:ln>
            <a:noFill/>
          </a:ln>
          <a:effectLst/>
          <a:extLst>
            <a:ext uri="{909E8E84-426E-40dd-AFC4-6F175D3DCCD1}">
              <a14:hiddenFill xmlns:a14="http://schemas.microsoft.com/office/drawing/2010/main" xmlns="">
                <a:solidFill>
                  <a:srgbClr val="00B8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07525" name="Rectangle 5"/>
          <p:cNvSpPr>
            <a:spLocks noChangeArrowheads="1"/>
          </p:cNvSpPr>
          <p:nvPr/>
        </p:nvSpPr>
        <p:spPr bwMode="auto">
          <a:xfrm>
            <a:off x="456481" y="273629"/>
            <a:ext cx="8226720" cy="114348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lstStyle/>
          <a:p>
            <a:pPr algn="ctr"/>
            <a:r>
              <a:rPr lang="en-GB" sz="4000">
                <a:solidFill>
                  <a:srgbClr val="000000"/>
                </a:solidFill>
              </a:rPr>
              <a:t>Principle of a RF Photo-gun</a:t>
            </a:r>
            <a:endParaRPr lang="en-US" sz="4000">
              <a:solidFill>
                <a:srgbClr val="000000"/>
              </a:solidFill>
            </a:endParaRPr>
          </a:p>
        </p:txBody>
      </p:sp>
      <p:sp>
        <p:nvSpPr>
          <p:cNvPr id="107526" name="Text Box 6"/>
          <p:cNvSpPr txBox="1">
            <a:spLocks noChangeArrowheads="1"/>
          </p:cNvSpPr>
          <p:nvPr/>
        </p:nvSpPr>
        <p:spPr bwMode="auto">
          <a:xfrm>
            <a:off x="5051520" y="5147101"/>
            <a:ext cx="3787200" cy="32691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marL="431800" indent="-323850">
              <a:tabLst>
                <a:tab pos="723900" algn="l"/>
                <a:tab pos="1447800" algn="l"/>
                <a:tab pos="2171700" algn="l"/>
                <a:tab pos="2895600" algn="l"/>
                <a:tab pos="3619500" algn="l"/>
              </a:tabLst>
              <a:defRPr>
                <a:solidFill>
                  <a:srgbClr val="000000"/>
                </a:solidFill>
                <a:latin typeface="Arial" charset="0"/>
                <a:ea typeface="ＭＳ Ｐゴシック" charset="0"/>
              </a:defRPr>
            </a:lvl1pPr>
            <a:lvl2pPr>
              <a:tabLst>
                <a:tab pos="723900" algn="l"/>
                <a:tab pos="1447800" algn="l"/>
                <a:tab pos="2171700" algn="l"/>
                <a:tab pos="2895600" algn="l"/>
                <a:tab pos="3619500" algn="l"/>
              </a:tabLst>
              <a:defRPr>
                <a:solidFill>
                  <a:srgbClr val="000000"/>
                </a:solidFill>
                <a:latin typeface="Arial" charset="0"/>
                <a:ea typeface="ＭＳ Ｐゴシック" charset="0"/>
              </a:defRPr>
            </a:lvl2pPr>
            <a:lvl3pPr>
              <a:tabLst>
                <a:tab pos="723900" algn="l"/>
                <a:tab pos="1447800" algn="l"/>
                <a:tab pos="2171700" algn="l"/>
                <a:tab pos="2895600" algn="l"/>
                <a:tab pos="3619500" algn="l"/>
              </a:tabLst>
              <a:defRPr>
                <a:solidFill>
                  <a:srgbClr val="000000"/>
                </a:solidFill>
                <a:latin typeface="Arial" charset="0"/>
                <a:ea typeface="ＭＳ Ｐゴシック" charset="0"/>
              </a:defRPr>
            </a:lvl3pPr>
            <a:lvl4pPr>
              <a:tabLst>
                <a:tab pos="723900" algn="l"/>
                <a:tab pos="1447800" algn="l"/>
                <a:tab pos="2171700" algn="l"/>
                <a:tab pos="2895600" algn="l"/>
                <a:tab pos="3619500" algn="l"/>
              </a:tabLst>
              <a:defRPr>
                <a:solidFill>
                  <a:srgbClr val="000000"/>
                </a:solidFill>
                <a:latin typeface="Arial" charset="0"/>
                <a:ea typeface="ＭＳ Ｐゴシック" charset="0"/>
              </a:defRPr>
            </a:lvl4pPr>
            <a:lvl5pPr>
              <a:tabLst>
                <a:tab pos="723900" algn="l"/>
                <a:tab pos="1447800" algn="l"/>
                <a:tab pos="2171700" algn="l"/>
                <a:tab pos="2895600" algn="l"/>
                <a:tab pos="3619500" algn="l"/>
              </a:tabLst>
              <a:defRPr>
                <a:solidFill>
                  <a:srgbClr val="000000"/>
                </a:solidFill>
                <a:latin typeface="Arial" charset="0"/>
                <a:ea typeface="ＭＳ Ｐゴシック" charset="0"/>
              </a:defRPr>
            </a:lvl5pPr>
            <a:lvl6pPr marL="1536700" indent="-215900" defTabSz="449263" fontAlgn="base" hangingPunct="0">
              <a:lnSpc>
                <a:spcPct val="124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a:solidFill>
                  <a:srgbClr val="000000"/>
                </a:solidFill>
                <a:latin typeface="Arial" charset="0"/>
                <a:ea typeface="ＭＳ Ｐゴシック" charset="0"/>
              </a:defRPr>
            </a:lvl6pPr>
            <a:lvl7pPr marL="1993900" indent="-215900" defTabSz="449263" fontAlgn="base" hangingPunct="0">
              <a:lnSpc>
                <a:spcPct val="124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a:solidFill>
                  <a:srgbClr val="000000"/>
                </a:solidFill>
                <a:latin typeface="Arial" charset="0"/>
                <a:ea typeface="ＭＳ Ｐゴシック" charset="0"/>
              </a:defRPr>
            </a:lvl7pPr>
            <a:lvl8pPr marL="2451100" indent="-215900" defTabSz="449263" fontAlgn="base" hangingPunct="0">
              <a:lnSpc>
                <a:spcPct val="124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a:solidFill>
                  <a:srgbClr val="000000"/>
                </a:solidFill>
                <a:latin typeface="Arial" charset="0"/>
                <a:ea typeface="ＭＳ Ｐゴシック" charset="0"/>
              </a:defRPr>
            </a:lvl8pPr>
            <a:lvl9pPr marL="2908300" indent="-215900" defTabSz="449263" fontAlgn="base" hangingPunct="0">
              <a:lnSpc>
                <a:spcPct val="124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a:solidFill>
                  <a:srgbClr val="000000"/>
                </a:solidFill>
                <a:latin typeface="Arial" charset="0"/>
                <a:ea typeface="ＭＳ Ｐゴシック" charset="0"/>
              </a:defRPr>
            </a:lvl9pPr>
          </a:lstStyle>
          <a:p>
            <a:pPr>
              <a:spcAft>
                <a:spcPts val="1293"/>
              </a:spcAft>
            </a:pPr>
            <a:r>
              <a:rPr lang="en-GB" sz="1500" i="1"/>
              <a:t>Courtesy Jom Luiten, TUV Eindhoven</a:t>
            </a:r>
          </a:p>
        </p:txBody>
      </p:sp>
      <p:sp>
        <p:nvSpPr>
          <p:cNvPr id="2" name="Espace réservé du pied de page 1"/>
          <p:cNvSpPr>
            <a:spLocks noGrp="1"/>
          </p:cNvSpPr>
          <p:nvPr>
            <p:ph type="ftr" sz="quarter" idx="11"/>
          </p:nvPr>
        </p:nvSpPr>
        <p:spPr/>
        <p:txBody>
          <a:bodyPr/>
          <a:lstStyle/>
          <a:p>
            <a:r>
              <a:rPr lang="fr-FR"/>
              <a:t>Electrons sources</a:t>
            </a:r>
            <a:endParaRPr lang="en-GB"/>
          </a:p>
        </p:txBody>
      </p:sp>
      <p:sp>
        <p:nvSpPr>
          <p:cNvPr id="3" name="Espace réservé du numéro de diapositive 2"/>
          <p:cNvSpPr>
            <a:spLocks noGrp="1"/>
          </p:cNvSpPr>
          <p:nvPr>
            <p:ph type="sldNum" sz="quarter" idx="12"/>
          </p:nvPr>
        </p:nvSpPr>
        <p:spPr/>
        <p:txBody>
          <a:bodyPr/>
          <a:lstStyle/>
          <a:p>
            <a:fld id="{480433CB-3D87-1948-A5B6-54D4680A5C16}" type="slidenum">
              <a:rPr lang="en-GB" smtClean="0"/>
              <a:pPr/>
              <a:t>45</a:t>
            </a:fld>
            <a:endParaRPr lang="en-GB"/>
          </a:p>
        </p:txBody>
      </p:sp>
    </p:spTree>
    <p:extLst>
      <p:ext uri="{BB962C8B-B14F-4D97-AF65-F5344CB8AC3E}">
        <p14:creationId xmlns:p14="http://schemas.microsoft.com/office/powerpoint/2010/main" val="17503029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e la date 1"/>
          <p:cNvSpPr>
            <a:spLocks noGrp="1"/>
          </p:cNvSpPr>
          <p:nvPr>
            <p:ph type="dt" idx="10"/>
          </p:nvPr>
        </p:nvSpPr>
        <p:spPr/>
        <p:txBody>
          <a:bodyPr/>
          <a:lstStyle/>
          <a:p>
            <a:r>
              <a:rPr lang="x-none"/>
              <a:t>Nicolas Delerue, LAL Orsay</a:t>
            </a:r>
            <a:endParaRPr lang="en-GB"/>
          </a:p>
        </p:txBody>
      </p:sp>
      <p:pic>
        <p:nvPicPr>
          <p:cNvPr id="1085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31692"/>
            <a:ext cx="9141120" cy="3244660"/>
          </a:xfrm>
          <a:prstGeom prst="rect">
            <a:avLst/>
          </a:prstGeom>
          <a:noFill/>
          <a:ln>
            <a:noFill/>
          </a:ln>
          <a:effectLst/>
          <a:extLst>
            <a:ext uri="{909E8E84-426E-40dd-AFC4-6F175D3DCCD1}">
              <a14:hiddenFill xmlns:a14="http://schemas.microsoft.com/office/drawing/2010/main" xmlns="">
                <a:solidFill>
                  <a:srgbClr val="00B8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08549" name="Rectangle 5"/>
          <p:cNvSpPr>
            <a:spLocks noChangeArrowheads="1"/>
          </p:cNvSpPr>
          <p:nvPr/>
        </p:nvSpPr>
        <p:spPr bwMode="auto">
          <a:xfrm>
            <a:off x="456481" y="273629"/>
            <a:ext cx="8226720" cy="114348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lstStyle/>
          <a:p>
            <a:pPr algn="ctr"/>
            <a:r>
              <a:rPr lang="en-GB" sz="4000">
                <a:solidFill>
                  <a:srgbClr val="000000"/>
                </a:solidFill>
              </a:rPr>
              <a:t>Principle of a RF Photo-gun</a:t>
            </a:r>
            <a:endParaRPr lang="en-US" sz="4000">
              <a:solidFill>
                <a:srgbClr val="000000"/>
              </a:solidFill>
            </a:endParaRPr>
          </a:p>
        </p:txBody>
      </p:sp>
      <p:sp>
        <p:nvSpPr>
          <p:cNvPr id="108550" name="Text Box 6"/>
          <p:cNvSpPr txBox="1">
            <a:spLocks noChangeArrowheads="1"/>
          </p:cNvSpPr>
          <p:nvPr/>
        </p:nvSpPr>
        <p:spPr bwMode="auto">
          <a:xfrm>
            <a:off x="5051520" y="5147101"/>
            <a:ext cx="3787200" cy="32691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marL="431800" indent="-323850">
              <a:tabLst>
                <a:tab pos="723900" algn="l"/>
                <a:tab pos="1447800" algn="l"/>
                <a:tab pos="2171700" algn="l"/>
                <a:tab pos="2895600" algn="l"/>
                <a:tab pos="3619500" algn="l"/>
              </a:tabLst>
              <a:defRPr>
                <a:solidFill>
                  <a:srgbClr val="000000"/>
                </a:solidFill>
                <a:latin typeface="Arial" charset="0"/>
                <a:ea typeface="ＭＳ Ｐゴシック" charset="0"/>
              </a:defRPr>
            </a:lvl1pPr>
            <a:lvl2pPr>
              <a:tabLst>
                <a:tab pos="723900" algn="l"/>
                <a:tab pos="1447800" algn="l"/>
                <a:tab pos="2171700" algn="l"/>
                <a:tab pos="2895600" algn="l"/>
                <a:tab pos="3619500" algn="l"/>
              </a:tabLst>
              <a:defRPr>
                <a:solidFill>
                  <a:srgbClr val="000000"/>
                </a:solidFill>
                <a:latin typeface="Arial" charset="0"/>
                <a:ea typeface="ＭＳ Ｐゴシック" charset="0"/>
              </a:defRPr>
            </a:lvl2pPr>
            <a:lvl3pPr>
              <a:tabLst>
                <a:tab pos="723900" algn="l"/>
                <a:tab pos="1447800" algn="l"/>
                <a:tab pos="2171700" algn="l"/>
                <a:tab pos="2895600" algn="l"/>
                <a:tab pos="3619500" algn="l"/>
              </a:tabLst>
              <a:defRPr>
                <a:solidFill>
                  <a:srgbClr val="000000"/>
                </a:solidFill>
                <a:latin typeface="Arial" charset="0"/>
                <a:ea typeface="ＭＳ Ｐゴシック" charset="0"/>
              </a:defRPr>
            </a:lvl3pPr>
            <a:lvl4pPr>
              <a:tabLst>
                <a:tab pos="723900" algn="l"/>
                <a:tab pos="1447800" algn="l"/>
                <a:tab pos="2171700" algn="l"/>
                <a:tab pos="2895600" algn="l"/>
                <a:tab pos="3619500" algn="l"/>
              </a:tabLst>
              <a:defRPr>
                <a:solidFill>
                  <a:srgbClr val="000000"/>
                </a:solidFill>
                <a:latin typeface="Arial" charset="0"/>
                <a:ea typeface="ＭＳ Ｐゴシック" charset="0"/>
              </a:defRPr>
            </a:lvl4pPr>
            <a:lvl5pPr>
              <a:tabLst>
                <a:tab pos="723900" algn="l"/>
                <a:tab pos="1447800" algn="l"/>
                <a:tab pos="2171700" algn="l"/>
                <a:tab pos="2895600" algn="l"/>
                <a:tab pos="3619500" algn="l"/>
              </a:tabLst>
              <a:defRPr>
                <a:solidFill>
                  <a:srgbClr val="000000"/>
                </a:solidFill>
                <a:latin typeface="Arial" charset="0"/>
                <a:ea typeface="ＭＳ Ｐゴシック" charset="0"/>
              </a:defRPr>
            </a:lvl5pPr>
            <a:lvl6pPr marL="1536700" indent="-215900" defTabSz="449263" fontAlgn="base" hangingPunct="0">
              <a:lnSpc>
                <a:spcPct val="124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a:solidFill>
                  <a:srgbClr val="000000"/>
                </a:solidFill>
                <a:latin typeface="Arial" charset="0"/>
                <a:ea typeface="ＭＳ Ｐゴシック" charset="0"/>
              </a:defRPr>
            </a:lvl6pPr>
            <a:lvl7pPr marL="1993900" indent="-215900" defTabSz="449263" fontAlgn="base" hangingPunct="0">
              <a:lnSpc>
                <a:spcPct val="124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a:solidFill>
                  <a:srgbClr val="000000"/>
                </a:solidFill>
                <a:latin typeface="Arial" charset="0"/>
                <a:ea typeface="ＭＳ Ｐゴシック" charset="0"/>
              </a:defRPr>
            </a:lvl7pPr>
            <a:lvl8pPr marL="2451100" indent="-215900" defTabSz="449263" fontAlgn="base" hangingPunct="0">
              <a:lnSpc>
                <a:spcPct val="124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a:solidFill>
                  <a:srgbClr val="000000"/>
                </a:solidFill>
                <a:latin typeface="Arial" charset="0"/>
                <a:ea typeface="ＭＳ Ｐゴシック" charset="0"/>
              </a:defRPr>
            </a:lvl8pPr>
            <a:lvl9pPr marL="2908300" indent="-215900" defTabSz="449263" fontAlgn="base" hangingPunct="0">
              <a:lnSpc>
                <a:spcPct val="124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a:solidFill>
                  <a:srgbClr val="000000"/>
                </a:solidFill>
                <a:latin typeface="Arial" charset="0"/>
                <a:ea typeface="ＭＳ Ｐゴシック" charset="0"/>
              </a:defRPr>
            </a:lvl9pPr>
          </a:lstStyle>
          <a:p>
            <a:pPr>
              <a:spcAft>
                <a:spcPts val="1293"/>
              </a:spcAft>
            </a:pPr>
            <a:r>
              <a:rPr lang="en-GB" sz="1500" i="1"/>
              <a:t>Courtesy Jom Luiten, TUV Eindhoven</a:t>
            </a:r>
          </a:p>
        </p:txBody>
      </p:sp>
      <p:sp>
        <p:nvSpPr>
          <p:cNvPr id="2" name="Espace réservé du pied de page 1"/>
          <p:cNvSpPr>
            <a:spLocks noGrp="1"/>
          </p:cNvSpPr>
          <p:nvPr>
            <p:ph type="ftr" sz="quarter" idx="11"/>
          </p:nvPr>
        </p:nvSpPr>
        <p:spPr/>
        <p:txBody>
          <a:bodyPr/>
          <a:lstStyle/>
          <a:p>
            <a:r>
              <a:rPr lang="fr-FR"/>
              <a:t>Electrons sources</a:t>
            </a:r>
            <a:endParaRPr lang="en-GB"/>
          </a:p>
        </p:txBody>
      </p:sp>
      <p:sp>
        <p:nvSpPr>
          <p:cNvPr id="3" name="Espace réservé du numéro de diapositive 2"/>
          <p:cNvSpPr>
            <a:spLocks noGrp="1"/>
          </p:cNvSpPr>
          <p:nvPr>
            <p:ph type="sldNum" sz="quarter" idx="12"/>
          </p:nvPr>
        </p:nvSpPr>
        <p:spPr/>
        <p:txBody>
          <a:bodyPr/>
          <a:lstStyle/>
          <a:p>
            <a:fld id="{480433CB-3D87-1948-A5B6-54D4680A5C16}" type="slidenum">
              <a:rPr lang="en-GB" smtClean="0"/>
              <a:pPr/>
              <a:t>46</a:t>
            </a:fld>
            <a:endParaRPr lang="en-GB"/>
          </a:p>
        </p:txBody>
      </p:sp>
    </p:spTree>
    <p:extLst>
      <p:ext uri="{BB962C8B-B14F-4D97-AF65-F5344CB8AC3E}">
        <p14:creationId xmlns:p14="http://schemas.microsoft.com/office/powerpoint/2010/main" val="33213218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e la date 1"/>
          <p:cNvSpPr>
            <a:spLocks noGrp="1"/>
          </p:cNvSpPr>
          <p:nvPr>
            <p:ph type="dt" idx="10"/>
          </p:nvPr>
        </p:nvSpPr>
        <p:spPr/>
        <p:txBody>
          <a:bodyPr/>
          <a:lstStyle/>
          <a:p>
            <a:r>
              <a:rPr lang="x-none"/>
              <a:t>Nicolas Delerue, LAL Orsay</a:t>
            </a:r>
            <a:endParaRPr lang="en-GB"/>
          </a:p>
        </p:txBody>
      </p:sp>
      <p:pic>
        <p:nvPicPr>
          <p:cNvPr id="10650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31692"/>
            <a:ext cx="9141120" cy="3212977"/>
          </a:xfrm>
          <a:prstGeom prst="rect">
            <a:avLst/>
          </a:prstGeom>
          <a:noFill/>
          <a:ln>
            <a:noFill/>
          </a:ln>
          <a:effectLst/>
          <a:extLst>
            <a:ext uri="{909E8E84-426E-40dd-AFC4-6F175D3DCCD1}">
              <a14:hiddenFill xmlns:a14="http://schemas.microsoft.com/office/drawing/2010/main" xmlns="">
                <a:solidFill>
                  <a:srgbClr val="00B8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06502" name="Rectangle 6"/>
          <p:cNvSpPr>
            <a:spLocks noChangeArrowheads="1"/>
          </p:cNvSpPr>
          <p:nvPr/>
        </p:nvSpPr>
        <p:spPr bwMode="auto">
          <a:xfrm>
            <a:off x="456481" y="273629"/>
            <a:ext cx="8226720" cy="114348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lstStyle/>
          <a:p>
            <a:pPr algn="ctr"/>
            <a:r>
              <a:rPr lang="en-GB" sz="4000">
                <a:solidFill>
                  <a:srgbClr val="000000"/>
                </a:solidFill>
              </a:rPr>
              <a:t>Principle of a RF Photo-gun</a:t>
            </a:r>
            <a:endParaRPr lang="en-US" sz="4000">
              <a:solidFill>
                <a:srgbClr val="000000"/>
              </a:solidFill>
            </a:endParaRPr>
          </a:p>
        </p:txBody>
      </p:sp>
      <p:sp>
        <p:nvSpPr>
          <p:cNvPr id="106503" name="Text Box 7"/>
          <p:cNvSpPr txBox="1">
            <a:spLocks noChangeArrowheads="1"/>
          </p:cNvSpPr>
          <p:nvPr/>
        </p:nvSpPr>
        <p:spPr bwMode="auto">
          <a:xfrm>
            <a:off x="5051520" y="5147101"/>
            <a:ext cx="3787200" cy="32691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marL="431800" indent="-323850">
              <a:tabLst>
                <a:tab pos="723900" algn="l"/>
                <a:tab pos="1447800" algn="l"/>
                <a:tab pos="2171700" algn="l"/>
                <a:tab pos="2895600" algn="l"/>
                <a:tab pos="3619500" algn="l"/>
              </a:tabLst>
              <a:defRPr>
                <a:solidFill>
                  <a:srgbClr val="000000"/>
                </a:solidFill>
                <a:latin typeface="Arial" charset="0"/>
                <a:ea typeface="ＭＳ Ｐゴシック" charset="0"/>
              </a:defRPr>
            </a:lvl1pPr>
            <a:lvl2pPr>
              <a:tabLst>
                <a:tab pos="723900" algn="l"/>
                <a:tab pos="1447800" algn="l"/>
                <a:tab pos="2171700" algn="l"/>
                <a:tab pos="2895600" algn="l"/>
                <a:tab pos="3619500" algn="l"/>
              </a:tabLst>
              <a:defRPr>
                <a:solidFill>
                  <a:srgbClr val="000000"/>
                </a:solidFill>
                <a:latin typeface="Arial" charset="0"/>
                <a:ea typeface="ＭＳ Ｐゴシック" charset="0"/>
              </a:defRPr>
            </a:lvl2pPr>
            <a:lvl3pPr>
              <a:tabLst>
                <a:tab pos="723900" algn="l"/>
                <a:tab pos="1447800" algn="l"/>
                <a:tab pos="2171700" algn="l"/>
                <a:tab pos="2895600" algn="l"/>
                <a:tab pos="3619500" algn="l"/>
              </a:tabLst>
              <a:defRPr>
                <a:solidFill>
                  <a:srgbClr val="000000"/>
                </a:solidFill>
                <a:latin typeface="Arial" charset="0"/>
                <a:ea typeface="ＭＳ Ｐゴシック" charset="0"/>
              </a:defRPr>
            </a:lvl3pPr>
            <a:lvl4pPr>
              <a:tabLst>
                <a:tab pos="723900" algn="l"/>
                <a:tab pos="1447800" algn="l"/>
                <a:tab pos="2171700" algn="l"/>
                <a:tab pos="2895600" algn="l"/>
                <a:tab pos="3619500" algn="l"/>
              </a:tabLst>
              <a:defRPr>
                <a:solidFill>
                  <a:srgbClr val="000000"/>
                </a:solidFill>
                <a:latin typeface="Arial" charset="0"/>
                <a:ea typeface="ＭＳ Ｐゴシック" charset="0"/>
              </a:defRPr>
            </a:lvl4pPr>
            <a:lvl5pPr>
              <a:tabLst>
                <a:tab pos="723900" algn="l"/>
                <a:tab pos="1447800" algn="l"/>
                <a:tab pos="2171700" algn="l"/>
                <a:tab pos="2895600" algn="l"/>
                <a:tab pos="3619500" algn="l"/>
              </a:tabLst>
              <a:defRPr>
                <a:solidFill>
                  <a:srgbClr val="000000"/>
                </a:solidFill>
                <a:latin typeface="Arial" charset="0"/>
                <a:ea typeface="ＭＳ Ｐゴシック" charset="0"/>
              </a:defRPr>
            </a:lvl5pPr>
            <a:lvl6pPr marL="1536700" indent="-215900" defTabSz="449263" fontAlgn="base" hangingPunct="0">
              <a:lnSpc>
                <a:spcPct val="124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a:solidFill>
                  <a:srgbClr val="000000"/>
                </a:solidFill>
                <a:latin typeface="Arial" charset="0"/>
                <a:ea typeface="ＭＳ Ｐゴシック" charset="0"/>
              </a:defRPr>
            </a:lvl6pPr>
            <a:lvl7pPr marL="1993900" indent="-215900" defTabSz="449263" fontAlgn="base" hangingPunct="0">
              <a:lnSpc>
                <a:spcPct val="124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a:solidFill>
                  <a:srgbClr val="000000"/>
                </a:solidFill>
                <a:latin typeface="Arial" charset="0"/>
                <a:ea typeface="ＭＳ Ｐゴシック" charset="0"/>
              </a:defRPr>
            </a:lvl7pPr>
            <a:lvl8pPr marL="2451100" indent="-215900" defTabSz="449263" fontAlgn="base" hangingPunct="0">
              <a:lnSpc>
                <a:spcPct val="124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a:solidFill>
                  <a:srgbClr val="000000"/>
                </a:solidFill>
                <a:latin typeface="Arial" charset="0"/>
                <a:ea typeface="ＭＳ Ｐゴシック" charset="0"/>
              </a:defRPr>
            </a:lvl8pPr>
            <a:lvl9pPr marL="2908300" indent="-215900" defTabSz="449263" fontAlgn="base" hangingPunct="0">
              <a:lnSpc>
                <a:spcPct val="124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a:solidFill>
                  <a:srgbClr val="000000"/>
                </a:solidFill>
                <a:latin typeface="Arial" charset="0"/>
                <a:ea typeface="ＭＳ Ｐゴシック" charset="0"/>
              </a:defRPr>
            </a:lvl9pPr>
          </a:lstStyle>
          <a:p>
            <a:pPr>
              <a:spcAft>
                <a:spcPts val="1293"/>
              </a:spcAft>
            </a:pPr>
            <a:r>
              <a:rPr lang="en-GB" sz="1500" i="1"/>
              <a:t>Courtesy Jom Luiten, TUV Eindhoven</a:t>
            </a:r>
          </a:p>
        </p:txBody>
      </p:sp>
      <p:sp>
        <p:nvSpPr>
          <p:cNvPr id="2" name="Espace réservé du pied de page 1"/>
          <p:cNvSpPr>
            <a:spLocks noGrp="1"/>
          </p:cNvSpPr>
          <p:nvPr>
            <p:ph type="ftr" sz="quarter" idx="11"/>
          </p:nvPr>
        </p:nvSpPr>
        <p:spPr/>
        <p:txBody>
          <a:bodyPr/>
          <a:lstStyle/>
          <a:p>
            <a:r>
              <a:rPr lang="fr-FR"/>
              <a:t>Electrons sources</a:t>
            </a:r>
            <a:endParaRPr lang="en-GB"/>
          </a:p>
        </p:txBody>
      </p:sp>
      <p:sp>
        <p:nvSpPr>
          <p:cNvPr id="3" name="Espace réservé du numéro de diapositive 2"/>
          <p:cNvSpPr>
            <a:spLocks noGrp="1"/>
          </p:cNvSpPr>
          <p:nvPr>
            <p:ph type="sldNum" sz="quarter" idx="12"/>
          </p:nvPr>
        </p:nvSpPr>
        <p:spPr/>
        <p:txBody>
          <a:bodyPr/>
          <a:lstStyle/>
          <a:p>
            <a:fld id="{480433CB-3D87-1948-A5B6-54D4680A5C16}" type="slidenum">
              <a:rPr lang="en-GB" smtClean="0"/>
              <a:pPr/>
              <a:t>47</a:t>
            </a:fld>
            <a:endParaRPr lang="en-GB"/>
          </a:p>
        </p:txBody>
      </p:sp>
    </p:spTree>
    <p:extLst>
      <p:ext uri="{BB962C8B-B14F-4D97-AF65-F5344CB8AC3E}">
        <p14:creationId xmlns:p14="http://schemas.microsoft.com/office/powerpoint/2010/main" val="30448588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325562"/>
          </a:xfrm>
        </p:spPr>
        <p:txBody>
          <a:bodyPr/>
          <a:lstStyle/>
          <a:p>
            <a:r>
              <a:rPr lang="en-GB" dirty="0" err="1"/>
              <a:t>Quizz</a:t>
            </a:r>
            <a:endParaRPr lang="en-GB" dirty="0"/>
          </a:p>
        </p:txBody>
      </p:sp>
      <p:sp>
        <p:nvSpPr>
          <p:cNvPr id="3" name="Espace réservé du contenu 2"/>
          <p:cNvSpPr>
            <a:spLocks noGrp="1"/>
          </p:cNvSpPr>
          <p:nvPr>
            <p:ph idx="1"/>
          </p:nvPr>
        </p:nvSpPr>
        <p:spPr/>
        <p:txBody>
          <a:bodyPr>
            <a:normAutofit/>
          </a:bodyPr>
          <a:lstStyle/>
          <a:p>
            <a:pPr marL="0" indent="0">
              <a:buSzPct val="10000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GB" sz="2400" dirty="0"/>
              <a:t>Which laser would give the best quantum efficiency on a Copper-based photo-cathode (W=5 </a:t>
            </a:r>
            <a:r>
              <a:rPr lang="en-GB" sz="2400" dirty="0" err="1"/>
              <a:t>eV</a:t>
            </a:r>
            <a:r>
              <a:rPr lang="en-GB" sz="2400" dirty="0"/>
              <a:t>)</a:t>
            </a:r>
          </a:p>
          <a:p>
            <a:pPr lvl="1">
              <a:buSzPct val="100000"/>
              <a:buFont typeface="Symbol" charset="2"/>
              <a:buAutoNum type="alphaLcParenBoth"/>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GB" sz="2400" dirty="0"/>
              <a:t> A 5GW CO2 laser (wavelength=10 micrometers)</a:t>
            </a:r>
          </a:p>
          <a:p>
            <a:pPr lvl="1">
              <a:buSzPct val="100000"/>
              <a:buFont typeface="Symbol" charset="2"/>
              <a:buAutoNum type="alphaLcParenBoth"/>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GB" sz="2400" dirty="0"/>
              <a:t> A 10 kW frequency doubled </a:t>
            </a:r>
            <a:r>
              <a:rPr lang="en-GB" sz="2400" dirty="0" err="1"/>
              <a:t>Nd:YAG</a:t>
            </a:r>
            <a:r>
              <a:rPr lang="en-GB" sz="2400" dirty="0"/>
              <a:t> laser (wavelength=532nm)</a:t>
            </a:r>
          </a:p>
          <a:p>
            <a:pPr lvl="1">
              <a:buSzPct val="100000"/>
              <a:buFont typeface="Symbol" charset="2"/>
              <a:buAutoNum type="alphaLcParenBoth"/>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GB" sz="2400" dirty="0"/>
              <a:t>A 3MW frequency quadrupled Ti-Sapphire laser (wavelength=200nm)</a:t>
            </a:r>
          </a:p>
        </p:txBody>
      </p:sp>
      <p:sp>
        <p:nvSpPr>
          <p:cNvPr id="4" name="Espace réservé de la date 3"/>
          <p:cNvSpPr>
            <a:spLocks noGrp="1"/>
          </p:cNvSpPr>
          <p:nvPr>
            <p:ph type="dt" sz="half" idx="10"/>
          </p:nvPr>
        </p:nvSpPr>
        <p:spPr/>
        <p:txBody>
          <a:bodyPr/>
          <a:lstStyle/>
          <a:p>
            <a:r>
              <a:rPr lang="x-none"/>
              <a:t>Nicolas Delerue, LAL Orsay</a:t>
            </a:r>
            <a:endParaRPr lang="en-GB"/>
          </a:p>
        </p:txBody>
      </p:sp>
      <p:sp>
        <p:nvSpPr>
          <p:cNvPr id="5" name="Espace réservé du pied de page 4"/>
          <p:cNvSpPr>
            <a:spLocks noGrp="1"/>
          </p:cNvSpPr>
          <p:nvPr>
            <p:ph type="ftr" sz="quarter" idx="11"/>
          </p:nvPr>
        </p:nvSpPr>
        <p:spPr/>
        <p:txBody>
          <a:bodyPr/>
          <a:lstStyle/>
          <a:p>
            <a:r>
              <a:rPr lang="fr-FR"/>
              <a:t>Electrons sources</a:t>
            </a:r>
            <a:endParaRPr lang="en-GB"/>
          </a:p>
        </p:txBody>
      </p:sp>
      <p:sp>
        <p:nvSpPr>
          <p:cNvPr id="6" name="Espace réservé du numéro de diapositive 5"/>
          <p:cNvSpPr>
            <a:spLocks noGrp="1"/>
          </p:cNvSpPr>
          <p:nvPr>
            <p:ph type="sldNum" sz="quarter" idx="12"/>
          </p:nvPr>
        </p:nvSpPr>
        <p:spPr/>
        <p:txBody>
          <a:bodyPr/>
          <a:lstStyle/>
          <a:p>
            <a:fld id="{480433CB-3D87-1948-A5B6-54D4680A5C16}" type="slidenum">
              <a:rPr lang="en-GB" smtClean="0"/>
              <a:pPr/>
              <a:t>48</a:t>
            </a:fld>
            <a:endParaRPr lang="en-GB"/>
          </a:p>
        </p:txBody>
      </p:sp>
    </p:spTree>
    <p:extLst>
      <p:ext uri="{BB962C8B-B14F-4D97-AF65-F5344CB8AC3E}">
        <p14:creationId xmlns:p14="http://schemas.microsoft.com/office/powerpoint/2010/main" val="41258891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a:t>Answer : (c)</a:t>
            </a:r>
          </a:p>
        </p:txBody>
      </p:sp>
      <p:sp>
        <p:nvSpPr>
          <p:cNvPr id="3" name="Espace réservé du contenu 2"/>
          <p:cNvSpPr>
            <a:spLocks noGrp="1"/>
          </p:cNvSpPr>
          <p:nvPr>
            <p:ph idx="1"/>
          </p:nvPr>
        </p:nvSpPr>
        <p:spPr>
          <a:xfrm>
            <a:off x="309747" y="1259580"/>
            <a:ext cx="5710053" cy="5096770"/>
          </a:xfrm>
        </p:spPr>
        <p:txBody>
          <a:bodyPr>
            <a:normAutofit fontScale="77500" lnSpcReduction="20000"/>
          </a:bodyPr>
          <a:lstStyle/>
          <a:p>
            <a:pPr>
              <a:spcAft>
                <a:spcPct val="0"/>
              </a:spcAft>
              <a:buSzPct val="100000"/>
              <a:buFont typeface="Times New Roman"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GB" dirty="0">
                <a:latin typeface="Times New Roman" charset="0"/>
              </a:rPr>
              <a:t>QE is independent of the laser power:</a:t>
            </a:r>
            <a:br>
              <a:rPr lang="en-GB" dirty="0">
                <a:latin typeface="Times New Roman" charset="0"/>
              </a:rPr>
            </a:br>
            <a:r>
              <a:rPr lang="en-GB" dirty="0">
                <a:latin typeface="Times New Roman" charset="0"/>
              </a:rPr>
              <a:t>it is the photon energy that matters.</a:t>
            </a:r>
          </a:p>
          <a:p>
            <a:pPr>
              <a:spcAft>
                <a:spcPct val="0"/>
              </a:spcAft>
              <a:buSzPct val="100000"/>
              <a:buFont typeface="Times New Roman"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GB" dirty="0">
                <a:latin typeface="Times New Roman" charset="0"/>
              </a:rPr>
              <a:t>Remember that</a:t>
            </a:r>
            <a:br>
              <a:rPr lang="en-GB" dirty="0">
                <a:latin typeface="Times New Roman" charset="0"/>
              </a:rPr>
            </a:br>
            <a:br>
              <a:rPr lang="en-GB" dirty="0">
                <a:latin typeface="Times New Roman" charset="0"/>
              </a:rPr>
            </a:br>
            <a:endParaRPr lang="en-GB" dirty="0">
              <a:latin typeface="Times New Roman" charset="0"/>
            </a:endParaRPr>
          </a:p>
          <a:p>
            <a:pPr>
              <a:spcAft>
                <a:spcPct val="0"/>
              </a:spcAft>
              <a:buSzPct val="100000"/>
              <a:buFont typeface="Times New Roman"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GB" dirty="0">
                <a:latin typeface="Times New Roman" charset="0"/>
              </a:rPr>
              <a:t>The shortest the wavelength, the highest the energy. At 200nm a photon carries ~6 </a:t>
            </a:r>
            <a:r>
              <a:rPr lang="en-GB" dirty="0" err="1">
                <a:latin typeface="Times New Roman" charset="0"/>
              </a:rPr>
              <a:t>eV</a:t>
            </a:r>
            <a:r>
              <a:rPr lang="en-GB" dirty="0">
                <a:latin typeface="Times New Roman" charset="0"/>
              </a:rPr>
              <a:t>, so a 400nm photon carries ~3eV.</a:t>
            </a:r>
          </a:p>
          <a:p>
            <a:pPr>
              <a:spcAft>
                <a:spcPct val="0"/>
              </a:spcAft>
              <a:buSzPct val="100000"/>
              <a:buFont typeface="Times New Roman"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GB" dirty="0">
                <a:latin typeface="Times New Roman" charset="0"/>
              </a:rPr>
              <a:t>Note: photons with a wavelength of 532nm (2.33eV) or 10 micrometer (~0.1eV) will have less energy than the work function of the photo-cathode (but escape by tunnel effect is theoretically possible).</a:t>
            </a:r>
          </a:p>
          <a:p>
            <a:endParaRPr lang="en-GB" dirty="0"/>
          </a:p>
        </p:txBody>
      </p:sp>
      <p:sp>
        <p:nvSpPr>
          <p:cNvPr id="4" name="Espace réservé de la date 3"/>
          <p:cNvSpPr>
            <a:spLocks noGrp="1"/>
          </p:cNvSpPr>
          <p:nvPr>
            <p:ph type="dt" sz="half" idx="10"/>
          </p:nvPr>
        </p:nvSpPr>
        <p:spPr/>
        <p:txBody>
          <a:bodyPr/>
          <a:lstStyle/>
          <a:p>
            <a:r>
              <a:rPr lang="x-none"/>
              <a:t>Nicolas Delerue, LAL Orsay</a:t>
            </a:r>
            <a:endParaRPr lang="en-GB"/>
          </a:p>
        </p:txBody>
      </p:sp>
      <p:sp>
        <p:nvSpPr>
          <p:cNvPr id="5" name="Espace réservé du pied de page 4"/>
          <p:cNvSpPr>
            <a:spLocks noGrp="1"/>
          </p:cNvSpPr>
          <p:nvPr>
            <p:ph type="ftr" sz="quarter" idx="11"/>
          </p:nvPr>
        </p:nvSpPr>
        <p:spPr/>
        <p:txBody>
          <a:bodyPr/>
          <a:lstStyle/>
          <a:p>
            <a:r>
              <a:rPr lang="fr-FR"/>
              <a:t>Electrons sources</a:t>
            </a:r>
            <a:endParaRPr lang="en-GB"/>
          </a:p>
        </p:txBody>
      </p:sp>
      <p:sp>
        <p:nvSpPr>
          <p:cNvPr id="6" name="Espace réservé du numéro de diapositive 5"/>
          <p:cNvSpPr>
            <a:spLocks noGrp="1"/>
          </p:cNvSpPr>
          <p:nvPr>
            <p:ph type="sldNum" sz="quarter" idx="12"/>
          </p:nvPr>
        </p:nvSpPr>
        <p:spPr/>
        <p:txBody>
          <a:bodyPr/>
          <a:lstStyle/>
          <a:p>
            <a:fld id="{480433CB-3D87-1948-A5B6-54D4680A5C16}" type="slidenum">
              <a:rPr lang="en-GB" smtClean="0"/>
              <a:pPr/>
              <a:t>49</a:t>
            </a:fld>
            <a:endParaRPr lang="en-GB" dirty="0"/>
          </a:p>
        </p:txBody>
      </p:sp>
      <p:pic>
        <p:nvPicPr>
          <p:cNvPr id="8" name="Picture 3"/>
          <p:cNvPicPr>
            <a:picLocks noChangeAspect="1" noChangeArrowheads="1"/>
          </p:cNvPicPr>
          <p:nvPr/>
        </p:nvPicPr>
        <p:blipFill>
          <a:blip r:embed="rId2"/>
          <a:srcRect/>
          <a:stretch>
            <a:fillRect/>
          </a:stretch>
        </p:blipFill>
        <p:spPr bwMode="auto">
          <a:xfrm>
            <a:off x="6019800" y="2123496"/>
            <a:ext cx="2997708" cy="3530312"/>
          </a:xfrm>
          <a:prstGeom prst="rect">
            <a:avLst/>
          </a:prstGeom>
          <a:noFill/>
          <a:ln w="9525">
            <a:noFill/>
            <a:round/>
            <a:headEnd/>
            <a:tailEnd/>
          </a:ln>
          <a:effectLst/>
        </p:spPr>
      </p:pic>
      <p:graphicFrame>
        <p:nvGraphicFramePr>
          <p:cNvPr id="9" name="Object 2"/>
          <p:cNvGraphicFramePr>
            <a:graphicFrameLocks noChangeAspect="1"/>
          </p:cNvGraphicFramePr>
          <p:nvPr/>
        </p:nvGraphicFramePr>
        <p:xfrm>
          <a:off x="3124200" y="1964497"/>
          <a:ext cx="1778829" cy="889414"/>
        </p:xfrm>
        <a:graphic>
          <a:graphicData uri="http://schemas.openxmlformats.org/presentationml/2006/ole">
            <mc:AlternateContent xmlns:mc="http://schemas.openxmlformats.org/markup-compatibility/2006">
              <mc:Choice xmlns:v="urn:schemas-microsoft-com:vml" Requires="v">
                <p:oleObj name="…quation" r:id="rId3" imgW="787320" imgH="393480" progId="Equation.3">
                  <p:embed/>
                </p:oleObj>
              </mc:Choice>
              <mc:Fallback>
                <p:oleObj name="…quation" r:id="rId3" imgW="787320" imgH="39348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1964497"/>
                        <a:ext cx="1778829" cy="889414"/>
                      </a:xfrm>
                      <a:prstGeom prst="rect">
                        <a:avLst/>
                      </a:prstGeom>
                      <a:noFill/>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36726721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en-GB" noProof="0" dirty="0"/>
              <a:t>Physical process:</a:t>
            </a:r>
            <a:br>
              <a:rPr lang="en-GB" noProof="0" dirty="0"/>
            </a:br>
            <a:r>
              <a:rPr lang="en-GB" noProof="0" dirty="0"/>
              <a:t>Electrons in metal</a:t>
            </a:r>
          </a:p>
        </p:txBody>
      </p:sp>
      <p:sp>
        <p:nvSpPr>
          <p:cNvPr id="3" name="Espace réservé du contenu 2"/>
          <p:cNvSpPr>
            <a:spLocks noGrp="1"/>
          </p:cNvSpPr>
          <p:nvPr>
            <p:ph idx="1"/>
          </p:nvPr>
        </p:nvSpPr>
        <p:spPr>
          <a:xfrm>
            <a:off x="457200" y="1600200"/>
            <a:ext cx="6473371" cy="4525963"/>
          </a:xfrm>
        </p:spPr>
        <p:txBody>
          <a:bodyPr/>
          <a:lstStyle/>
          <a:p>
            <a:r>
              <a:rPr lang="en-GB"/>
              <a:t>Electrons are readily available in metals.</a:t>
            </a:r>
          </a:p>
          <a:p>
            <a:r>
              <a:rPr lang="en-GB"/>
              <a:t>Eg: Copper: </a:t>
            </a:r>
            <a:br>
              <a:rPr lang="en-GB"/>
            </a:br>
            <a:r>
              <a:rPr lang="en-GB"/>
              <a:t>- 29 electrons/atom, </a:t>
            </a:r>
            <a:br>
              <a:rPr lang="en-GB"/>
            </a:br>
            <a:r>
              <a:rPr lang="en-GB"/>
              <a:t>- 9g/cm</a:t>
            </a:r>
            <a:r>
              <a:rPr lang="en-GB" baseline="30000"/>
              <a:t>3</a:t>
            </a:r>
            <a:r>
              <a:rPr lang="en-GB"/>
              <a:t> =&gt; 0,14mol/cm</a:t>
            </a:r>
            <a:r>
              <a:rPr lang="en-GB" baseline="30000"/>
              <a:t>3</a:t>
            </a:r>
            <a:br>
              <a:rPr lang="en-GB"/>
            </a:br>
            <a:r>
              <a:rPr lang="en-GB"/>
              <a:t>=&gt; 2. x10</a:t>
            </a:r>
            <a:r>
              <a:rPr lang="en-GB" baseline="30000"/>
              <a:t>24</a:t>
            </a:r>
            <a:r>
              <a:rPr lang="en-GB"/>
              <a:t> electrons/cm</a:t>
            </a:r>
            <a:r>
              <a:rPr lang="en-GB" baseline="30000"/>
              <a:t>3</a:t>
            </a:r>
          </a:p>
          <a:p>
            <a:r>
              <a:rPr lang="en-GB"/>
              <a:t>However theses electrons are ‘trapped’ in the metals. </a:t>
            </a:r>
            <a:endParaRPr lang="en-GB" dirty="0"/>
          </a:p>
        </p:txBody>
      </p:sp>
      <p:sp>
        <p:nvSpPr>
          <p:cNvPr id="4" name="Espace réservé de la date 3"/>
          <p:cNvSpPr>
            <a:spLocks noGrp="1"/>
          </p:cNvSpPr>
          <p:nvPr>
            <p:ph type="dt" sz="half" idx="10"/>
          </p:nvPr>
        </p:nvSpPr>
        <p:spPr/>
        <p:txBody>
          <a:bodyPr/>
          <a:lstStyle/>
          <a:p>
            <a:r>
              <a:rPr lang="x-none"/>
              <a:t>Nicolas Delerue, LAL Orsay</a:t>
            </a:r>
            <a:endParaRPr lang="en-GB"/>
          </a:p>
        </p:txBody>
      </p:sp>
      <p:sp>
        <p:nvSpPr>
          <p:cNvPr id="5" name="Espace réservé du pied de page 4"/>
          <p:cNvSpPr>
            <a:spLocks noGrp="1"/>
          </p:cNvSpPr>
          <p:nvPr>
            <p:ph type="ftr" sz="quarter" idx="11"/>
          </p:nvPr>
        </p:nvSpPr>
        <p:spPr/>
        <p:txBody>
          <a:bodyPr/>
          <a:lstStyle/>
          <a:p>
            <a:r>
              <a:rPr lang="fr-FR"/>
              <a:t>Electrons sources</a:t>
            </a:r>
            <a:endParaRPr lang="en-GB"/>
          </a:p>
        </p:txBody>
      </p:sp>
      <p:sp>
        <p:nvSpPr>
          <p:cNvPr id="6" name="Espace réservé du numéro de diapositive 5"/>
          <p:cNvSpPr>
            <a:spLocks noGrp="1"/>
          </p:cNvSpPr>
          <p:nvPr>
            <p:ph type="sldNum" sz="quarter" idx="12"/>
          </p:nvPr>
        </p:nvSpPr>
        <p:spPr/>
        <p:txBody>
          <a:bodyPr/>
          <a:lstStyle/>
          <a:p>
            <a:fld id="{480433CB-3D87-1948-A5B6-54D4680A5C16}" type="slidenum">
              <a:rPr lang="en-GB" smtClean="0"/>
              <a:pPr/>
              <a:t>5</a:t>
            </a:fld>
            <a:endParaRPr lang="en-GB"/>
          </a:p>
        </p:txBody>
      </p:sp>
      <p:pic>
        <p:nvPicPr>
          <p:cNvPr id="7" name="Image 6" descr="220px-NatCopp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31201" y="2589590"/>
            <a:ext cx="2849941" cy="2694490"/>
          </a:xfrm>
          <a:prstGeom prst="rect">
            <a:avLst/>
          </a:prstGeom>
        </p:spPr>
      </p:pic>
    </p:spTree>
    <p:extLst>
      <p:ext uri="{BB962C8B-B14F-4D97-AF65-F5344CB8AC3E}">
        <p14:creationId xmlns:p14="http://schemas.microsoft.com/office/powerpoint/2010/main" val="30718713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2"/>
          <p:cNvSpPr>
            <a:spLocks noGrp="1"/>
          </p:cNvSpPr>
          <p:nvPr>
            <p:ph type="dt" idx="10"/>
          </p:nvPr>
        </p:nvSpPr>
        <p:spPr/>
        <p:txBody>
          <a:bodyPr/>
          <a:lstStyle/>
          <a:p>
            <a:r>
              <a:rPr lang="x-none"/>
              <a:t>Nicolas Delerue, LAL Orsay</a:t>
            </a:r>
            <a:endParaRPr lang="en-GB"/>
          </a:p>
        </p:txBody>
      </p:sp>
      <p:sp>
        <p:nvSpPr>
          <p:cNvPr id="5" name="Espace réservé du numéro de diapositive 4"/>
          <p:cNvSpPr>
            <a:spLocks noGrp="1"/>
          </p:cNvSpPr>
          <p:nvPr>
            <p:ph type="sldNum" idx="12"/>
          </p:nvPr>
        </p:nvSpPr>
        <p:spPr/>
        <p:txBody>
          <a:bodyPr/>
          <a:lstStyle/>
          <a:p>
            <a:fld id="{D82A68C8-D8CF-ED42-9DC7-AF64B9016499}" type="slidenum">
              <a:rPr lang="en-GB"/>
              <a:pPr/>
              <a:t>50</a:t>
            </a:fld>
            <a:endParaRPr lang="en-GB"/>
          </a:p>
        </p:txBody>
      </p:sp>
      <p:pic>
        <p:nvPicPr>
          <p:cNvPr id="399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361" y="1362383"/>
            <a:ext cx="8606880" cy="5209027"/>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9938" name="Rectangle 2"/>
          <p:cNvSpPr>
            <a:spLocks noGrp="1" noChangeArrowheads="1"/>
          </p:cNvSpPr>
          <p:nvPr>
            <p:ph type="title"/>
          </p:nvPr>
        </p:nvSpPr>
        <p:spPr>
          <a:xfrm>
            <a:off x="456481" y="273629"/>
            <a:ext cx="8228160" cy="1144921"/>
          </a:xfrm>
          <a:ln/>
        </p:spPr>
        <p:txBody>
          <a:bodyPr/>
          <a:lstStyle/>
          <a:p>
            <a:pP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dirty="0"/>
              <a:t>RF photocathode gun</a:t>
            </a:r>
          </a:p>
        </p:txBody>
      </p:sp>
      <p:sp>
        <p:nvSpPr>
          <p:cNvPr id="2" name="Espace réservé du pied de page 1"/>
          <p:cNvSpPr>
            <a:spLocks noGrp="1"/>
          </p:cNvSpPr>
          <p:nvPr>
            <p:ph type="ftr" sz="quarter" idx="11"/>
          </p:nvPr>
        </p:nvSpPr>
        <p:spPr/>
        <p:txBody>
          <a:bodyPr/>
          <a:lstStyle/>
          <a:p>
            <a:r>
              <a:rPr lang="fr-FR"/>
              <a:t>Electrons sources</a:t>
            </a:r>
            <a:endParaRPr lang="en-GB"/>
          </a:p>
        </p:txBody>
      </p:sp>
    </p:spTree>
    <p:extLst>
      <p:ext uri="{BB962C8B-B14F-4D97-AF65-F5344CB8AC3E}">
        <p14:creationId xmlns:p14="http://schemas.microsoft.com/office/powerpoint/2010/main" val="37636800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a:t>Power amplification: Klystron</a:t>
            </a:r>
          </a:p>
        </p:txBody>
      </p:sp>
      <p:sp>
        <p:nvSpPr>
          <p:cNvPr id="8" name="Espace réservé du contenu 7"/>
          <p:cNvSpPr>
            <a:spLocks noGrp="1"/>
          </p:cNvSpPr>
          <p:nvPr>
            <p:ph idx="1"/>
          </p:nvPr>
        </p:nvSpPr>
        <p:spPr>
          <a:xfrm>
            <a:off x="457200" y="5297713"/>
            <a:ext cx="8229600" cy="828449"/>
          </a:xfrm>
        </p:spPr>
        <p:txBody>
          <a:bodyPr>
            <a:normAutofit fontScale="77500" lnSpcReduction="20000"/>
          </a:bodyPr>
          <a:lstStyle/>
          <a:p>
            <a:r>
              <a:rPr lang="en-GB" dirty="0"/>
              <a:t>A klystron amplifies a </a:t>
            </a:r>
            <a:r>
              <a:rPr lang="en-GB" dirty="0" err="1"/>
              <a:t>milliwatt</a:t>
            </a:r>
            <a:r>
              <a:rPr lang="en-GB" dirty="0"/>
              <a:t> RF signal to kilowatts or megawatts so that it can be used in RF accelerating cavities.</a:t>
            </a:r>
          </a:p>
        </p:txBody>
      </p:sp>
      <p:sp>
        <p:nvSpPr>
          <p:cNvPr id="3" name="Espace réservé de la date 2"/>
          <p:cNvSpPr>
            <a:spLocks noGrp="1"/>
          </p:cNvSpPr>
          <p:nvPr>
            <p:ph type="dt" sz="half" idx="10"/>
          </p:nvPr>
        </p:nvSpPr>
        <p:spPr/>
        <p:txBody>
          <a:bodyPr/>
          <a:lstStyle/>
          <a:p>
            <a:r>
              <a:rPr lang="x-none"/>
              <a:t>Nicolas Delerue, LAL Orsay</a:t>
            </a:r>
            <a:endParaRPr lang="en-GB"/>
          </a:p>
        </p:txBody>
      </p:sp>
      <p:sp>
        <p:nvSpPr>
          <p:cNvPr id="4" name="Espace réservé du pied de page 3"/>
          <p:cNvSpPr>
            <a:spLocks noGrp="1"/>
          </p:cNvSpPr>
          <p:nvPr>
            <p:ph type="ftr" sz="quarter" idx="11"/>
          </p:nvPr>
        </p:nvSpPr>
        <p:spPr/>
        <p:txBody>
          <a:bodyPr/>
          <a:lstStyle/>
          <a:p>
            <a:r>
              <a:rPr lang="fr-FR"/>
              <a:t>Electrons sources</a:t>
            </a:r>
            <a:endParaRPr lang="en-GB"/>
          </a:p>
        </p:txBody>
      </p:sp>
      <p:sp>
        <p:nvSpPr>
          <p:cNvPr id="5" name="Espace réservé du numéro de diapositive 4"/>
          <p:cNvSpPr>
            <a:spLocks noGrp="1"/>
          </p:cNvSpPr>
          <p:nvPr>
            <p:ph type="sldNum" sz="quarter" idx="12"/>
          </p:nvPr>
        </p:nvSpPr>
        <p:spPr/>
        <p:txBody>
          <a:bodyPr/>
          <a:lstStyle/>
          <a:p>
            <a:fld id="{480433CB-3D87-1948-A5B6-54D4680A5C16}" type="slidenum">
              <a:rPr lang="en-GB" smtClean="0"/>
              <a:pPr/>
              <a:t>51</a:t>
            </a:fld>
            <a:endParaRPr lang="en-GB"/>
          </a:p>
        </p:txBody>
      </p:sp>
      <p:pic>
        <p:nvPicPr>
          <p:cNvPr id="7" name="Image 6"/>
          <p:cNvPicPr>
            <a:picLocks noChangeAspect="1"/>
          </p:cNvPicPr>
          <p:nvPr/>
        </p:nvPicPr>
        <p:blipFill>
          <a:blip r:embed="rId2"/>
          <a:stretch>
            <a:fillRect/>
          </a:stretch>
        </p:blipFill>
        <p:spPr>
          <a:xfrm>
            <a:off x="1942088" y="1917464"/>
            <a:ext cx="4717657" cy="3047690"/>
          </a:xfrm>
          <a:prstGeom prst="rect">
            <a:avLst/>
          </a:prstGeom>
        </p:spPr>
      </p:pic>
      <p:pic>
        <p:nvPicPr>
          <p:cNvPr id="9" name="Image 8"/>
          <p:cNvPicPr>
            <a:picLocks noChangeAspect="1"/>
          </p:cNvPicPr>
          <p:nvPr/>
        </p:nvPicPr>
        <p:blipFill>
          <a:blip r:embed="rId3"/>
          <a:stretch>
            <a:fillRect/>
          </a:stretch>
        </p:blipFill>
        <p:spPr>
          <a:xfrm>
            <a:off x="1370022" y="4973679"/>
            <a:ext cx="5651500" cy="228600"/>
          </a:xfrm>
          <a:prstGeom prst="rect">
            <a:avLst/>
          </a:prstGeom>
        </p:spPr>
      </p:pic>
      <p:pic>
        <p:nvPicPr>
          <p:cNvPr id="10" name="Picture 9">
            <a:extLst>
              <a:ext uri="{FF2B5EF4-FFF2-40B4-BE49-F238E27FC236}">
                <a16:creationId xmlns:a16="http://schemas.microsoft.com/office/drawing/2014/main" id="{637AD310-65A8-A44F-8D32-E95128F22F52}"/>
              </a:ext>
            </a:extLst>
          </p:cNvPr>
          <p:cNvPicPr>
            <a:picLocks noChangeAspect="1"/>
          </p:cNvPicPr>
          <p:nvPr/>
        </p:nvPicPr>
        <p:blipFill>
          <a:blip r:embed="rId4"/>
          <a:stretch>
            <a:fillRect/>
          </a:stretch>
        </p:blipFill>
        <p:spPr>
          <a:xfrm>
            <a:off x="74626" y="1315078"/>
            <a:ext cx="1867462" cy="3641551"/>
          </a:xfrm>
          <a:prstGeom prst="rect">
            <a:avLst/>
          </a:prstGeom>
        </p:spPr>
      </p:pic>
      <p:pic>
        <p:nvPicPr>
          <p:cNvPr id="12" name="Picture 11">
            <a:extLst>
              <a:ext uri="{FF2B5EF4-FFF2-40B4-BE49-F238E27FC236}">
                <a16:creationId xmlns:a16="http://schemas.microsoft.com/office/drawing/2014/main" id="{31CF4016-7B5F-E542-BA54-18896BFA014C}"/>
              </a:ext>
            </a:extLst>
          </p:cNvPr>
          <p:cNvPicPr>
            <a:picLocks noChangeAspect="1"/>
          </p:cNvPicPr>
          <p:nvPr/>
        </p:nvPicPr>
        <p:blipFill>
          <a:blip r:embed="rId5"/>
          <a:stretch>
            <a:fillRect/>
          </a:stretch>
        </p:blipFill>
        <p:spPr>
          <a:xfrm>
            <a:off x="6553200" y="1395371"/>
            <a:ext cx="2385381" cy="3600575"/>
          </a:xfrm>
          <a:prstGeom prst="rect">
            <a:avLst/>
          </a:prstGeom>
        </p:spPr>
      </p:pic>
    </p:spTree>
    <p:extLst>
      <p:ext uri="{BB962C8B-B14F-4D97-AF65-F5344CB8AC3E}">
        <p14:creationId xmlns:p14="http://schemas.microsoft.com/office/powerpoint/2010/main" val="15722747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r>
              <a:rPr lang="x-none"/>
              <a:t>Nicolas Delerue, LAL Orsay</a:t>
            </a:r>
            <a:endParaRPr lang="en-GB"/>
          </a:p>
        </p:txBody>
      </p:sp>
      <p:sp>
        <p:nvSpPr>
          <p:cNvPr id="5" name="Espace réservé du pied de page 4"/>
          <p:cNvSpPr>
            <a:spLocks noGrp="1"/>
          </p:cNvSpPr>
          <p:nvPr>
            <p:ph type="ftr" sz="quarter" idx="11"/>
          </p:nvPr>
        </p:nvSpPr>
        <p:spPr/>
        <p:txBody>
          <a:bodyPr/>
          <a:lstStyle/>
          <a:p>
            <a:r>
              <a:rPr lang="fr-FR"/>
              <a:t>Electrons sources</a:t>
            </a:r>
            <a:endParaRPr lang="en-GB"/>
          </a:p>
        </p:txBody>
      </p:sp>
      <p:sp>
        <p:nvSpPr>
          <p:cNvPr id="6" name="Espace réservé du numéro de diapositive 5"/>
          <p:cNvSpPr>
            <a:spLocks noGrp="1"/>
          </p:cNvSpPr>
          <p:nvPr>
            <p:ph type="sldNum" sz="quarter" idx="12"/>
          </p:nvPr>
        </p:nvSpPr>
        <p:spPr/>
        <p:txBody>
          <a:bodyPr/>
          <a:lstStyle/>
          <a:p>
            <a:fld id="{480433CB-3D87-1948-A5B6-54D4680A5C16}" type="slidenum">
              <a:rPr lang="en-GB" smtClean="0"/>
              <a:pPr/>
              <a:t>52</a:t>
            </a:fld>
            <a:endParaRPr lang="en-GB"/>
          </a:p>
        </p:txBody>
      </p:sp>
      <p:pic>
        <p:nvPicPr>
          <p:cNvPr id="7" name="Image 6"/>
          <p:cNvPicPr>
            <a:picLocks noChangeAspect="1"/>
          </p:cNvPicPr>
          <p:nvPr/>
        </p:nvPicPr>
        <p:blipFill>
          <a:blip r:embed="rId2"/>
          <a:stretch>
            <a:fillRect/>
          </a:stretch>
        </p:blipFill>
        <p:spPr>
          <a:xfrm>
            <a:off x="0" y="203200"/>
            <a:ext cx="9144000" cy="6435452"/>
          </a:xfrm>
          <a:prstGeom prst="rect">
            <a:avLst/>
          </a:prstGeom>
        </p:spPr>
      </p:pic>
    </p:spTree>
    <p:extLst>
      <p:ext uri="{BB962C8B-B14F-4D97-AF65-F5344CB8AC3E}">
        <p14:creationId xmlns:p14="http://schemas.microsoft.com/office/powerpoint/2010/main" val="39775554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PHIN RF Gun</a:t>
            </a:r>
          </a:p>
        </p:txBody>
      </p:sp>
      <p:sp>
        <p:nvSpPr>
          <p:cNvPr id="4" name="Espace réservé de la date 3"/>
          <p:cNvSpPr>
            <a:spLocks noGrp="1"/>
          </p:cNvSpPr>
          <p:nvPr>
            <p:ph type="dt" sz="half" idx="10"/>
          </p:nvPr>
        </p:nvSpPr>
        <p:spPr/>
        <p:txBody>
          <a:bodyPr/>
          <a:lstStyle/>
          <a:p>
            <a:r>
              <a:rPr lang="x-none"/>
              <a:t>Nicolas Delerue, LAL Orsay</a:t>
            </a:r>
            <a:endParaRPr lang="en-GB"/>
          </a:p>
        </p:txBody>
      </p:sp>
      <p:sp>
        <p:nvSpPr>
          <p:cNvPr id="5" name="Espace réservé du pied de page 4"/>
          <p:cNvSpPr>
            <a:spLocks noGrp="1"/>
          </p:cNvSpPr>
          <p:nvPr>
            <p:ph type="ftr" sz="quarter" idx="11"/>
          </p:nvPr>
        </p:nvSpPr>
        <p:spPr/>
        <p:txBody>
          <a:bodyPr/>
          <a:lstStyle/>
          <a:p>
            <a:r>
              <a:rPr lang="fr-FR"/>
              <a:t>Electrons sources</a:t>
            </a:r>
            <a:endParaRPr lang="en-GB"/>
          </a:p>
        </p:txBody>
      </p:sp>
      <p:sp>
        <p:nvSpPr>
          <p:cNvPr id="6" name="Espace réservé du numéro de diapositive 5"/>
          <p:cNvSpPr>
            <a:spLocks noGrp="1"/>
          </p:cNvSpPr>
          <p:nvPr>
            <p:ph type="sldNum" sz="quarter" idx="12"/>
          </p:nvPr>
        </p:nvSpPr>
        <p:spPr/>
        <p:txBody>
          <a:bodyPr/>
          <a:lstStyle/>
          <a:p>
            <a:fld id="{480433CB-3D87-1948-A5B6-54D4680A5C16}" type="slidenum">
              <a:rPr lang="en-GB" smtClean="0"/>
              <a:pPr/>
              <a:t>53</a:t>
            </a:fld>
            <a:endParaRPr lang="en-GB"/>
          </a:p>
        </p:txBody>
      </p:sp>
      <p:pic>
        <p:nvPicPr>
          <p:cNvPr id="7" name="Picture 4" descr="preface"/>
          <p:cNvPicPr/>
          <p:nvPr/>
        </p:nvPicPr>
        <p:blipFill>
          <a:blip r:embed="rId2">
            <a:extLst>
              <a:ext uri="{28A0092B-C50C-407E-A947-70E740481C1C}">
                <a14:useLocalDpi xmlns:a14="http://schemas.microsoft.com/office/drawing/2010/main" val="0"/>
              </a:ext>
            </a:extLst>
          </a:blip>
          <a:srcRect/>
          <a:stretch>
            <a:fillRect/>
          </a:stretch>
        </p:blipFill>
        <p:spPr bwMode="auto">
          <a:xfrm>
            <a:off x="1023729" y="1417638"/>
            <a:ext cx="7450119" cy="47454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5044331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p:cNvSpPr>
            <a:spLocks noGrp="1"/>
          </p:cNvSpPr>
          <p:nvPr>
            <p:ph type="title"/>
          </p:nvPr>
        </p:nvSpPr>
        <p:spPr/>
        <p:txBody>
          <a:bodyPr>
            <a:normAutofit fontScale="90000"/>
          </a:bodyPr>
          <a:lstStyle/>
          <a:p>
            <a:r>
              <a:rPr lang="en-GB" dirty="0"/>
              <a:t>Field line simulations</a:t>
            </a:r>
            <a:br>
              <a:rPr lang="en-GB" dirty="0"/>
            </a:br>
            <a:r>
              <a:rPr lang="en-GB" dirty="0"/>
              <a:t>(SUPERFISH)</a:t>
            </a:r>
          </a:p>
        </p:txBody>
      </p:sp>
      <p:sp>
        <p:nvSpPr>
          <p:cNvPr id="2" name="Espace réservé de la date 1"/>
          <p:cNvSpPr>
            <a:spLocks noGrp="1"/>
          </p:cNvSpPr>
          <p:nvPr>
            <p:ph type="dt" sz="half" idx="10"/>
          </p:nvPr>
        </p:nvSpPr>
        <p:spPr/>
        <p:txBody>
          <a:bodyPr/>
          <a:lstStyle/>
          <a:p>
            <a:r>
              <a:rPr lang="x-none"/>
              <a:t>Nicolas Delerue, LAL Orsay</a:t>
            </a:r>
            <a:endParaRPr lang="en-GB"/>
          </a:p>
        </p:txBody>
      </p:sp>
      <p:sp>
        <p:nvSpPr>
          <p:cNvPr id="3" name="Espace réservé du pied de page 2"/>
          <p:cNvSpPr>
            <a:spLocks noGrp="1"/>
          </p:cNvSpPr>
          <p:nvPr>
            <p:ph type="ftr" sz="quarter" idx="11"/>
          </p:nvPr>
        </p:nvSpPr>
        <p:spPr/>
        <p:txBody>
          <a:bodyPr/>
          <a:lstStyle/>
          <a:p>
            <a:r>
              <a:rPr lang="fr-FR"/>
              <a:t>Electrons sources</a:t>
            </a:r>
            <a:endParaRPr lang="en-GB"/>
          </a:p>
        </p:txBody>
      </p:sp>
      <p:sp>
        <p:nvSpPr>
          <p:cNvPr id="4" name="Espace réservé du numéro de diapositive 3"/>
          <p:cNvSpPr>
            <a:spLocks noGrp="1"/>
          </p:cNvSpPr>
          <p:nvPr>
            <p:ph type="sldNum" sz="quarter" idx="12"/>
          </p:nvPr>
        </p:nvSpPr>
        <p:spPr/>
        <p:txBody>
          <a:bodyPr/>
          <a:lstStyle/>
          <a:p>
            <a:fld id="{480433CB-3D87-1948-A5B6-54D4680A5C16}" type="slidenum">
              <a:rPr lang="en-GB" smtClean="0"/>
              <a:pPr/>
              <a:t>54</a:t>
            </a:fld>
            <a:endParaRPr lang="en-GB"/>
          </a:p>
        </p:txBody>
      </p:sp>
      <p:pic>
        <p:nvPicPr>
          <p:cNvPr id="7" name="Image 6"/>
          <p:cNvPicPr>
            <a:picLocks noChangeAspect="1"/>
          </p:cNvPicPr>
          <p:nvPr/>
        </p:nvPicPr>
        <p:blipFill>
          <a:blip r:embed="rId2"/>
          <a:stretch>
            <a:fillRect/>
          </a:stretch>
        </p:blipFill>
        <p:spPr>
          <a:xfrm>
            <a:off x="851787" y="1814891"/>
            <a:ext cx="7450385" cy="3507014"/>
          </a:xfrm>
          <a:prstGeom prst="rect">
            <a:avLst/>
          </a:prstGeom>
        </p:spPr>
      </p:pic>
      <p:pic>
        <p:nvPicPr>
          <p:cNvPr id="9" name="Image 8"/>
          <p:cNvPicPr>
            <a:picLocks noChangeAspect="1"/>
          </p:cNvPicPr>
          <p:nvPr/>
        </p:nvPicPr>
        <p:blipFill>
          <a:blip r:embed="rId3"/>
          <a:stretch>
            <a:fillRect/>
          </a:stretch>
        </p:blipFill>
        <p:spPr>
          <a:xfrm>
            <a:off x="3782786" y="5889776"/>
            <a:ext cx="5207000" cy="266700"/>
          </a:xfrm>
          <a:prstGeom prst="rect">
            <a:avLst/>
          </a:prstGeom>
        </p:spPr>
      </p:pic>
    </p:spTree>
    <p:extLst>
      <p:ext uri="{BB962C8B-B14F-4D97-AF65-F5344CB8AC3E}">
        <p14:creationId xmlns:p14="http://schemas.microsoft.com/office/powerpoint/2010/main" val="27738178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x-none"/>
              <a:t>Nicolas Delerue, LAL Orsay</a:t>
            </a:r>
            <a:endParaRPr lang="en-GB"/>
          </a:p>
        </p:txBody>
      </p:sp>
      <p:sp>
        <p:nvSpPr>
          <p:cNvPr id="3" name="Espace réservé du pied de page 2"/>
          <p:cNvSpPr>
            <a:spLocks noGrp="1"/>
          </p:cNvSpPr>
          <p:nvPr>
            <p:ph type="ftr" sz="quarter" idx="11"/>
          </p:nvPr>
        </p:nvSpPr>
        <p:spPr/>
        <p:txBody>
          <a:bodyPr/>
          <a:lstStyle/>
          <a:p>
            <a:r>
              <a:rPr lang="fr-FR"/>
              <a:t>Electrons sources</a:t>
            </a:r>
            <a:endParaRPr lang="en-GB"/>
          </a:p>
        </p:txBody>
      </p:sp>
      <p:sp>
        <p:nvSpPr>
          <p:cNvPr id="4" name="Espace réservé du numéro de diapositive 3"/>
          <p:cNvSpPr>
            <a:spLocks noGrp="1"/>
          </p:cNvSpPr>
          <p:nvPr>
            <p:ph type="sldNum" sz="quarter" idx="12"/>
          </p:nvPr>
        </p:nvSpPr>
        <p:spPr/>
        <p:txBody>
          <a:bodyPr/>
          <a:lstStyle/>
          <a:p>
            <a:fld id="{480433CB-3D87-1948-A5B6-54D4680A5C16}" type="slidenum">
              <a:rPr lang="en-GB" smtClean="0"/>
              <a:pPr/>
              <a:t>55</a:t>
            </a:fld>
            <a:endParaRPr lang="en-GB"/>
          </a:p>
        </p:txBody>
      </p:sp>
      <p:pic>
        <p:nvPicPr>
          <p:cNvPr id="5" name="Image 4"/>
          <p:cNvPicPr>
            <a:picLocks noChangeAspect="1"/>
          </p:cNvPicPr>
          <p:nvPr/>
        </p:nvPicPr>
        <p:blipFill>
          <a:blip r:embed="rId2"/>
          <a:stretch>
            <a:fillRect/>
          </a:stretch>
        </p:blipFill>
        <p:spPr>
          <a:xfrm>
            <a:off x="152400" y="0"/>
            <a:ext cx="8822569" cy="6858000"/>
          </a:xfrm>
          <a:prstGeom prst="rect">
            <a:avLst/>
          </a:prstGeom>
        </p:spPr>
      </p:pic>
    </p:spTree>
    <p:extLst>
      <p:ext uri="{BB962C8B-B14F-4D97-AF65-F5344CB8AC3E}">
        <p14:creationId xmlns:p14="http://schemas.microsoft.com/office/powerpoint/2010/main" val="15786991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x-none"/>
              <a:t>Nicolas Delerue, LAL Orsay</a:t>
            </a:r>
            <a:endParaRPr lang="en-GB"/>
          </a:p>
        </p:txBody>
      </p:sp>
      <p:sp>
        <p:nvSpPr>
          <p:cNvPr id="3" name="Espace réservé du pied de page 2"/>
          <p:cNvSpPr>
            <a:spLocks noGrp="1"/>
          </p:cNvSpPr>
          <p:nvPr>
            <p:ph type="ftr" sz="quarter" idx="11"/>
          </p:nvPr>
        </p:nvSpPr>
        <p:spPr/>
        <p:txBody>
          <a:bodyPr/>
          <a:lstStyle/>
          <a:p>
            <a:r>
              <a:rPr lang="fr-FR"/>
              <a:t>Electrons sources</a:t>
            </a:r>
            <a:endParaRPr lang="en-GB"/>
          </a:p>
        </p:txBody>
      </p:sp>
      <p:sp>
        <p:nvSpPr>
          <p:cNvPr id="4" name="Espace réservé du numéro de diapositive 3"/>
          <p:cNvSpPr>
            <a:spLocks noGrp="1"/>
          </p:cNvSpPr>
          <p:nvPr>
            <p:ph type="sldNum" sz="quarter" idx="12"/>
          </p:nvPr>
        </p:nvSpPr>
        <p:spPr/>
        <p:txBody>
          <a:bodyPr/>
          <a:lstStyle/>
          <a:p>
            <a:fld id="{480433CB-3D87-1948-A5B6-54D4680A5C16}" type="slidenum">
              <a:rPr lang="en-GB" smtClean="0"/>
              <a:pPr/>
              <a:t>56</a:t>
            </a:fld>
            <a:endParaRPr lang="en-GB"/>
          </a:p>
        </p:txBody>
      </p:sp>
      <p:pic>
        <p:nvPicPr>
          <p:cNvPr id="5" name="Image 4"/>
          <p:cNvPicPr>
            <a:picLocks noChangeAspect="1"/>
          </p:cNvPicPr>
          <p:nvPr/>
        </p:nvPicPr>
        <p:blipFill>
          <a:blip r:embed="rId2"/>
          <a:stretch>
            <a:fillRect/>
          </a:stretch>
        </p:blipFill>
        <p:spPr>
          <a:xfrm>
            <a:off x="0" y="25400"/>
            <a:ext cx="9144000" cy="6791452"/>
          </a:xfrm>
          <a:prstGeom prst="rect">
            <a:avLst/>
          </a:prstGeom>
        </p:spPr>
      </p:pic>
    </p:spTree>
    <p:extLst>
      <p:ext uri="{BB962C8B-B14F-4D97-AF65-F5344CB8AC3E}">
        <p14:creationId xmlns:p14="http://schemas.microsoft.com/office/powerpoint/2010/main" val="173713355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x-none"/>
              <a:t>Nicolas Delerue, LAL Orsay</a:t>
            </a:r>
            <a:endParaRPr lang="en-GB"/>
          </a:p>
        </p:txBody>
      </p:sp>
      <p:sp>
        <p:nvSpPr>
          <p:cNvPr id="3" name="Espace réservé du pied de page 2"/>
          <p:cNvSpPr>
            <a:spLocks noGrp="1"/>
          </p:cNvSpPr>
          <p:nvPr>
            <p:ph type="ftr" sz="quarter" idx="11"/>
          </p:nvPr>
        </p:nvSpPr>
        <p:spPr/>
        <p:txBody>
          <a:bodyPr/>
          <a:lstStyle/>
          <a:p>
            <a:r>
              <a:rPr lang="fr-FR"/>
              <a:t>Electrons sources</a:t>
            </a:r>
            <a:endParaRPr lang="en-GB"/>
          </a:p>
        </p:txBody>
      </p:sp>
      <p:sp>
        <p:nvSpPr>
          <p:cNvPr id="4" name="Espace réservé du numéro de diapositive 3"/>
          <p:cNvSpPr>
            <a:spLocks noGrp="1"/>
          </p:cNvSpPr>
          <p:nvPr>
            <p:ph type="sldNum" sz="quarter" idx="12"/>
          </p:nvPr>
        </p:nvSpPr>
        <p:spPr/>
        <p:txBody>
          <a:bodyPr/>
          <a:lstStyle/>
          <a:p>
            <a:fld id="{480433CB-3D87-1948-A5B6-54D4680A5C16}" type="slidenum">
              <a:rPr lang="en-GB" smtClean="0"/>
              <a:pPr/>
              <a:t>57</a:t>
            </a:fld>
            <a:endParaRPr lang="en-GB"/>
          </a:p>
        </p:txBody>
      </p:sp>
      <p:pic>
        <p:nvPicPr>
          <p:cNvPr id="5" name="Image 4"/>
          <p:cNvPicPr>
            <a:picLocks noChangeAspect="1"/>
          </p:cNvPicPr>
          <p:nvPr/>
        </p:nvPicPr>
        <p:blipFill>
          <a:blip r:embed="rId2"/>
          <a:stretch>
            <a:fillRect/>
          </a:stretch>
        </p:blipFill>
        <p:spPr>
          <a:xfrm>
            <a:off x="0" y="12700"/>
            <a:ext cx="9144000" cy="6816436"/>
          </a:xfrm>
          <a:prstGeom prst="rect">
            <a:avLst/>
          </a:prstGeom>
        </p:spPr>
      </p:pic>
    </p:spTree>
    <p:extLst>
      <p:ext uri="{BB962C8B-B14F-4D97-AF65-F5344CB8AC3E}">
        <p14:creationId xmlns:p14="http://schemas.microsoft.com/office/powerpoint/2010/main" val="7895656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x-none"/>
              <a:t>Nicolas Delerue, LAL Orsay</a:t>
            </a:r>
            <a:endParaRPr lang="en-GB"/>
          </a:p>
        </p:txBody>
      </p:sp>
      <p:sp>
        <p:nvSpPr>
          <p:cNvPr id="3" name="Espace réservé du pied de page 2"/>
          <p:cNvSpPr>
            <a:spLocks noGrp="1"/>
          </p:cNvSpPr>
          <p:nvPr>
            <p:ph type="ftr" sz="quarter" idx="11"/>
          </p:nvPr>
        </p:nvSpPr>
        <p:spPr/>
        <p:txBody>
          <a:bodyPr/>
          <a:lstStyle/>
          <a:p>
            <a:r>
              <a:rPr lang="fr-FR"/>
              <a:t>Electrons sources</a:t>
            </a:r>
            <a:endParaRPr lang="en-GB"/>
          </a:p>
        </p:txBody>
      </p:sp>
      <p:sp>
        <p:nvSpPr>
          <p:cNvPr id="4" name="Espace réservé du numéro de diapositive 3"/>
          <p:cNvSpPr>
            <a:spLocks noGrp="1"/>
          </p:cNvSpPr>
          <p:nvPr>
            <p:ph type="sldNum" sz="quarter" idx="12"/>
          </p:nvPr>
        </p:nvSpPr>
        <p:spPr/>
        <p:txBody>
          <a:bodyPr/>
          <a:lstStyle/>
          <a:p>
            <a:fld id="{480433CB-3D87-1948-A5B6-54D4680A5C16}" type="slidenum">
              <a:rPr lang="en-GB" smtClean="0"/>
              <a:pPr/>
              <a:t>58</a:t>
            </a:fld>
            <a:endParaRPr lang="en-GB"/>
          </a:p>
        </p:txBody>
      </p:sp>
      <p:pic>
        <p:nvPicPr>
          <p:cNvPr id="5" name="Image 4"/>
          <p:cNvPicPr>
            <a:picLocks noChangeAspect="1"/>
          </p:cNvPicPr>
          <p:nvPr/>
        </p:nvPicPr>
        <p:blipFill>
          <a:blip r:embed="rId2"/>
          <a:stretch>
            <a:fillRect/>
          </a:stretch>
        </p:blipFill>
        <p:spPr>
          <a:xfrm>
            <a:off x="0" y="25400"/>
            <a:ext cx="9144000" cy="6800671"/>
          </a:xfrm>
          <a:prstGeom prst="rect">
            <a:avLst/>
          </a:prstGeom>
        </p:spPr>
      </p:pic>
    </p:spTree>
    <p:extLst>
      <p:ext uri="{BB962C8B-B14F-4D97-AF65-F5344CB8AC3E}">
        <p14:creationId xmlns:p14="http://schemas.microsoft.com/office/powerpoint/2010/main" val="285397231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x-none"/>
              <a:t>Nicolas Delerue, LAL Orsay</a:t>
            </a:r>
            <a:endParaRPr lang="en-GB"/>
          </a:p>
        </p:txBody>
      </p:sp>
      <p:sp>
        <p:nvSpPr>
          <p:cNvPr id="3" name="Espace réservé du pied de page 2"/>
          <p:cNvSpPr>
            <a:spLocks noGrp="1"/>
          </p:cNvSpPr>
          <p:nvPr>
            <p:ph type="ftr" sz="quarter" idx="11"/>
          </p:nvPr>
        </p:nvSpPr>
        <p:spPr/>
        <p:txBody>
          <a:bodyPr/>
          <a:lstStyle/>
          <a:p>
            <a:r>
              <a:rPr lang="fr-FR"/>
              <a:t>Electrons sources</a:t>
            </a:r>
            <a:endParaRPr lang="en-GB"/>
          </a:p>
        </p:txBody>
      </p:sp>
      <p:sp>
        <p:nvSpPr>
          <p:cNvPr id="4" name="Espace réservé du numéro de diapositive 3"/>
          <p:cNvSpPr>
            <a:spLocks noGrp="1"/>
          </p:cNvSpPr>
          <p:nvPr>
            <p:ph type="sldNum" sz="quarter" idx="12"/>
          </p:nvPr>
        </p:nvSpPr>
        <p:spPr/>
        <p:txBody>
          <a:bodyPr/>
          <a:lstStyle/>
          <a:p>
            <a:fld id="{480433CB-3D87-1948-A5B6-54D4680A5C16}" type="slidenum">
              <a:rPr lang="en-GB" smtClean="0"/>
              <a:pPr/>
              <a:t>59</a:t>
            </a:fld>
            <a:endParaRPr lang="en-GB"/>
          </a:p>
        </p:txBody>
      </p:sp>
      <p:pic>
        <p:nvPicPr>
          <p:cNvPr id="5" name="Image 4"/>
          <p:cNvPicPr>
            <a:picLocks noChangeAspect="1"/>
          </p:cNvPicPr>
          <p:nvPr/>
        </p:nvPicPr>
        <p:blipFill>
          <a:blip r:embed="rId2"/>
          <a:stretch>
            <a:fillRect/>
          </a:stretch>
        </p:blipFill>
        <p:spPr>
          <a:xfrm>
            <a:off x="0" y="63500"/>
            <a:ext cx="9144000" cy="6728737"/>
          </a:xfrm>
          <a:prstGeom prst="rect">
            <a:avLst/>
          </a:prstGeom>
        </p:spPr>
      </p:pic>
    </p:spTree>
    <p:extLst>
      <p:ext uri="{BB962C8B-B14F-4D97-AF65-F5344CB8AC3E}">
        <p14:creationId xmlns:p14="http://schemas.microsoft.com/office/powerpoint/2010/main" val="29363783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en-GB" dirty="0"/>
              <a:t>Electrons in metal:</a:t>
            </a:r>
            <a:br>
              <a:rPr lang="en-GB" dirty="0"/>
            </a:br>
            <a:r>
              <a:rPr lang="en-GB" dirty="0"/>
              <a:t>energy levels</a:t>
            </a:r>
          </a:p>
        </p:txBody>
      </p:sp>
      <p:sp>
        <p:nvSpPr>
          <p:cNvPr id="3" name="Espace réservé du contenu 2"/>
          <p:cNvSpPr>
            <a:spLocks noGrp="1"/>
          </p:cNvSpPr>
          <p:nvPr>
            <p:ph idx="1"/>
          </p:nvPr>
        </p:nvSpPr>
        <p:spPr>
          <a:xfrm>
            <a:off x="457200" y="1600200"/>
            <a:ext cx="4126895" cy="4525963"/>
          </a:xfrm>
        </p:spPr>
        <p:txBody>
          <a:bodyPr>
            <a:normAutofit fontScale="92500"/>
          </a:bodyPr>
          <a:lstStyle/>
          <a:p>
            <a:r>
              <a:rPr lang="en-GB" dirty="0"/>
              <a:t>In a free atom the electrons are located on orbits of increasing energy around the nucleus.</a:t>
            </a:r>
          </a:p>
          <a:p>
            <a:r>
              <a:rPr lang="en-GB" dirty="0"/>
              <a:t>In a solids these orbits are replaced by the conduction band and the valence band.</a:t>
            </a:r>
          </a:p>
        </p:txBody>
      </p:sp>
      <p:sp>
        <p:nvSpPr>
          <p:cNvPr id="4" name="Espace réservé de la date 3"/>
          <p:cNvSpPr>
            <a:spLocks noGrp="1"/>
          </p:cNvSpPr>
          <p:nvPr>
            <p:ph type="dt" sz="half" idx="10"/>
          </p:nvPr>
        </p:nvSpPr>
        <p:spPr/>
        <p:txBody>
          <a:bodyPr/>
          <a:lstStyle/>
          <a:p>
            <a:r>
              <a:rPr lang="x-none"/>
              <a:t>Nicolas Delerue, LAL Orsay</a:t>
            </a:r>
            <a:endParaRPr lang="en-GB"/>
          </a:p>
        </p:txBody>
      </p:sp>
      <p:sp>
        <p:nvSpPr>
          <p:cNvPr id="5" name="Espace réservé du pied de page 4"/>
          <p:cNvSpPr>
            <a:spLocks noGrp="1"/>
          </p:cNvSpPr>
          <p:nvPr>
            <p:ph type="ftr" sz="quarter" idx="11"/>
          </p:nvPr>
        </p:nvSpPr>
        <p:spPr/>
        <p:txBody>
          <a:bodyPr/>
          <a:lstStyle/>
          <a:p>
            <a:r>
              <a:rPr lang="fr-FR"/>
              <a:t>Electrons sources</a:t>
            </a:r>
            <a:endParaRPr lang="en-GB"/>
          </a:p>
        </p:txBody>
      </p:sp>
      <p:sp>
        <p:nvSpPr>
          <p:cNvPr id="6" name="Espace réservé du numéro de diapositive 5"/>
          <p:cNvSpPr>
            <a:spLocks noGrp="1"/>
          </p:cNvSpPr>
          <p:nvPr>
            <p:ph type="sldNum" sz="quarter" idx="12"/>
          </p:nvPr>
        </p:nvSpPr>
        <p:spPr/>
        <p:txBody>
          <a:bodyPr/>
          <a:lstStyle/>
          <a:p>
            <a:fld id="{480433CB-3D87-1948-A5B6-54D4680A5C16}" type="slidenum">
              <a:rPr lang="en-GB" smtClean="0"/>
              <a:pPr/>
              <a:t>6</a:t>
            </a:fld>
            <a:endParaRPr lang="en-GB"/>
          </a:p>
        </p:txBody>
      </p:sp>
      <p:pic>
        <p:nvPicPr>
          <p:cNvPr id="7" name="Image 6" descr="copper_29.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58328" y="1587345"/>
            <a:ext cx="2366434" cy="2349348"/>
          </a:xfrm>
          <a:prstGeom prst="rect">
            <a:avLst/>
          </a:prstGeom>
        </p:spPr>
      </p:pic>
      <p:pic>
        <p:nvPicPr>
          <p:cNvPr id="8" name="Image 7" descr="energy band gap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2941" y="4051905"/>
            <a:ext cx="4501059" cy="2503714"/>
          </a:xfrm>
          <a:prstGeom prst="rect">
            <a:avLst/>
          </a:prstGeom>
        </p:spPr>
      </p:pic>
    </p:spTree>
    <p:extLst>
      <p:ext uri="{BB962C8B-B14F-4D97-AF65-F5344CB8AC3E}">
        <p14:creationId xmlns:p14="http://schemas.microsoft.com/office/powerpoint/2010/main" val="424014817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x-none"/>
              <a:t>Nicolas Delerue, LAL Orsay</a:t>
            </a:r>
            <a:endParaRPr lang="en-GB"/>
          </a:p>
        </p:txBody>
      </p:sp>
      <p:sp>
        <p:nvSpPr>
          <p:cNvPr id="3" name="Espace réservé du pied de page 2"/>
          <p:cNvSpPr>
            <a:spLocks noGrp="1"/>
          </p:cNvSpPr>
          <p:nvPr>
            <p:ph type="ftr" sz="quarter" idx="11"/>
          </p:nvPr>
        </p:nvSpPr>
        <p:spPr/>
        <p:txBody>
          <a:bodyPr/>
          <a:lstStyle/>
          <a:p>
            <a:r>
              <a:rPr lang="fr-FR"/>
              <a:t>Electrons sources</a:t>
            </a:r>
            <a:endParaRPr lang="en-GB"/>
          </a:p>
        </p:txBody>
      </p:sp>
      <p:sp>
        <p:nvSpPr>
          <p:cNvPr id="4" name="Espace réservé du numéro de diapositive 3"/>
          <p:cNvSpPr>
            <a:spLocks noGrp="1"/>
          </p:cNvSpPr>
          <p:nvPr>
            <p:ph type="sldNum" sz="quarter" idx="12"/>
          </p:nvPr>
        </p:nvSpPr>
        <p:spPr/>
        <p:txBody>
          <a:bodyPr/>
          <a:lstStyle/>
          <a:p>
            <a:fld id="{480433CB-3D87-1948-A5B6-54D4680A5C16}" type="slidenum">
              <a:rPr lang="en-GB" smtClean="0"/>
              <a:pPr/>
              <a:t>60</a:t>
            </a:fld>
            <a:endParaRPr lang="en-GB"/>
          </a:p>
        </p:txBody>
      </p:sp>
      <p:pic>
        <p:nvPicPr>
          <p:cNvPr id="5" name="Image 4"/>
          <p:cNvPicPr>
            <a:picLocks noChangeAspect="1"/>
          </p:cNvPicPr>
          <p:nvPr/>
        </p:nvPicPr>
        <p:blipFill>
          <a:blip r:embed="rId2"/>
          <a:stretch>
            <a:fillRect/>
          </a:stretch>
        </p:blipFill>
        <p:spPr>
          <a:xfrm>
            <a:off x="0" y="101600"/>
            <a:ext cx="9144000" cy="6636660"/>
          </a:xfrm>
          <a:prstGeom prst="rect">
            <a:avLst/>
          </a:prstGeom>
        </p:spPr>
      </p:pic>
    </p:spTree>
    <p:extLst>
      <p:ext uri="{BB962C8B-B14F-4D97-AF65-F5344CB8AC3E}">
        <p14:creationId xmlns:p14="http://schemas.microsoft.com/office/powerpoint/2010/main" val="155993677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x-none"/>
              <a:t>Nicolas Delerue, LAL Orsay</a:t>
            </a:r>
            <a:endParaRPr lang="en-GB"/>
          </a:p>
        </p:txBody>
      </p:sp>
      <p:sp>
        <p:nvSpPr>
          <p:cNvPr id="3" name="Espace réservé du pied de page 2"/>
          <p:cNvSpPr>
            <a:spLocks noGrp="1"/>
          </p:cNvSpPr>
          <p:nvPr>
            <p:ph type="ftr" sz="quarter" idx="11"/>
          </p:nvPr>
        </p:nvSpPr>
        <p:spPr/>
        <p:txBody>
          <a:bodyPr/>
          <a:lstStyle/>
          <a:p>
            <a:r>
              <a:rPr lang="fr-FR"/>
              <a:t>Electrons sources</a:t>
            </a:r>
            <a:endParaRPr lang="en-GB"/>
          </a:p>
        </p:txBody>
      </p:sp>
      <p:sp>
        <p:nvSpPr>
          <p:cNvPr id="4" name="Espace réservé du numéro de diapositive 3"/>
          <p:cNvSpPr>
            <a:spLocks noGrp="1"/>
          </p:cNvSpPr>
          <p:nvPr>
            <p:ph type="sldNum" sz="quarter" idx="12"/>
          </p:nvPr>
        </p:nvSpPr>
        <p:spPr/>
        <p:txBody>
          <a:bodyPr/>
          <a:lstStyle/>
          <a:p>
            <a:fld id="{480433CB-3D87-1948-A5B6-54D4680A5C16}" type="slidenum">
              <a:rPr lang="en-GB" smtClean="0"/>
              <a:pPr/>
              <a:t>61</a:t>
            </a:fld>
            <a:endParaRPr lang="en-GB"/>
          </a:p>
        </p:txBody>
      </p:sp>
      <p:pic>
        <p:nvPicPr>
          <p:cNvPr id="5" name="Image 4"/>
          <p:cNvPicPr>
            <a:picLocks noChangeAspect="1"/>
          </p:cNvPicPr>
          <p:nvPr/>
        </p:nvPicPr>
        <p:blipFill>
          <a:blip r:embed="rId2"/>
          <a:stretch>
            <a:fillRect/>
          </a:stretch>
        </p:blipFill>
        <p:spPr>
          <a:xfrm>
            <a:off x="0" y="63500"/>
            <a:ext cx="9144000" cy="6724800"/>
          </a:xfrm>
          <a:prstGeom prst="rect">
            <a:avLst/>
          </a:prstGeom>
        </p:spPr>
      </p:pic>
    </p:spTree>
    <p:extLst>
      <p:ext uri="{BB962C8B-B14F-4D97-AF65-F5344CB8AC3E}">
        <p14:creationId xmlns:p14="http://schemas.microsoft.com/office/powerpoint/2010/main" val="151182404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x-none"/>
              <a:t>Nicolas Delerue, LAL Orsay</a:t>
            </a:r>
            <a:endParaRPr lang="en-GB"/>
          </a:p>
        </p:txBody>
      </p:sp>
      <p:sp>
        <p:nvSpPr>
          <p:cNvPr id="3" name="Espace réservé du pied de page 2"/>
          <p:cNvSpPr>
            <a:spLocks noGrp="1"/>
          </p:cNvSpPr>
          <p:nvPr>
            <p:ph type="ftr" sz="quarter" idx="11"/>
          </p:nvPr>
        </p:nvSpPr>
        <p:spPr/>
        <p:txBody>
          <a:bodyPr/>
          <a:lstStyle/>
          <a:p>
            <a:r>
              <a:rPr lang="fr-FR"/>
              <a:t>Electrons sources</a:t>
            </a:r>
            <a:endParaRPr lang="en-GB"/>
          </a:p>
        </p:txBody>
      </p:sp>
      <p:sp>
        <p:nvSpPr>
          <p:cNvPr id="4" name="Espace réservé du numéro de diapositive 3"/>
          <p:cNvSpPr>
            <a:spLocks noGrp="1"/>
          </p:cNvSpPr>
          <p:nvPr>
            <p:ph type="sldNum" sz="quarter" idx="12"/>
          </p:nvPr>
        </p:nvSpPr>
        <p:spPr/>
        <p:txBody>
          <a:bodyPr/>
          <a:lstStyle/>
          <a:p>
            <a:fld id="{480433CB-3D87-1948-A5B6-54D4680A5C16}" type="slidenum">
              <a:rPr lang="en-GB" smtClean="0"/>
              <a:pPr/>
              <a:t>62</a:t>
            </a:fld>
            <a:endParaRPr lang="en-GB"/>
          </a:p>
        </p:txBody>
      </p:sp>
      <p:pic>
        <p:nvPicPr>
          <p:cNvPr id="5" name="Image 4"/>
          <p:cNvPicPr>
            <a:picLocks noChangeAspect="1"/>
          </p:cNvPicPr>
          <p:nvPr/>
        </p:nvPicPr>
        <p:blipFill>
          <a:blip r:embed="rId2"/>
          <a:stretch>
            <a:fillRect/>
          </a:stretch>
        </p:blipFill>
        <p:spPr>
          <a:xfrm>
            <a:off x="0" y="114300"/>
            <a:ext cx="9144000" cy="6627819"/>
          </a:xfrm>
          <a:prstGeom prst="rect">
            <a:avLst/>
          </a:prstGeom>
        </p:spPr>
      </p:pic>
    </p:spTree>
    <p:extLst>
      <p:ext uri="{BB962C8B-B14F-4D97-AF65-F5344CB8AC3E}">
        <p14:creationId xmlns:p14="http://schemas.microsoft.com/office/powerpoint/2010/main" val="10221887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x-none"/>
              <a:t>Nicolas Delerue, LAL Orsay</a:t>
            </a:r>
            <a:endParaRPr lang="en-GB"/>
          </a:p>
        </p:txBody>
      </p:sp>
      <p:sp>
        <p:nvSpPr>
          <p:cNvPr id="3" name="Espace réservé du pied de page 2"/>
          <p:cNvSpPr>
            <a:spLocks noGrp="1"/>
          </p:cNvSpPr>
          <p:nvPr>
            <p:ph type="ftr" sz="quarter" idx="11"/>
          </p:nvPr>
        </p:nvSpPr>
        <p:spPr/>
        <p:txBody>
          <a:bodyPr/>
          <a:lstStyle/>
          <a:p>
            <a:r>
              <a:rPr lang="fr-FR"/>
              <a:t>Electrons sources</a:t>
            </a:r>
            <a:endParaRPr lang="en-GB"/>
          </a:p>
        </p:txBody>
      </p:sp>
      <p:sp>
        <p:nvSpPr>
          <p:cNvPr id="4" name="Espace réservé du numéro de diapositive 3"/>
          <p:cNvSpPr>
            <a:spLocks noGrp="1"/>
          </p:cNvSpPr>
          <p:nvPr>
            <p:ph type="sldNum" sz="quarter" idx="12"/>
          </p:nvPr>
        </p:nvSpPr>
        <p:spPr/>
        <p:txBody>
          <a:bodyPr/>
          <a:lstStyle/>
          <a:p>
            <a:fld id="{480433CB-3D87-1948-A5B6-54D4680A5C16}" type="slidenum">
              <a:rPr lang="en-GB" smtClean="0"/>
              <a:pPr/>
              <a:t>63</a:t>
            </a:fld>
            <a:endParaRPr lang="en-GB"/>
          </a:p>
        </p:txBody>
      </p:sp>
      <p:pic>
        <p:nvPicPr>
          <p:cNvPr id="5" name="Image 4"/>
          <p:cNvPicPr>
            <a:picLocks noChangeAspect="1"/>
          </p:cNvPicPr>
          <p:nvPr/>
        </p:nvPicPr>
        <p:blipFill>
          <a:blip r:embed="rId2"/>
          <a:stretch>
            <a:fillRect/>
          </a:stretch>
        </p:blipFill>
        <p:spPr>
          <a:xfrm>
            <a:off x="0" y="38100"/>
            <a:ext cx="9144000" cy="6769395"/>
          </a:xfrm>
          <a:prstGeom prst="rect">
            <a:avLst/>
          </a:prstGeom>
        </p:spPr>
      </p:pic>
    </p:spTree>
    <p:extLst>
      <p:ext uri="{BB962C8B-B14F-4D97-AF65-F5344CB8AC3E}">
        <p14:creationId xmlns:p14="http://schemas.microsoft.com/office/powerpoint/2010/main" val="324914917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x-none"/>
              <a:t>Nicolas Delerue, LAL Orsay</a:t>
            </a:r>
            <a:endParaRPr lang="en-GB"/>
          </a:p>
        </p:txBody>
      </p:sp>
      <p:sp>
        <p:nvSpPr>
          <p:cNvPr id="3" name="Espace réservé du pied de page 2"/>
          <p:cNvSpPr>
            <a:spLocks noGrp="1"/>
          </p:cNvSpPr>
          <p:nvPr>
            <p:ph type="ftr" sz="quarter" idx="11"/>
          </p:nvPr>
        </p:nvSpPr>
        <p:spPr/>
        <p:txBody>
          <a:bodyPr/>
          <a:lstStyle/>
          <a:p>
            <a:r>
              <a:rPr lang="fr-FR"/>
              <a:t>Electrons sources</a:t>
            </a:r>
            <a:endParaRPr lang="en-GB"/>
          </a:p>
        </p:txBody>
      </p:sp>
      <p:sp>
        <p:nvSpPr>
          <p:cNvPr id="4" name="Espace réservé du numéro de diapositive 3"/>
          <p:cNvSpPr>
            <a:spLocks noGrp="1"/>
          </p:cNvSpPr>
          <p:nvPr>
            <p:ph type="sldNum" sz="quarter" idx="12"/>
          </p:nvPr>
        </p:nvSpPr>
        <p:spPr/>
        <p:txBody>
          <a:bodyPr/>
          <a:lstStyle/>
          <a:p>
            <a:fld id="{480433CB-3D87-1948-A5B6-54D4680A5C16}" type="slidenum">
              <a:rPr lang="en-GB" smtClean="0"/>
              <a:pPr/>
              <a:t>64</a:t>
            </a:fld>
            <a:endParaRPr lang="en-GB"/>
          </a:p>
        </p:txBody>
      </p:sp>
      <p:pic>
        <p:nvPicPr>
          <p:cNvPr id="5" name="Image 4"/>
          <p:cNvPicPr>
            <a:picLocks noChangeAspect="1"/>
          </p:cNvPicPr>
          <p:nvPr/>
        </p:nvPicPr>
        <p:blipFill>
          <a:blip r:embed="rId2"/>
          <a:stretch>
            <a:fillRect/>
          </a:stretch>
        </p:blipFill>
        <p:spPr>
          <a:xfrm>
            <a:off x="0" y="25400"/>
            <a:ext cx="9144000" cy="6799747"/>
          </a:xfrm>
          <a:prstGeom prst="rect">
            <a:avLst/>
          </a:prstGeom>
        </p:spPr>
      </p:pic>
    </p:spTree>
    <p:extLst>
      <p:ext uri="{BB962C8B-B14F-4D97-AF65-F5344CB8AC3E}">
        <p14:creationId xmlns:p14="http://schemas.microsoft.com/office/powerpoint/2010/main" val="169010470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x-none"/>
              <a:t>Nicolas Delerue, LAL Orsay</a:t>
            </a:r>
            <a:endParaRPr lang="en-GB"/>
          </a:p>
        </p:txBody>
      </p:sp>
      <p:sp>
        <p:nvSpPr>
          <p:cNvPr id="3" name="Espace réservé du pied de page 2"/>
          <p:cNvSpPr>
            <a:spLocks noGrp="1"/>
          </p:cNvSpPr>
          <p:nvPr>
            <p:ph type="ftr" sz="quarter" idx="11"/>
          </p:nvPr>
        </p:nvSpPr>
        <p:spPr/>
        <p:txBody>
          <a:bodyPr/>
          <a:lstStyle/>
          <a:p>
            <a:r>
              <a:rPr lang="fr-FR"/>
              <a:t>Electrons sources</a:t>
            </a:r>
            <a:endParaRPr lang="en-GB"/>
          </a:p>
        </p:txBody>
      </p:sp>
      <p:sp>
        <p:nvSpPr>
          <p:cNvPr id="4" name="Espace réservé du numéro de diapositive 3"/>
          <p:cNvSpPr>
            <a:spLocks noGrp="1"/>
          </p:cNvSpPr>
          <p:nvPr>
            <p:ph type="sldNum" sz="quarter" idx="12"/>
          </p:nvPr>
        </p:nvSpPr>
        <p:spPr/>
        <p:txBody>
          <a:bodyPr/>
          <a:lstStyle/>
          <a:p>
            <a:fld id="{480433CB-3D87-1948-A5B6-54D4680A5C16}" type="slidenum">
              <a:rPr lang="en-GB" smtClean="0"/>
              <a:pPr/>
              <a:t>65</a:t>
            </a:fld>
            <a:endParaRPr lang="en-GB"/>
          </a:p>
        </p:txBody>
      </p:sp>
      <p:pic>
        <p:nvPicPr>
          <p:cNvPr id="5" name="Image 4"/>
          <p:cNvPicPr>
            <a:picLocks noChangeAspect="1"/>
          </p:cNvPicPr>
          <p:nvPr/>
        </p:nvPicPr>
        <p:blipFill>
          <a:blip r:embed="rId2"/>
          <a:stretch>
            <a:fillRect/>
          </a:stretch>
        </p:blipFill>
        <p:spPr>
          <a:xfrm>
            <a:off x="0" y="38100"/>
            <a:ext cx="9144000" cy="6759222"/>
          </a:xfrm>
          <a:prstGeom prst="rect">
            <a:avLst/>
          </a:prstGeom>
        </p:spPr>
      </p:pic>
    </p:spTree>
    <p:extLst>
      <p:ext uri="{BB962C8B-B14F-4D97-AF65-F5344CB8AC3E}">
        <p14:creationId xmlns:p14="http://schemas.microsoft.com/office/powerpoint/2010/main" val="219339340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x-none"/>
              <a:t>Nicolas Delerue, LAL Orsay</a:t>
            </a:r>
            <a:endParaRPr lang="en-GB"/>
          </a:p>
        </p:txBody>
      </p:sp>
      <p:sp>
        <p:nvSpPr>
          <p:cNvPr id="3" name="Espace réservé du pied de page 2"/>
          <p:cNvSpPr>
            <a:spLocks noGrp="1"/>
          </p:cNvSpPr>
          <p:nvPr>
            <p:ph type="ftr" sz="quarter" idx="11"/>
          </p:nvPr>
        </p:nvSpPr>
        <p:spPr/>
        <p:txBody>
          <a:bodyPr/>
          <a:lstStyle/>
          <a:p>
            <a:r>
              <a:rPr lang="fr-FR"/>
              <a:t>Electrons sources</a:t>
            </a:r>
            <a:endParaRPr lang="en-GB"/>
          </a:p>
        </p:txBody>
      </p:sp>
      <p:sp>
        <p:nvSpPr>
          <p:cNvPr id="4" name="Espace réservé du numéro de diapositive 3"/>
          <p:cNvSpPr>
            <a:spLocks noGrp="1"/>
          </p:cNvSpPr>
          <p:nvPr>
            <p:ph type="sldNum" sz="quarter" idx="12"/>
          </p:nvPr>
        </p:nvSpPr>
        <p:spPr/>
        <p:txBody>
          <a:bodyPr/>
          <a:lstStyle/>
          <a:p>
            <a:fld id="{480433CB-3D87-1948-A5B6-54D4680A5C16}" type="slidenum">
              <a:rPr lang="en-GB" smtClean="0"/>
              <a:pPr/>
              <a:t>66</a:t>
            </a:fld>
            <a:endParaRPr lang="en-GB"/>
          </a:p>
        </p:txBody>
      </p:sp>
      <p:pic>
        <p:nvPicPr>
          <p:cNvPr id="5" name="Image 4"/>
          <p:cNvPicPr>
            <a:picLocks noChangeAspect="1"/>
          </p:cNvPicPr>
          <p:nvPr/>
        </p:nvPicPr>
        <p:blipFill>
          <a:blip r:embed="rId2"/>
          <a:stretch>
            <a:fillRect/>
          </a:stretch>
        </p:blipFill>
        <p:spPr>
          <a:xfrm>
            <a:off x="0" y="50800"/>
            <a:ext cx="9144000" cy="6750651"/>
          </a:xfrm>
          <a:prstGeom prst="rect">
            <a:avLst/>
          </a:prstGeom>
        </p:spPr>
      </p:pic>
    </p:spTree>
    <p:extLst>
      <p:ext uri="{BB962C8B-B14F-4D97-AF65-F5344CB8AC3E}">
        <p14:creationId xmlns:p14="http://schemas.microsoft.com/office/powerpoint/2010/main" val="15280042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x-none"/>
              <a:t>Nicolas Delerue, LAL Orsay</a:t>
            </a:r>
            <a:endParaRPr lang="en-GB"/>
          </a:p>
        </p:txBody>
      </p:sp>
      <p:sp>
        <p:nvSpPr>
          <p:cNvPr id="3" name="Espace réservé du pied de page 2"/>
          <p:cNvSpPr>
            <a:spLocks noGrp="1"/>
          </p:cNvSpPr>
          <p:nvPr>
            <p:ph type="ftr" sz="quarter" idx="11"/>
          </p:nvPr>
        </p:nvSpPr>
        <p:spPr/>
        <p:txBody>
          <a:bodyPr/>
          <a:lstStyle/>
          <a:p>
            <a:r>
              <a:rPr lang="fr-FR"/>
              <a:t>Electrons sources</a:t>
            </a:r>
            <a:endParaRPr lang="en-GB"/>
          </a:p>
        </p:txBody>
      </p:sp>
      <p:sp>
        <p:nvSpPr>
          <p:cNvPr id="4" name="Espace réservé du numéro de diapositive 3"/>
          <p:cNvSpPr>
            <a:spLocks noGrp="1"/>
          </p:cNvSpPr>
          <p:nvPr>
            <p:ph type="sldNum" sz="quarter" idx="12"/>
          </p:nvPr>
        </p:nvSpPr>
        <p:spPr/>
        <p:txBody>
          <a:bodyPr/>
          <a:lstStyle/>
          <a:p>
            <a:fld id="{480433CB-3D87-1948-A5B6-54D4680A5C16}" type="slidenum">
              <a:rPr lang="en-GB" smtClean="0"/>
              <a:pPr/>
              <a:t>67</a:t>
            </a:fld>
            <a:endParaRPr lang="en-GB"/>
          </a:p>
        </p:txBody>
      </p:sp>
      <p:pic>
        <p:nvPicPr>
          <p:cNvPr id="5" name="Image 4"/>
          <p:cNvPicPr>
            <a:picLocks noChangeAspect="1"/>
          </p:cNvPicPr>
          <p:nvPr/>
        </p:nvPicPr>
        <p:blipFill>
          <a:blip r:embed="rId2"/>
          <a:stretch>
            <a:fillRect/>
          </a:stretch>
        </p:blipFill>
        <p:spPr>
          <a:xfrm>
            <a:off x="0" y="50800"/>
            <a:ext cx="9144000" cy="6748807"/>
          </a:xfrm>
          <a:prstGeom prst="rect">
            <a:avLst/>
          </a:prstGeom>
        </p:spPr>
      </p:pic>
    </p:spTree>
    <p:extLst>
      <p:ext uri="{BB962C8B-B14F-4D97-AF65-F5344CB8AC3E}">
        <p14:creationId xmlns:p14="http://schemas.microsoft.com/office/powerpoint/2010/main" val="297708347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x-none"/>
              <a:t>Nicolas Delerue, LAL Orsay</a:t>
            </a:r>
            <a:endParaRPr lang="en-GB"/>
          </a:p>
        </p:txBody>
      </p:sp>
      <p:sp>
        <p:nvSpPr>
          <p:cNvPr id="3" name="Espace réservé du pied de page 2"/>
          <p:cNvSpPr>
            <a:spLocks noGrp="1"/>
          </p:cNvSpPr>
          <p:nvPr>
            <p:ph type="ftr" sz="quarter" idx="11"/>
          </p:nvPr>
        </p:nvSpPr>
        <p:spPr/>
        <p:txBody>
          <a:bodyPr/>
          <a:lstStyle/>
          <a:p>
            <a:r>
              <a:rPr lang="fr-FR"/>
              <a:t>Electrons sources</a:t>
            </a:r>
            <a:endParaRPr lang="en-GB"/>
          </a:p>
        </p:txBody>
      </p:sp>
      <p:sp>
        <p:nvSpPr>
          <p:cNvPr id="4" name="Espace réservé du numéro de diapositive 3"/>
          <p:cNvSpPr>
            <a:spLocks noGrp="1"/>
          </p:cNvSpPr>
          <p:nvPr>
            <p:ph type="sldNum" sz="quarter" idx="12"/>
          </p:nvPr>
        </p:nvSpPr>
        <p:spPr/>
        <p:txBody>
          <a:bodyPr/>
          <a:lstStyle/>
          <a:p>
            <a:fld id="{480433CB-3D87-1948-A5B6-54D4680A5C16}" type="slidenum">
              <a:rPr lang="en-GB" smtClean="0"/>
              <a:pPr/>
              <a:t>68</a:t>
            </a:fld>
            <a:endParaRPr lang="en-GB"/>
          </a:p>
        </p:txBody>
      </p:sp>
      <p:pic>
        <p:nvPicPr>
          <p:cNvPr id="5" name="Image 4"/>
          <p:cNvPicPr>
            <a:picLocks noChangeAspect="1"/>
          </p:cNvPicPr>
          <p:nvPr/>
        </p:nvPicPr>
        <p:blipFill>
          <a:blip r:embed="rId2"/>
          <a:stretch>
            <a:fillRect/>
          </a:stretch>
        </p:blipFill>
        <p:spPr>
          <a:xfrm>
            <a:off x="0" y="63500"/>
            <a:ext cx="9144000" cy="6728472"/>
          </a:xfrm>
          <a:prstGeom prst="rect">
            <a:avLst/>
          </a:prstGeom>
        </p:spPr>
      </p:pic>
    </p:spTree>
    <p:extLst>
      <p:ext uri="{BB962C8B-B14F-4D97-AF65-F5344CB8AC3E}">
        <p14:creationId xmlns:p14="http://schemas.microsoft.com/office/powerpoint/2010/main" val="368475443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450850" y="30238"/>
            <a:ext cx="8229600" cy="1143000"/>
          </a:xfrm>
        </p:spPr>
        <p:txBody>
          <a:bodyPr/>
          <a:lstStyle/>
          <a:p>
            <a:r>
              <a:rPr lang="en-GB" dirty="0"/>
              <a:t>Cavity shape</a:t>
            </a:r>
          </a:p>
        </p:txBody>
      </p:sp>
      <p:sp>
        <p:nvSpPr>
          <p:cNvPr id="6" name="Espace réservé du contenu 5"/>
          <p:cNvSpPr>
            <a:spLocks noGrp="1"/>
          </p:cNvSpPr>
          <p:nvPr>
            <p:ph idx="1"/>
          </p:nvPr>
        </p:nvSpPr>
        <p:spPr>
          <a:xfrm>
            <a:off x="457200" y="4475238"/>
            <a:ext cx="8229600" cy="1650925"/>
          </a:xfrm>
        </p:spPr>
        <p:txBody>
          <a:bodyPr>
            <a:normAutofit fontScale="92500"/>
          </a:bodyPr>
          <a:lstStyle/>
          <a:p>
            <a:r>
              <a:rPr lang="en-GB" dirty="0"/>
              <a:t>The cavity shape has an impact on the peak field.</a:t>
            </a:r>
          </a:p>
          <a:p>
            <a:r>
              <a:rPr lang="en-GB" dirty="0"/>
              <a:t>A higher peak field may lead to more breakdowns and limit the maximum acceleration gradient.</a:t>
            </a:r>
          </a:p>
        </p:txBody>
      </p:sp>
      <p:sp>
        <p:nvSpPr>
          <p:cNvPr id="2" name="Espace réservé de la date 1"/>
          <p:cNvSpPr>
            <a:spLocks noGrp="1"/>
          </p:cNvSpPr>
          <p:nvPr>
            <p:ph type="dt" sz="half" idx="10"/>
          </p:nvPr>
        </p:nvSpPr>
        <p:spPr/>
        <p:txBody>
          <a:bodyPr/>
          <a:lstStyle/>
          <a:p>
            <a:r>
              <a:rPr lang="x-none"/>
              <a:t>Nicolas Delerue, LAL Orsay</a:t>
            </a:r>
            <a:endParaRPr lang="en-GB"/>
          </a:p>
        </p:txBody>
      </p:sp>
      <p:sp>
        <p:nvSpPr>
          <p:cNvPr id="3" name="Espace réservé du pied de page 2"/>
          <p:cNvSpPr>
            <a:spLocks noGrp="1"/>
          </p:cNvSpPr>
          <p:nvPr>
            <p:ph type="ftr" sz="quarter" idx="11"/>
          </p:nvPr>
        </p:nvSpPr>
        <p:spPr/>
        <p:txBody>
          <a:bodyPr/>
          <a:lstStyle/>
          <a:p>
            <a:r>
              <a:rPr lang="fr-FR"/>
              <a:t>Electrons sources</a:t>
            </a:r>
            <a:endParaRPr lang="en-GB"/>
          </a:p>
        </p:txBody>
      </p:sp>
      <p:sp>
        <p:nvSpPr>
          <p:cNvPr id="4" name="Espace réservé du numéro de diapositive 3"/>
          <p:cNvSpPr>
            <a:spLocks noGrp="1"/>
          </p:cNvSpPr>
          <p:nvPr>
            <p:ph type="sldNum" sz="quarter" idx="12"/>
          </p:nvPr>
        </p:nvSpPr>
        <p:spPr/>
        <p:txBody>
          <a:bodyPr/>
          <a:lstStyle/>
          <a:p>
            <a:fld id="{480433CB-3D87-1948-A5B6-54D4680A5C16}" type="slidenum">
              <a:rPr lang="en-GB" smtClean="0"/>
              <a:pPr/>
              <a:t>69</a:t>
            </a:fld>
            <a:endParaRPr lang="en-GB"/>
          </a:p>
        </p:txBody>
      </p:sp>
      <p:pic>
        <p:nvPicPr>
          <p:cNvPr id="7" name="Image 6"/>
          <p:cNvPicPr>
            <a:picLocks noChangeAspect="1"/>
          </p:cNvPicPr>
          <p:nvPr/>
        </p:nvPicPr>
        <p:blipFill>
          <a:blip r:embed="rId2"/>
          <a:stretch>
            <a:fillRect/>
          </a:stretch>
        </p:blipFill>
        <p:spPr>
          <a:xfrm>
            <a:off x="138490" y="1417638"/>
            <a:ext cx="4343400" cy="2768600"/>
          </a:xfrm>
          <a:prstGeom prst="rect">
            <a:avLst/>
          </a:prstGeom>
        </p:spPr>
      </p:pic>
      <p:pic>
        <p:nvPicPr>
          <p:cNvPr id="8" name="Image 7"/>
          <p:cNvPicPr>
            <a:picLocks noChangeAspect="1"/>
          </p:cNvPicPr>
          <p:nvPr/>
        </p:nvPicPr>
        <p:blipFill>
          <a:blip r:embed="rId3"/>
          <a:stretch>
            <a:fillRect/>
          </a:stretch>
        </p:blipFill>
        <p:spPr>
          <a:xfrm>
            <a:off x="4565650" y="1173238"/>
            <a:ext cx="4406900" cy="3302000"/>
          </a:xfrm>
          <a:prstGeom prst="rect">
            <a:avLst/>
          </a:prstGeom>
        </p:spPr>
      </p:pic>
    </p:spTree>
    <p:extLst>
      <p:ext uri="{BB962C8B-B14F-4D97-AF65-F5344CB8AC3E}">
        <p14:creationId xmlns:p14="http://schemas.microsoft.com/office/powerpoint/2010/main" val="27937388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a:t>Extracting electrons from metal</a:t>
            </a:r>
          </a:p>
        </p:txBody>
      </p:sp>
      <p:sp>
        <p:nvSpPr>
          <p:cNvPr id="3" name="Espace réservé du contenu 2"/>
          <p:cNvSpPr>
            <a:spLocks noGrp="1"/>
          </p:cNvSpPr>
          <p:nvPr>
            <p:ph idx="1"/>
          </p:nvPr>
        </p:nvSpPr>
        <p:spPr>
          <a:xfrm>
            <a:off x="457200" y="1600200"/>
            <a:ext cx="4417181" cy="4525963"/>
          </a:xfrm>
        </p:spPr>
        <p:txBody>
          <a:bodyPr/>
          <a:lstStyle/>
          <a:p>
            <a:r>
              <a:rPr lang="en-GB" dirty="0"/>
              <a:t>The energy needed to free the electron from a solid is called “Work function”.</a:t>
            </a:r>
          </a:p>
          <a:p>
            <a:r>
              <a:rPr lang="en-GB" dirty="0"/>
              <a:t>This work function is different for each material.</a:t>
            </a:r>
          </a:p>
        </p:txBody>
      </p:sp>
      <p:sp>
        <p:nvSpPr>
          <p:cNvPr id="4" name="Espace réservé de la date 3"/>
          <p:cNvSpPr>
            <a:spLocks noGrp="1"/>
          </p:cNvSpPr>
          <p:nvPr>
            <p:ph type="dt" sz="half" idx="10"/>
          </p:nvPr>
        </p:nvSpPr>
        <p:spPr/>
        <p:txBody>
          <a:bodyPr/>
          <a:lstStyle/>
          <a:p>
            <a:r>
              <a:rPr lang="x-none"/>
              <a:t>Nicolas Delerue, LAL Orsay</a:t>
            </a:r>
            <a:endParaRPr lang="en-GB"/>
          </a:p>
        </p:txBody>
      </p:sp>
      <p:sp>
        <p:nvSpPr>
          <p:cNvPr id="5" name="Espace réservé du pied de page 4"/>
          <p:cNvSpPr>
            <a:spLocks noGrp="1"/>
          </p:cNvSpPr>
          <p:nvPr>
            <p:ph type="ftr" sz="quarter" idx="11"/>
          </p:nvPr>
        </p:nvSpPr>
        <p:spPr/>
        <p:txBody>
          <a:bodyPr/>
          <a:lstStyle/>
          <a:p>
            <a:r>
              <a:rPr lang="fr-FR"/>
              <a:t>Electrons sources</a:t>
            </a:r>
            <a:endParaRPr lang="en-GB"/>
          </a:p>
        </p:txBody>
      </p:sp>
      <p:sp>
        <p:nvSpPr>
          <p:cNvPr id="6" name="Espace réservé du numéro de diapositive 5"/>
          <p:cNvSpPr>
            <a:spLocks noGrp="1"/>
          </p:cNvSpPr>
          <p:nvPr>
            <p:ph type="sldNum" sz="quarter" idx="12"/>
          </p:nvPr>
        </p:nvSpPr>
        <p:spPr/>
        <p:txBody>
          <a:bodyPr/>
          <a:lstStyle/>
          <a:p>
            <a:fld id="{480433CB-3D87-1948-A5B6-54D4680A5C16}" type="slidenum">
              <a:rPr lang="en-GB" smtClean="0"/>
              <a:pPr/>
              <a:t>7</a:t>
            </a:fld>
            <a:endParaRPr lang="en-GB"/>
          </a:p>
        </p:txBody>
      </p:sp>
      <p:pic>
        <p:nvPicPr>
          <p:cNvPr id="7" name="Image 6" descr="semi33.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7024" y="1417638"/>
            <a:ext cx="4216963" cy="1811791"/>
          </a:xfrm>
          <a:prstGeom prst="rect">
            <a:avLst/>
          </a:prstGeom>
        </p:spPr>
      </p:pic>
      <p:pic>
        <p:nvPicPr>
          <p:cNvPr id="8" name="Image 7" descr="work_function.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0659" y="3525687"/>
            <a:ext cx="4353328" cy="2600476"/>
          </a:xfrm>
          <a:prstGeom prst="rect">
            <a:avLst/>
          </a:prstGeom>
        </p:spPr>
      </p:pic>
    </p:spTree>
    <p:extLst>
      <p:ext uri="{BB962C8B-B14F-4D97-AF65-F5344CB8AC3E}">
        <p14:creationId xmlns:p14="http://schemas.microsoft.com/office/powerpoint/2010/main" val="67732318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a:t>Higher order modes</a:t>
            </a:r>
          </a:p>
        </p:txBody>
      </p:sp>
      <p:sp>
        <p:nvSpPr>
          <p:cNvPr id="3" name="Espace réservé du contenu 2"/>
          <p:cNvSpPr>
            <a:spLocks noGrp="1"/>
          </p:cNvSpPr>
          <p:nvPr>
            <p:ph idx="1"/>
          </p:nvPr>
        </p:nvSpPr>
        <p:spPr>
          <a:xfrm>
            <a:off x="457200" y="1600201"/>
            <a:ext cx="8229600" cy="2330752"/>
          </a:xfrm>
        </p:spPr>
        <p:txBody>
          <a:bodyPr>
            <a:normAutofit fontScale="92500" lnSpcReduction="20000"/>
          </a:bodyPr>
          <a:lstStyle/>
          <a:p>
            <a:r>
              <a:rPr lang="en-GB" dirty="0"/>
              <a:t>In addition to the TM010 mode of the cavity, higher order mode may be excited.</a:t>
            </a:r>
          </a:p>
          <a:p>
            <a:r>
              <a:rPr lang="en-GB" dirty="0"/>
              <a:t>These higher order mode can cause longitudinal and transverse instabilities.</a:t>
            </a:r>
          </a:p>
          <a:p>
            <a:r>
              <a:rPr lang="en-GB" dirty="0"/>
              <a:t>Special filters are used to remove them.</a:t>
            </a:r>
          </a:p>
        </p:txBody>
      </p:sp>
      <p:sp>
        <p:nvSpPr>
          <p:cNvPr id="4" name="Espace réservé de la date 3"/>
          <p:cNvSpPr>
            <a:spLocks noGrp="1"/>
          </p:cNvSpPr>
          <p:nvPr>
            <p:ph type="dt" sz="half" idx="10"/>
          </p:nvPr>
        </p:nvSpPr>
        <p:spPr/>
        <p:txBody>
          <a:bodyPr/>
          <a:lstStyle/>
          <a:p>
            <a:r>
              <a:rPr lang="x-none"/>
              <a:t>Nicolas Delerue, LAL Orsay</a:t>
            </a:r>
            <a:endParaRPr lang="en-GB"/>
          </a:p>
        </p:txBody>
      </p:sp>
      <p:sp>
        <p:nvSpPr>
          <p:cNvPr id="5" name="Espace réservé du pied de page 4"/>
          <p:cNvSpPr>
            <a:spLocks noGrp="1"/>
          </p:cNvSpPr>
          <p:nvPr>
            <p:ph type="ftr" sz="quarter" idx="11"/>
          </p:nvPr>
        </p:nvSpPr>
        <p:spPr/>
        <p:txBody>
          <a:bodyPr/>
          <a:lstStyle/>
          <a:p>
            <a:r>
              <a:rPr lang="fr-FR"/>
              <a:t>Electrons sources</a:t>
            </a:r>
            <a:endParaRPr lang="en-GB"/>
          </a:p>
        </p:txBody>
      </p:sp>
      <p:sp>
        <p:nvSpPr>
          <p:cNvPr id="6" name="Espace réservé du numéro de diapositive 5"/>
          <p:cNvSpPr>
            <a:spLocks noGrp="1"/>
          </p:cNvSpPr>
          <p:nvPr>
            <p:ph type="sldNum" sz="quarter" idx="12"/>
          </p:nvPr>
        </p:nvSpPr>
        <p:spPr/>
        <p:txBody>
          <a:bodyPr/>
          <a:lstStyle/>
          <a:p>
            <a:fld id="{480433CB-3D87-1948-A5B6-54D4680A5C16}" type="slidenum">
              <a:rPr lang="en-GB" smtClean="0"/>
              <a:pPr/>
              <a:t>70</a:t>
            </a:fld>
            <a:endParaRPr lang="en-GB"/>
          </a:p>
        </p:txBody>
      </p:sp>
      <p:pic>
        <p:nvPicPr>
          <p:cNvPr id="7" name="Image 6"/>
          <p:cNvPicPr>
            <a:picLocks noChangeAspect="1"/>
          </p:cNvPicPr>
          <p:nvPr/>
        </p:nvPicPr>
        <p:blipFill>
          <a:blip r:embed="rId2"/>
          <a:stretch>
            <a:fillRect/>
          </a:stretch>
        </p:blipFill>
        <p:spPr>
          <a:xfrm>
            <a:off x="1350433" y="4055836"/>
            <a:ext cx="6261100" cy="2336800"/>
          </a:xfrm>
          <a:prstGeom prst="rect">
            <a:avLst/>
          </a:prstGeom>
        </p:spPr>
      </p:pic>
    </p:spTree>
    <p:extLst>
      <p:ext uri="{BB962C8B-B14F-4D97-AF65-F5344CB8AC3E}">
        <p14:creationId xmlns:p14="http://schemas.microsoft.com/office/powerpoint/2010/main" val="306526442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sp>
        <p:nvSpPr>
          <p:cNvPr id="3" name="Espace réservé de la date 2"/>
          <p:cNvSpPr>
            <a:spLocks noGrp="1"/>
          </p:cNvSpPr>
          <p:nvPr>
            <p:ph type="dt" sz="half" idx="10"/>
          </p:nvPr>
        </p:nvSpPr>
        <p:spPr/>
        <p:txBody>
          <a:bodyPr/>
          <a:lstStyle/>
          <a:p>
            <a:r>
              <a:rPr lang="x-none"/>
              <a:t>Nicolas Delerue, LAL Orsay</a:t>
            </a:r>
            <a:endParaRPr lang="en-GB"/>
          </a:p>
        </p:txBody>
      </p:sp>
      <p:sp>
        <p:nvSpPr>
          <p:cNvPr id="4" name="Espace réservé du pied de page 3"/>
          <p:cNvSpPr>
            <a:spLocks noGrp="1"/>
          </p:cNvSpPr>
          <p:nvPr>
            <p:ph type="ftr" sz="quarter" idx="11"/>
          </p:nvPr>
        </p:nvSpPr>
        <p:spPr/>
        <p:txBody>
          <a:bodyPr/>
          <a:lstStyle/>
          <a:p>
            <a:r>
              <a:rPr lang="fr-FR"/>
              <a:t>Electrons sources</a:t>
            </a:r>
            <a:endParaRPr lang="en-GB"/>
          </a:p>
        </p:txBody>
      </p:sp>
      <p:sp>
        <p:nvSpPr>
          <p:cNvPr id="5" name="Espace réservé du numéro de diapositive 4"/>
          <p:cNvSpPr>
            <a:spLocks noGrp="1"/>
          </p:cNvSpPr>
          <p:nvPr>
            <p:ph type="sldNum" sz="quarter" idx="12"/>
          </p:nvPr>
        </p:nvSpPr>
        <p:spPr/>
        <p:txBody>
          <a:bodyPr/>
          <a:lstStyle/>
          <a:p>
            <a:fld id="{480433CB-3D87-1948-A5B6-54D4680A5C16}" type="slidenum">
              <a:rPr lang="en-GB" smtClean="0"/>
              <a:pPr/>
              <a:t>71</a:t>
            </a:fld>
            <a:endParaRPr lang="en-GB"/>
          </a:p>
        </p:txBody>
      </p:sp>
      <p:pic>
        <p:nvPicPr>
          <p:cNvPr id="9" name="Image 8" descr="3.FLASH-PITZ-Schreiber-20160531-final-cc 2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7058288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44828"/>
            <a:ext cx="8229600" cy="801839"/>
          </a:xfrm>
        </p:spPr>
        <p:txBody>
          <a:bodyPr/>
          <a:lstStyle/>
          <a:p>
            <a:r>
              <a:rPr lang="en-GB" dirty="0" err="1"/>
              <a:t>Quizz</a:t>
            </a:r>
            <a:endParaRPr lang="en-GB" dirty="0"/>
          </a:p>
        </p:txBody>
      </p:sp>
      <p:sp>
        <p:nvSpPr>
          <p:cNvPr id="3" name="Espace réservé du contenu 2"/>
          <p:cNvSpPr>
            <a:spLocks noGrp="1"/>
          </p:cNvSpPr>
          <p:nvPr>
            <p:ph idx="1"/>
          </p:nvPr>
        </p:nvSpPr>
        <p:spPr>
          <a:xfrm>
            <a:off x="457200" y="846667"/>
            <a:ext cx="8229600" cy="3132666"/>
          </a:xfrm>
        </p:spPr>
        <p:txBody>
          <a:bodyPr/>
          <a:lstStyle/>
          <a:p>
            <a:r>
              <a:rPr lang="en-GB" dirty="0"/>
              <a:t>The RF gun built at LAL have a frequency of 2998MHz.</a:t>
            </a:r>
          </a:p>
          <a:p>
            <a:r>
              <a:rPr lang="en-GB" dirty="0"/>
              <a:t>What is the length of a full cell?</a:t>
            </a:r>
            <a:br>
              <a:rPr lang="en-GB" dirty="0"/>
            </a:br>
            <a:r>
              <a:rPr lang="en-GB" dirty="0"/>
              <a:t>(a) 5cm</a:t>
            </a:r>
            <a:br>
              <a:rPr lang="en-GB" dirty="0"/>
            </a:br>
            <a:r>
              <a:rPr lang="en-GB" dirty="0"/>
              <a:t>(b) 50cm</a:t>
            </a:r>
            <a:br>
              <a:rPr lang="en-GB" dirty="0"/>
            </a:br>
            <a:r>
              <a:rPr lang="en-GB" dirty="0"/>
              <a:t>(c) 5m</a:t>
            </a:r>
          </a:p>
        </p:txBody>
      </p:sp>
      <p:sp>
        <p:nvSpPr>
          <p:cNvPr id="4" name="Espace réservé de la date 3"/>
          <p:cNvSpPr>
            <a:spLocks noGrp="1"/>
          </p:cNvSpPr>
          <p:nvPr>
            <p:ph type="dt" sz="half" idx="10"/>
          </p:nvPr>
        </p:nvSpPr>
        <p:spPr/>
        <p:txBody>
          <a:bodyPr/>
          <a:lstStyle/>
          <a:p>
            <a:r>
              <a:rPr lang="x-none"/>
              <a:t>Nicolas Delerue, LAL Orsay</a:t>
            </a:r>
            <a:endParaRPr lang="en-GB"/>
          </a:p>
        </p:txBody>
      </p:sp>
      <p:sp>
        <p:nvSpPr>
          <p:cNvPr id="5" name="Espace réservé du pied de page 4"/>
          <p:cNvSpPr>
            <a:spLocks noGrp="1"/>
          </p:cNvSpPr>
          <p:nvPr>
            <p:ph type="ftr" sz="quarter" idx="11"/>
          </p:nvPr>
        </p:nvSpPr>
        <p:spPr/>
        <p:txBody>
          <a:bodyPr/>
          <a:lstStyle/>
          <a:p>
            <a:r>
              <a:rPr lang="fr-FR"/>
              <a:t>Electrons sources</a:t>
            </a:r>
            <a:endParaRPr lang="en-GB"/>
          </a:p>
        </p:txBody>
      </p:sp>
      <p:sp>
        <p:nvSpPr>
          <p:cNvPr id="6" name="Espace réservé du numéro de diapositive 5"/>
          <p:cNvSpPr>
            <a:spLocks noGrp="1"/>
          </p:cNvSpPr>
          <p:nvPr>
            <p:ph type="sldNum" sz="quarter" idx="12"/>
          </p:nvPr>
        </p:nvSpPr>
        <p:spPr/>
        <p:txBody>
          <a:bodyPr/>
          <a:lstStyle/>
          <a:p>
            <a:fld id="{480433CB-3D87-1948-A5B6-54D4680A5C16}" type="slidenum">
              <a:rPr lang="en-GB" smtClean="0"/>
              <a:pPr/>
              <a:t>72</a:t>
            </a:fld>
            <a:endParaRPr lang="en-GB"/>
          </a:p>
        </p:txBody>
      </p:sp>
      <p:pic>
        <p:nvPicPr>
          <p:cNvPr id="8" name="Picture 4" descr="preface"/>
          <p:cNvPicPr/>
          <p:nvPr/>
        </p:nvPicPr>
        <p:blipFill>
          <a:blip r:embed="rId2">
            <a:extLst>
              <a:ext uri="{28A0092B-C50C-407E-A947-70E740481C1C}">
                <a14:useLocalDpi xmlns:a14="http://schemas.microsoft.com/office/drawing/2010/main" val="0"/>
              </a:ext>
            </a:extLst>
          </a:blip>
          <a:srcRect/>
          <a:stretch>
            <a:fillRect/>
          </a:stretch>
        </p:blipFill>
        <p:spPr bwMode="auto">
          <a:xfrm>
            <a:off x="3935030" y="4609304"/>
            <a:ext cx="4486767" cy="22486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Image 8"/>
          <p:cNvPicPr>
            <a:picLocks noChangeAspect="1"/>
          </p:cNvPicPr>
          <p:nvPr/>
        </p:nvPicPr>
        <p:blipFill>
          <a:blip r:embed="rId3"/>
          <a:stretch>
            <a:fillRect/>
          </a:stretch>
        </p:blipFill>
        <p:spPr>
          <a:xfrm>
            <a:off x="3935030" y="2519320"/>
            <a:ext cx="4440013" cy="2089984"/>
          </a:xfrm>
          <a:prstGeom prst="rect">
            <a:avLst/>
          </a:prstGeom>
        </p:spPr>
      </p:pic>
    </p:spTree>
    <p:extLst>
      <p:ext uri="{BB962C8B-B14F-4D97-AF65-F5344CB8AC3E}">
        <p14:creationId xmlns:p14="http://schemas.microsoft.com/office/powerpoint/2010/main" val="23612230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a:t>Answer (a)</a:t>
            </a:r>
          </a:p>
        </p:txBody>
      </p:sp>
      <p:sp>
        <p:nvSpPr>
          <p:cNvPr id="3" name="Espace réservé du contenu 2"/>
          <p:cNvSpPr>
            <a:spLocks noGrp="1"/>
          </p:cNvSpPr>
          <p:nvPr>
            <p:ph idx="1"/>
          </p:nvPr>
        </p:nvSpPr>
        <p:spPr>
          <a:xfrm>
            <a:off x="457200" y="1296821"/>
            <a:ext cx="8229600" cy="1681237"/>
          </a:xfrm>
        </p:spPr>
        <p:txBody>
          <a:bodyPr>
            <a:normAutofit lnSpcReduction="10000"/>
          </a:bodyPr>
          <a:lstStyle/>
          <a:p>
            <a:r>
              <a:rPr lang="en-GB" dirty="0"/>
              <a:t>One cell is half a wavelength.</a:t>
            </a:r>
          </a:p>
          <a:p>
            <a:r>
              <a:rPr lang="en-GB" dirty="0"/>
              <a:t>At 3GHz one wavelength is about 10 cm.</a:t>
            </a:r>
          </a:p>
          <a:p>
            <a:r>
              <a:rPr lang="en-GB" dirty="0"/>
              <a:t>(c/2998MHz)/2 ~5cm</a:t>
            </a:r>
          </a:p>
        </p:txBody>
      </p:sp>
      <p:sp>
        <p:nvSpPr>
          <p:cNvPr id="4" name="Espace réservé de la date 3"/>
          <p:cNvSpPr>
            <a:spLocks noGrp="1"/>
          </p:cNvSpPr>
          <p:nvPr>
            <p:ph type="dt" sz="half" idx="10"/>
          </p:nvPr>
        </p:nvSpPr>
        <p:spPr/>
        <p:txBody>
          <a:bodyPr/>
          <a:lstStyle/>
          <a:p>
            <a:r>
              <a:rPr lang="x-none"/>
              <a:t>Nicolas Delerue, LAL Orsay</a:t>
            </a:r>
            <a:endParaRPr lang="en-GB"/>
          </a:p>
        </p:txBody>
      </p:sp>
      <p:sp>
        <p:nvSpPr>
          <p:cNvPr id="5" name="Espace réservé du pied de page 4"/>
          <p:cNvSpPr>
            <a:spLocks noGrp="1"/>
          </p:cNvSpPr>
          <p:nvPr>
            <p:ph type="ftr" sz="quarter" idx="11"/>
          </p:nvPr>
        </p:nvSpPr>
        <p:spPr/>
        <p:txBody>
          <a:bodyPr/>
          <a:lstStyle/>
          <a:p>
            <a:r>
              <a:rPr lang="fr-FR"/>
              <a:t>Electrons sources</a:t>
            </a:r>
            <a:endParaRPr lang="en-GB"/>
          </a:p>
        </p:txBody>
      </p:sp>
      <p:sp>
        <p:nvSpPr>
          <p:cNvPr id="6" name="Espace réservé du numéro de diapositive 5"/>
          <p:cNvSpPr>
            <a:spLocks noGrp="1"/>
          </p:cNvSpPr>
          <p:nvPr>
            <p:ph type="sldNum" sz="quarter" idx="12"/>
          </p:nvPr>
        </p:nvSpPr>
        <p:spPr/>
        <p:txBody>
          <a:bodyPr/>
          <a:lstStyle/>
          <a:p>
            <a:fld id="{480433CB-3D87-1948-A5B6-54D4680A5C16}" type="slidenum">
              <a:rPr lang="en-GB" smtClean="0"/>
              <a:pPr/>
              <a:t>73</a:t>
            </a:fld>
            <a:endParaRPr lang="en-GB"/>
          </a:p>
        </p:txBody>
      </p:sp>
      <p:pic>
        <p:nvPicPr>
          <p:cNvPr id="10" name="Image 9"/>
          <p:cNvPicPr>
            <a:picLocks noChangeAspect="1"/>
          </p:cNvPicPr>
          <p:nvPr/>
        </p:nvPicPr>
        <p:blipFill>
          <a:blip r:embed="rId2"/>
          <a:stretch>
            <a:fillRect/>
          </a:stretch>
        </p:blipFill>
        <p:spPr>
          <a:xfrm>
            <a:off x="156152" y="3175860"/>
            <a:ext cx="4440013" cy="2089984"/>
          </a:xfrm>
          <a:prstGeom prst="rect">
            <a:avLst/>
          </a:prstGeom>
        </p:spPr>
      </p:pic>
      <p:pic>
        <p:nvPicPr>
          <p:cNvPr id="9" name="Picture 4" descr="preface"/>
          <p:cNvPicPr/>
          <p:nvPr/>
        </p:nvPicPr>
        <p:blipFill>
          <a:blip r:embed="rId3">
            <a:extLst>
              <a:ext uri="{28A0092B-C50C-407E-A947-70E740481C1C}">
                <a14:useLocalDpi xmlns:a14="http://schemas.microsoft.com/office/drawing/2010/main" val="0"/>
              </a:ext>
            </a:extLst>
          </a:blip>
          <a:srcRect/>
          <a:stretch>
            <a:fillRect/>
          </a:stretch>
        </p:blipFill>
        <p:spPr bwMode="auto">
          <a:xfrm>
            <a:off x="4122413" y="4472779"/>
            <a:ext cx="4486767" cy="22486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6698545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63158"/>
            <a:ext cx="8229600" cy="821148"/>
          </a:xfrm>
        </p:spPr>
        <p:txBody>
          <a:bodyPr>
            <a:normAutofit fontScale="90000"/>
          </a:bodyPr>
          <a:lstStyle/>
          <a:p>
            <a:r>
              <a:rPr lang="en-GB" dirty="0"/>
              <a:t>Examples of quantum efficiencies:</a:t>
            </a:r>
            <a:br>
              <a:rPr lang="en-GB" dirty="0"/>
            </a:br>
            <a:r>
              <a:rPr lang="en-GB" dirty="0"/>
              <a:t>SLAC-TN-05-080</a:t>
            </a:r>
          </a:p>
        </p:txBody>
      </p:sp>
      <p:sp>
        <p:nvSpPr>
          <p:cNvPr id="4" name="Espace réservé de la date 3"/>
          <p:cNvSpPr>
            <a:spLocks noGrp="1"/>
          </p:cNvSpPr>
          <p:nvPr>
            <p:ph type="dt" sz="half" idx="10"/>
          </p:nvPr>
        </p:nvSpPr>
        <p:spPr/>
        <p:txBody>
          <a:bodyPr/>
          <a:lstStyle/>
          <a:p>
            <a:r>
              <a:rPr lang="x-none"/>
              <a:t>Nicolas Delerue, LAL Orsay</a:t>
            </a:r>
            <a:endParaRPr lang="en-GB"/>
          </a:p>
        </p:txBody>
      </p:sp>
      <p:sp>
        <p:nvSpPr>
          <p:cNvPr id="5" name="Espace réservé du pied de page 4"/>
          <p:cNvSpPr>
            <a:spLocks noGrp="1"/>
          </p:cNvSpPr>
          <p:nvPr>
            <p:ph type="ftr" sz="quarter" idx="11"/>
          </p:nvPr>
        </p:nvSpPr>
        <p:spPr/>
        <p:txBody>
          <a:bodyPr/>
          <a:lstStyle/>
          <a:p>
            <a:r>
              <a:rPr lang="fr-FR"/>
              <a:t>Electrons sources</a:t>
            </a:r>
            <a:endParaRPr lang="en-GB"/>
          </a:p>
        </p:txBody>
      </p:sp>
      <p:sp>
        <p:nvSpPr>
          <p:cNvPr id="6" name="Espace réservé du numéro de diapositive 5"/>
          <p:cNvSpPr>
            <a:spLocks noGrp="1"/>
          </p:cNvSpPr>
          <p:nvPr>
            <p:ph type="sldNum" sz="quarter" idx="12"/>
          </p:nvPr>
        </p:nvSpPr>
        <p:spPr/>
        <p:txBody>
          <a:bodyPr/>
          <a:lstStyle/>
          <a:p>
            <a:fld id="{480433CB-3D87-1948-A5B6-54D4680A5C16}" type="slidenum">
              <a:rPr lang="en-GB" smtClean="0"/>
              <a:pPr/>
              <a:t>74</a:t>
            </a:fld>
            <a:endParaRPr lang="en-GB"/>
          </a:p>
        </p:txBody>
      </p:sp>
      <p:pic>
        <p:nvPicPr>
          <p:cNvPr id="7" name="Image 6"/>
          <p:cNvPicPr>
            <a:picLocks noChangeAspect="1"/>
          </p:cNvPicPr>
          <p:nvPr/>
        </p:nvPicPr>
        <p:blipFill>
          <a:blip r:embed="rId2"/>
          <a:stretch>
            <a:fillRect/>
          </a:stretch>
        </p:blipFill>
        <p:spPr>
          <a:xfrm>
            <a:off x="4462218" y="1195402"/>
            <a:ext cx="3378200" cy="3111500"/>
          </a:xfrm>
          <a:prstGeom prst="rect">
            <a:avLst/>
          </a:prstGeom>
        </p:spPr>
      </p:pic>
      <p:sp>
        <p:nvSpPr>
          <p:cNvPr id="8" name="ZoneTexte 7"/>
          <p:cNvSpPr txBox="1"/>
          <p:nvPr/>
        </p:nvSpPr>
        <p:spPr>
          <a:xfrm>
            <a:off x="361091" y="959401"/>
            <a:ext cx="2763109" cy="646331"/>
          </a:xfrm>
          <a:prstGeom prst="rect">
            <a:avLst/>
          </a:prstGeom>
          <a:noFill/>
        </p:spPr>
        <p:txBody>
          <a:bodyPr wrap="square" rtlCol="0">
            <a:spAutoFit/>
          </a:bodyPr>
          <a:lstStyle/>
          <a:p>
            <a:r>
              <a:rPr lang="en-GB" dirty="0"/>
              <a:t>Source: D.T. Palmer,</a:t>
            </a:r>
            <a:br>
              <a:rPr lang="en-GB" dirty="0"/>
            </a:br>
            <a:r>
              <a:rPr lang="en-GB" dirty="0"/>
              <a:t>SLAC-tn-05-080</a:t>
            </a:r>
          </a:p>
        </p:txBody>
      </p:sp>
      <p:pic>
        <p:nvPicPr>
          <p:cNvPr id="9" name="Image 8"/>
          <p:cNvPicPr>
            <a:picLocks noChangeAspect="1"/>
          </p:cNvPicPr>
          <p:nvPr/>
        </p:nvPicPr>
        <p:blipFill>
          <a:blip r:embed="rId3"/>
          <a:stretch>
            <a:fillRect/>
          </a:stretch>
        </p:blipFill>
        <p:spPr>
          <a:xfrm>
            <a:off x="361090" y="1822450"/>
            <a:ext cx="3416300" cy="4533900"/>
          </a:xfrm>
          <a:prstGeom prst="rect">
            <a:avLst/>
          </a:prstGeom>
        </p:spPr>
      </p:pic>
      <p:pic>
        <p:nvPicPr>
          <p:cNvPr id="12" name="Image 11"/>
          <p:cNvPicPr>
            <a:picLocks noChangeAspect="1"/>
          </p:cNvPicPr>
          <p:nvPr/>
        </p:nvPicPr>
        <p:blipFill>
          <a:blip r:embed="rId4"/>
          <a:stretch>
            <a:fillRect/>
          </a:stretch>
        </p:blipFill>
        <p:spPr>
          <a:xfrm>
            <a:off x="4462218" y="4616450"/>
            <a:ext cx="3771900" cy="1739900"/>
          </a:xfrm>
          <a:prstGeom prst="rect">
            <a:avLst/>
          </a:prstGeom>
        </p:spPr>
      </p:pic>
    </p:spTree>
    <p:extLst>
      <p:ext uri="{BB962C8B-B14F-4D97-AF65-F5344CB8AC3E}">
        <p14:creationId xmlns:p14="http://schemas.microsoft.com/office/powerpoint/2010/main" val="363321391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en-GB" dirty="0"/>
              <a:t>Quantum efficiency:</a:t>
            </a:r>
            <a:br>
              <a:rPr lang="en-GB" dirty="0"/>
            </a:br>
            <a:r>
              <a:rPr lang="en-GB" dirty="0"/>
              <a:t>DESY XFEL (EPAC’04 MOPKF021)</a:t>
            </a:r>
          </a:p>
        </p:txBody>
      </p:sp>
      <p:sp>
        <p:nvSpPr>
          <p:cNvPr id="3" name="Espace réservé du contenu 2"/>
          <p:cNvSpPr>
            <a:spLocks noGrp="1"/>
          </p:cNvSpPr>
          <p:nvPr>
            <p:ph idx="1"/>
          </p:nvPr>
        </p:nvSpPr>
        <p:spPr>
          <a:xfrm>
            <a:off x="3922957" y="1861696"/>
            <a:ext cx="4867733" cy="753248"/>
          </a:xfrm>
        </p:spPr>
        <p:txBody>
          <a:bodyPr>
            <a:normAutofit fontScale="85000" lnSpcReduction="10000"/>
          </a:bodyPr>
          <a:lstStyle/>
          <a:p>
            <a:r>
              <a:rPr lang="en-GB" dirty="0"/>
              <a:t>Material Cs2Te (very high QE)</a:t>
            </a:r>
          </a:p>
        </p:txBody>
      </p:sp>
      <p:sp>
        <p:nvSpPr>
          <p:cNvPr id="4" name="Espace réservé de la date 3"/>
          <p:cNvSpPr>
            <a:spLocks noGrp="1"/>
          </p:cNvSpPr>
          <p:nvPr>
            <p:ph type="dt" sz="half" idx="10"/>
          </p:nvPr>
        </p:nvSpPr>
        <p:spPr/>
        <p:txBody>
          <a:bodyPr/>
          <a:lstStyle/>
          <a:p>
            <a:r>
              <a:rPr lang="x-none"/>
              <a:t>Nicolas Delerue, LAL Orsay</a:t>
            </a:r>
            <a:endParaRPr lang="en-GB"/>
          </a:p>
        </p:txBody>
      </p:sp>
      <p:sp>
        <p:nvSpPr>
          <p:cNvPr id="5" name="Espace réservé du pied de page 4"/>
          <p:cNvSpPr>
            <a:spLocks noGrp="1"/>
          </p:cNvSpPr>
          <p:nvPr>
            <p:ph type="ftr" sz="quarter" idx="11"/>
          </p:nvPr>
        </p:nvSpPr>
        <p:spPr/>
        <p:txBody>
          <a:bodyPr/>
          <a:lstStyle/>
          <a:p>
            <a:r>
              <a:rPr lang="fr-FR"/>
              <a:t>Electrons sources</a:t>
            </a:r>
            <a:endParaRPr lang="en-GB"/>
          </a:p>
        </p:txBody>
      </p:sp>
      <p:sp>
        <p:nvSpPr>
          <p:cNvPr id="6" name="Espace réservé du numéro de diapositive 5"/>
          <p:cNvSpPr>
            <a:spLocks noGrp="1"/>
          </p:cNvSpPr>
          <p:nvPr>
            <p:ph type="sldNum" sz="quarter" idx="12"/>
          </p:nvPr>
        </p:nvSpPr>
        <p:spPr/>
        <p:txBody>
          <a:bodyPr/>
          <a:lstStyle/>
          <a:p>
            <a:fld id="{480433CB-3D87-1948-A5B6-54D4680A5C16}" type="slidenum">
              <a:rPr lang="en-GB" smtClean="0"/>
              <a:pPr/>
              <a:t>75</a:t>
            </a:fld>
            <a:endParaRPr lang="en-GB"/>
          </a:p>
        </p:txBody>
      </p:sp>
      <p:pic>
        <p:nvPicPr>
          <p:cNvPr id="7" name="Image 6"/>
          <p:cNvPicPr>
            <a:picLocks noChangeAspect="1"/>
          </p:cNvPicPr>
          <p:nvPr/>
        </p:nvPicPr>
        <p:blipFill>
          <a:blip r:embed="rId2"/>
          <a:stretch>
            <a:fillRect/>
          </a:stretch>
        </p:blipFill>
        <p:spPr>
          <a:xfrm>
            <a:off x="241462" y="1600200"/>
            <a:ext cx="3556000" cy="5257800"/>
          </a:xfrm>
          <a:prstGeom prst="rect">
            <a:avLst/>
          </a:prstGeom>
        </p:spPr>
      </p:pic>
      <p:pic>
        <p:nvPicPr>
          <p:cNvPr id="8" name="Image 7"/>
          <p:cNvPicPr>
            <a:picLocks noChangeAspect="1"/>
          </p:cNvPicPr>
          <p:nvPr/>
        </p:nvPicPr>
        <p:blipFill>
          <a:blip r:embed="rId3"/>
          <a:stretch>
            <a:fillRect/>
          </a:stretch>
        </p:blipFill>
        <p:spPr>
          <a:xfrm>
            <a:off x="3922957" y="2920809"/>
            <a:ext cx="4763843" cy="2993943"/>
          </a:xfrm>
          <a:prstGeom prst="rect">
            <a:avLst/>
          </a:prstGeom>
        </p:spPr>
      </p:pic>
    </p:spTree>
    <p:extLst>
      <p:ext uri="{BB962C8B-B14F-4D97-AF65-F5344CB8AC3E}">
        <p14:creationId xmlns:p14="http://schemas.microsoft.com/office/powerpoint/2010/main" val="376927180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r>
              <a:rPr lang="x-none"/>
              <a:t>Nicolas Delerue, LAL Orsay</a:t>
            </a:r>
            <a:endParaRPr lang="en-GB"/>
          </a:p>
        </p:txBody>
      </p:sp>
      <p:sp>
        <p:nvSpPr>
          <p:cNvPr id="5" name="Espace réservé du pied de page 4"/>
          <p:cNvSpPr>
            <a:spLocks noGrp="1"/>
          </p:cNvSpPr>
          <p:nvPr>
            <p:ph type="ftr" sz="quarter" idx="11"/>
          </p:nvPr>
        </p:nvSpPr>
        <p:spPr/>
        <p:txBody>
          <a:bodyPr/>
          <a:lstStyle/>
          <a:p>
            <a:r>
              <a:rPr lang="fr-FR"/>
              <a:t>Electrons sources</a:t>
            </a:r>
            <a:endParaRPr lang="en-GB"/>
          </a:p>
        </p:txBody>
      </p:sp>
      <p:sp>
        <p:nvSpPr>
          <p:cNvPr id="6" name="Espace réservé du numéro de diapositive 5"/>
          <p:cNvSpPr>
            <a:spLocks noGrp="1"/>
          </p:cNvSpPr>
          <p:nvPr>
            <p:ph type="sldNum" sz="quarter" idx="12"/>
          </p:nvPr>
        </p:nvSpPr>
        <p:spPr/>
        <p:txBody>
          <a:bodyPr/>
          <a:lstStyle/>
          <a:p>
            <a:fld id="{480433CB-3D87-1948-A5B6-54D4680A5C16}" type="slidenum">
              <a:rPr lang="en-GB" smtClean="0"/>
              <a:pPr/>
              <a:t>76</a:t>
            </a:fld>
            <a:endParaRPr lang="en-GB"/>
          </a:p>
        </p:txBody>
      </p:sp>
      <p:pic>
        <p:nvPicPr>
          <p:cNvPr id="7" name="Image 6"/>
          <p:cNvPicPr>
            <a:picLocks noChangeAspect="1"/>
          </p:cNvPicPr>
          <p:nvPr/>
        </p:nvPicPr>
        <p:blipFill>
          <a:blip r:embed="rId2"/>
          <a:stretch>
            <a:fillRect/>
          </a:stretch>
        </p:blipFill>
        <p:spPr>
          <a:xfrm>
            <a:off x="876300" y="774700"/>
            <a:ext cx="7391400" cy="5308600"/>
          </a:xfrm>
          <a:prstGeom prst="rect">
            <a:avLst/>
          </a:prstGeom>
        </p:spPr>
      </p:pic>
      <p:sp>
        <p:nvSpPr>
          <p:cNvPr id="8" name="ZoneTexte 7"/>
          <p:cNvSpPr txBox="1"/>
          <p:nvPr/>
        </p:nvSpPr>
        <p:spPr>
          <a:xfrm>
            <a:off x="6175897" y="6356350"/>
            <a:ext cx="2701954" cy="369332"/>
          </a:xfrm>
          <a:prstGeom prst="rect">
            <a:avLst/>
          </a:prstGeom>
          <a:noFill/>
        </p:spPr>
        <p:txBody>
          <a:bodyPr wrap="square" rtlCol="0">
            <a:spAutoFit/>
          </a:bodyPr>
          <a:lstStyle/>
          <a:p>
            <a:r>
              <a:rPr lang="en-GB" dirty="0"/>
              <a:t>Source: USPAS 2008</a:t>
            </a:r>
          </a:p>
        </p:txBody>
      </p:sp>
    </p:spTree>
    <p:extLst>
      <p:ext uri="{BB962C8B-B14F-4D97-AF65-F5344CB8AC3E}">
        <p14:creationId xmlns:p14="http://schemas.microsoft.com/office/powerpoint/2010/main" val="87372937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en-GB" dirty="0"/>
              <a:t>Photocathode preparation</a:t>
            </a:r>
            <a:br>
              <a:rPr lang="en-GB" dirty="0"/>
            </a:br>
            <a:r>
              <a:rPr lang="en-GB" dirty="0"/>
              <a:t>and lifetime</a:t>
            </a:r>
          </a:p>
        </p:txBody>
      </p:sp>
      <p:sp>
        <p:nvSpPr>
          <p:cNvPr id="4" name="Espace réservé de la date 3"/>
          <p:cNvSpPr>
            <a:spLocks noGrp="1"/>
          </p:cNvSpPr>
          <p:nvPr>
            <p:ph type="dt" sz="half" idx="10"/>
          </p:nvPr>
        </p:nvSpPr>
        <p:spPr/>
        <p:txBody>
          <a:bodyPr/>
          <a:lstStyle/>
          <a:p>
            <a:r>
              <a:rPr lang="x-none"/>
              <a:t>Nicolas Delerue, LAL Orsay</a:t>
            </a:r>
            <a:endParaRPr lang="en-GB"/>
          </a:p>
        </p:txBody>
      </p:sp>
      <p:sp>
        <p:nvSpPr>
          <p:cNvPr id="5" name="Espace réservé du pied de page 4"/>
          <p:cNvSpPr>
            <a:spLocks noGrp="1"/>
          </p:cNvSpPr>
          <p:nvPr>
            <p:ph type="ftr" sz="quarter" idx="11"/>
          </p:nvPr>
        </p:nvSpPr>
        <p:spPr/>
        <p:txBody>
          <a:bodyPr/>
          <a:lstStyle/>
          <a:p>
            <a:r>
              <a:rPr lang="fr-FR"/>
              <a:t>Electrons sources</a:t>
            </a:r>
            <a:endParaRPr lang="en-GB"/>
          </a:p>
        </p:txBody>
      </p:sp>
      <p:sp>
        <p:nvSpPr>
          <p:cNvPr id="6" name="Espace réservé du numéro de diapositive 5"/>
          <p:cNvSpPr>
            <a:spLocks noGrp="1"/>
          </p:cNvSpPr>
          <p:nvPr>
            <p:ph type="sldNum" sz="quarter" idx="12"/>
          </p:nvPr>
        </p:nvSpPr>
        <p:spPr/>
        <p:txBody>
          <a:bodyPr/>
          <a:lstStyle/>
          <a:p>
            <a:fld id="{480433CB-3D87-1948-A5B6-54D4680A5C16}" type="slidenum">
              <a:rPr lang="en-GB" smtClean="0"/>
              <a:pPr/>
              <a:t>77</a:t>
            </a:fld>
            <a:endParaRPr lang="en-GB"/>
          </a:p>
        </p:txBody>
      </p:sp>
      <p:pic>
        <p:nvPicPr>
          <p:cNvPr id="7" name="Image 6"/>
          <p:cNvPicPr>
            <a:picLocks noChangeAspect="1"/>
          </p:cNvPicPr>
          <p:nvPr/>
        </p:nvPicPr>
        <p:blipFill>
          <a:blip r:embed="rId2"/>
          <a:stretch>
            <a:fillRect/>
          </a:stretch>
        </p:blipFill>
        <p:spPr>
          <a:xfrm>
            <a:off x="546100" y="1793120"/>
            <a:ext cx="8039100" cy="3670300"/>
          </a:xfrm>
          <a:prstGeom prst="rect">
            <a:avLst/>
          </a:prstGeom>
        </p:spPr>
      </p:pic>
      <p:pic>
        <p:nvPicPr>
          <p:cNvPr id="8" name="Image 7"/>
          <p:cNvPicPr>
            <a:picLocks noChangeAspect="1"/>
          </p:cNvPicPr>
          <p:nvPr/>
        </p:nvPicPr>
        <p:blipFill>
          <a:blip r:embed="rId3"/>
          <a:stretch>
            <a:fillRect/>
          </a:stretch>
        </p:blipFill>
        <p:spPr>
          <a:xfrm>
            <a:off x="3505200" y="5463420"/>
            <a:ext cx="5638800" cy="279400"/>
          </a:xfrm>
          <a:prstGeom prst="rect">
            <a:avLst/>
          </a:prstGeom>
        </p:spPr>
      </p:pic>
    </p:spTree>
    <p:extLst>
      <p:ext uri="{BB962C8B-B14F-4D97-AF65-F5344CB8AC3E}">
        <p14:creationId xmlns:p14="http://schemas.microsoft.com/office/powerpoint/2010/main" val="196738994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x-none"/>
              <a:t>Nicolas Delerue, LAL Orsay</a:t>
            </a:r>
            <a:endParaRPr lang="en-GB"/>
          </a:p>
        </p:txBody>
      </p:sp>
      <p:sp>
        <p:nvSpPr>
          <p:cNvPr id="3" name="Espace réservé du pied de page 2"/>
          <p:cNvSpPr>
            <a:spLocks noGrp="1"/>
          </p:cNvSpPr>
          <p:nvPr>
            <p:ph type="ftr" sz="quarter" idx="11"/>
          </p:nvPr>
        </p:nvSpPr>
        <p:spPr/>
        <p:txBody>
          <a:bodyPr/>
          <a:lstStyle/>
          <a:p>
            <a:r>
              <a:rPr lang="fr-FR"/>
              <a:t>Electrons sources</a:t>
            </a:r>
            <a:endParaRPr lang="en-GB"/>
          </a:p>
        </p:txBody>
      </p:sp>
      <p:sp>
        <p:nvSpPr>
          <p:cNvPr id="4" name="Espace réservé du numéro de diapositive 3"/>
          <p:cNvSpPr>
            <a:spLocks noGrp="1"/>
          </p:cNvSpPr>
          <p:nvPr>
            <p:ph type="sldNum" sz="quarter" idx="12"/>
          </p:nvPr>
        </p:nvSpPr>
        <p:spPr/>
        <p:txBody>
          <a:bodyPr/>
          <a:lstStyle/>
          <a:p>
            <a:fld id="{480433CB-3D87-1948-A5B6-54D4680A5C16}" type="slidenum">
              <a:rPr lang="en-GB" smtClean="0"/>
              <a:pPr/>
              <a:t>78</a:t>
            </a:fld>
            <a:endParaRPr lang="en-GB"/>
          </a:p>
        </p:txBody>
      </p:sp>
      <p:pic>
        <p:nvPicPr>
          <p:cNvPr id="5" name="Image 4"/>
          <p:cNvPicPr>
            <a:picLocks noChangeAspect="1"/>
          </p:cNvPicPr>
          <p:nvPr/>
        </p:nvPicPr>
        <p:blipFill>
          <a:blip r:embed="rId2"/>
          <a:stretch>
            <a:fillRect/>
          </a:stretch>
        </p:blipFill>
        <p:spPr>
          <a:xfrm>
            <a:off x="533400" y="596900"/>
            <a:ext cx="8064500" cy="5664200"/>
          </a:xfrm>
          <a:prstGeom prst="rect">
            <a:avLst/>
          </a:prstGeom>
        </p:spPr>
      </p:pic>
    </p:spTree>
    <p:extLst>
      <p:ext uri="{BB962C8B-B14F-4D97-AF65-F5344CB8AC3E}">
        <p14:creationId xmlns:p14="http://schemas.microsoft.com/office/powerpoint/2010/main" val="83700541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457200" y="8543"/>
            <a:ext cx="8229600" cy="959076"/>
          </a:xfrm>
        </p:spPr>
        <p:txBody>
          <a:bodyPr>
            <a:normAutofit/>
          </a:bodyPr>
          <a:lstStyle/>
          <a:p>
            <a:r>
              <a:rPr lang="en-GB" dirty="0"/>
              <a:t>Laser technology</a:t>
            </a:r>
          </a:p>
        </p:txBody>
      </p:sp>
      <p:sp>
        <p:nvSpPr>
          <p:cNvPr id="6" name="Espace réservé du contenu 5"/>
          <p:cNvSpPr>
            <a:spLocks noGrp="1"/>
          </p:cNvSpPr>
          <p:nvPr>
            <p:ph idx="1"/>
          </p:nvPr>
        </p:nvSpPr>
        <p:spPr>
          <a:xfrm>
            <a:off x="457200" y="838201"/>
            <a:ext cx="8456990" cy="4241800"/>
          </a:xfrm>
        </p:spPr>
        <p:txBody>
          <a:bodyPr>
            <a:normAutofit fontScale="92500" lnSpcReduction="20000"/>
          </a:bodyPr>
          <a:lstStyle/>
          <a:p>
            <a:r>
              <a:rPr lang="en-GB"/>
              <a:t>Lasers can’t produce UV light (˜ 260nm; ˜5 eV) directly.</a:t>
            </a:r>
          </a:p>
          <a:p>
            <a:r>
              <a:rPr lang="en-GB"/>
              <a:t>The most efficient lasers emit in the near infra-red. For example Ti:Saphire [Ti:Al</a:t>
            </a:r>
            <a:r>
              <a:rPr lang="en-GB" baseline="-25000"/>
              <a:t>2</a:t>
            </a:r>
            <a:r>
              <a:rPr lang="en-GB"/>
              <a:t>O</a:t>
            </a:r>
            <a:r>
              <a:rPr lang="en-GB" baseline="-25000"/>
              <a:t>3</a:t>
            </a:r>
            <a:r>
              <a:rPr lang="en-GB"/>
              <a:t>] (800nm;1.5eV) or Nd:YAG (1064nm;1.2eV).</a:t>
            </a:r>
          </a:p>
          <a:p>
            <a:r>
              <a:rPr lang="en-GB"/>
              <a:t>Non linear crystals are then used to triple or quadruple the energy of the photons.</a:t>
            </a:r>
          </a:p>
          <a:p>
            <a:r>
              <a:rPr lang="en-GB"/>
              <a:t>Such laser systems (and frequency conversion) are rather complex and need special skills to operate.</a:t>
            </a:r>
          </a:p>
          <a:p>
            <a:r>
              <a:rPr lang="en-GB"/>
              <a:t>See your laser courses for more about this…</a:t>
            </a:r>
          </a:p>
          <a:p>
            <a:endParaRPr lang="en-GB" dirty="0"/>
          </a:p>
        </p:txBody>
      </p:sp>
      <p:sp>
        <p:nvSpPr>
          <p:cNvPr id="2" name="Espace réservé de la date 1"/>
          <p:cNvSpPr>
            <a:spLocks noGrp="1"/>
          </p:cNvSpPr>
          <p:nvPr>
            <p:ph type="dt" sz="half" idx="10"/>
          </p:nvPr>
        </p:nvSpPr>
        <p:spPr/>
        <p:txBody>
          <a:bodyPr/>
          <a:lstStyle/>
          <a:p>
            <a:r>
              <a:rPr lang="x-none"/>
              <a:t>Nicolas Delerue, LAL Orsay</a:t>
            </a:r>
            <a:endParaRPr lang="en-GB"/>
          </a:p>
        </p:txBody>
      </p:sp>
      <p:sp>
        <p:nvSpPr>
          <p:cNvPr id="3" name="Espace réservé du pied de page 2"/>
          <p:cNvSpPr>
            <a:spLocks noGrp="1"/>
          </p:cNvSpPr>
          <p:nvPr>
            <p:ph type="ftr" sz="quarter" idx="11"/>
          </p:nvPr>
        </p:nvSpPr>
        <p:spPr/>
        <p:txBody>
          <a:bodyPr/>
          <a:lstStyle/>
          <a:p>
            <a:r>
              <a:rPr lang="fr-FR"/>
              <a:t>Electrons sources</a:t>
            </a:r>
            <a:endParaRPr lang="en-GB"/>
          </a:p>
        </p:txBody>
      </p:sp>
      <p:sp>
        <p:nvSpPr>
          <p:cNvPr id="4" name="Espace réservé du numéro de diapositive 3"/>
          <p:cNvSpPr>
            <a:spLocks noGrp="1"/>
          </p:cNvSpPr>
          <p:nvPr>
            <p:ph type="sldNum" sz="quarter" idx="12"/>
          </p:nvPr>
        </p:nvSpPr>
        <p:spPr/>
        <p:txBody>
          <a:bodyPr/>
          <a:lstStyle/>
          <a:p>
            <a:fld id="{480433CB-3D87-1948-A5B6-54D4680A5C16}" type="slidenum">
              <a:rPr lang="en-GB" smtClean="0"/>
              <a:pPr/>
              <a:t>79</a:t>
            </a:fld>
            <a:endParaRPr lang="en-GB"/>
          </a:p>
        </p:txBody>
      </p:sp>
      <p:pic>
        <p:nvPicPr>
          <p:cNvPr id="7" name="Image 6" descr="lbo.jpg"/>
          <p:cNvPicPr>
            <a:picLocks noChangeAspect="1"/>
          </p:cNvPicPr>
          <p:nvPr/>
        </p:nvPicPr>
        <p:blipFill>
          <a:blip r:embed="rId2"/>
          <a:stretch>
            <a:fillRect/>
          </a:stretch>
        </p:blipFill>
        <p:spPr>
          <a:xfrm>
            <a:off x="7225040" y="5364163"/>
            <a:ext cx="1918959" cy="1357312"/>
          </a:xfrm>
          <a:prstGeom prst="rect">
            <a:avLst/>
          </a:prstGeom>
        </p:spPr>
      </p:pic>
      <p:pic>
        <p:nvPicPr>
          <p:cNvPr id="8" name="Image 7" descr="1000px-Second_Harmonic_Generation.svg.png"/>
          <p:cNvPicPr>
            <a:picLocks noChangeAspect="1"/>
          </p:cNvPicPr>
          <p:nvPr/>
        </p:nvPicPr>
        <p:blipFill>
          <a:blip r:embed="rId3"/>
          <a:stretch>
            <a:fillRect/>
          </a:stretch>
        </p:blipFill>
        <p:spPr>
          <a:xfrm>
            <a:off x="300386" y="4821853"/>
            <a:ext cx="6898944" cy="2036147"/>
          </a:xfrm>
          <a:prstGeom prst="rect">
            <a:avLst/>
          </a:prstGeom>
        </p:spPr>
      </p:pic>
    </p:spTree>
    <p:extLst>
      <p:ext uri="{BB962C8B-B14F-4D97-AF65-F5344CB8AC3E}">
        <p14:creationId xmlns:p14="http://schemas.microsoft.com/office/powerpoint/2010/main" val="14027270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a:t>Work function</a:t>
            </a:r>
          </a:p>
        </p:txBody>
      </p:sp>
      <p:sp>
        <p:nvSpPr>
          <p:cNvPr id="3" name="Espace réservé du contenu 2"/>
          <p:cNvSpPr>
            <a:spLocks noGrp="1"/>
          </p:cNvSpPr>
          <p:nvPr>
            <p:ph idx="1"/>
          </p:nvPr>
        </p:nvSpPr>
        <p:spPr>
          <a:xfrm>
            <a:off x="457200" y="1433362"/>
            <a:ext cx="5070324" cy="5257800"/>
          </a:xfrm>
        </p:spPr>
        <p:txBody>
          <a:bodyPr>
            <a:normAutofit fontScale="85000" lnSpcReduction="20000"/>
          </a:bodyPr>
          <a:lstStyle/>
          <a:p>
            <a:r>
              <a:rPr lang="en-GB" dirty="0"/>
              <a:t>The work function (W) is the minimum thermodynamic work needed to remove an electron from a solid to a point in the vacuum immediately.</a:t>
            </a:r>
          </a:p>
          <a:p>
            <a:r>
              <a:rPr lang="en-GB" dirty="0"/>
              <a:t>E_F: Fermi energy (energy of the electrons at equilibrium).</a:t>
            </a:r>
          </a:p>
          <a:p>
            <a:r>
              <a:rPr lang="en-GB" dirty="0"/>
              <a:t>     electrostatic potential.</a:t>
            </a:r>
          </a:p>
          <a:p>
            <a:r>
              <a:rPr lang="en-GB" dirty="0"/>
              <a:t>This depends on the configuration of the atoms on the surface so the same chemical element with different crystalline configuration will have different work function.</a:t>
            </a:r>
          </a:p>
        </p:txBody>
      </p:sp>
      <p:sp>
        <p:nvSpPr>
          <p:cNvPr id="4" name="Espace réservé de la date 3"/>
          <p:cNvSpPr>
            <a:spLocks noGrp="1"/>
          </p:cNvSpPr>
          <p:nvPr>
            <p:ph type="dt" sz="half" idx="10"/>
          </p:nvPr>
        </p:nvSpPr>
        <p:spPr/>
        <p:txBody>
          <a:bodyPr/>
          <a:lstStyle/>
          <a:p>
            <a:r>
              <a:rPr lang="x-none"/>
              <a:t>Nicolas Delerue, LAL Orsay</a:t>
            </a:r>
            <a:endParaRPr lang="en-GB"/>
          </a:p>
        </p:txBody>
      </p:sp>
      <p:sp>
        <p:nvSpPr>
          <p:cNvPr id="5" name="Espace réservé du pied de page 4"/>
          <p:cNvSpPr>
            <a:spLocks noGrp="1"/>
          </p:cNvSpPr>
          <p:nvPr>
            <p:ph type="ftr" sz="quarter" idx="11"/>
          </p:nvPr>
        </p:nvSpPr>
        <p:spPr/>
        <p:txBody>
          <a:bodyPr/>
          <a:lstStyle/>
          <a:p>
            <a:r>
              <a:rPr lang="fr-FR"/>
              <a:t>Electrons sources</a:t>
            </a:r>
            <a:endParaRPr lang="en-GB"/>
          </a:p>
        </p:txBody>
      </p:sp>
      <p:sp>
        <p:nvSpPr>
          <p:cNvPr id="6" name="Espace réservé du numéro de diapositive 5"/>
          <p:cNvSpPr>
            <a:spLocks noGrp="1"/>
          </p:cNvSpPr>
          <p:nvPr>
            <p:ph type="sldNum" sz="quarter" idx="12"/>
          </p:nvPr>
        </p:nvSpPr>
        <p:spPr/>
        <p:txBody>
          <a:bodyPr/>
          <a:lstStyle/>
          <a:p>
            <a:fld id="{480433CB-3D87-1948-A5B6-54D4680A5C16}" type="slidenum">
              <a:rPr lang="en-GB" smtClean="0"/>
              <a:pPr/>
              <a:t>8</a:t>
            </a:fld>
            <a:endParaRPr lang="en-GB"/>
          </a:p>
        </p:txBody>
      </p:sp>
      <p:pic>
        <p:nvPicPr>
          <p:cNvPr id="7" name="Image 6" descr="300px-Work_function_mismatch_gold_aluminum.sv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0" y="3014210"/>
            <a:ext cx="3810000" cy="2451100"/>
          </a:xfrm>
          <a:prstGeom prst="rect">
            <a:avLst/>
          </a:prstGeom>
        </p:spPr>
      </p:pic>
      <p:pic>
        <p:nvPicPr>
          <p:cNvPr id="9" name="Image 8"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3491" y="1903186"/>
            <a:ext cx="3073400" cy="419100"/>
          </a:xfrm>
          <a:prstGeom prst="rect">
            <a:avLst/>
          </a:prstGeom>
        </p:spPr>
      </p:pic>
      <p:pic>
        <p:nvPicPr>
          <p:cNvPr id="10" name="Image 9"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3428" y="3890736"/>
            <a:ext cx="254000" cy="419100"/>
          </a:xfrm>
          <a:prstGeom prst="rect">
            <a:avLst/>
          </a:prstGeom>
        </p:spPr>
      </p:pic>
    </p:spTree>
    <p:extLst>
      <p:ext uri="{BB962C8B-B14F-4D97-AF65-F5344CB8AC3E}">
        <p14:creationId xmlns:p14="http://schemas.microsoft.com/office/powerpoint/2010/main" val="70738093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r>
              <a:rPr lang="x-none"/>
              <a:t>Nicolas Delerue, LAL Orsay</a:t>
            </a:r>
            <a:endParaRPr lang="en-GB"/>
          </a:p>
        </p:txBody>
      </p:sp>
      <p:sp>
        <p:nvSpPr>
          <p:cNvPr id="5" name="Espace réservé du pied de page 4"/>
          <p:cNvSpPr>
            <a:spLocks noGrp="1"/>
          </p:cNvSpPr>
          <p:nvPr>
            <p:ph type="ftr" sz="quarter" idx="11"/>
          </p:nvPr>
        </p:nvSpPr>
        <p:spPr/>
        <p:txBody>
          <a:bodyPr/>
          <a:lstStyle/>
          <a:p>
            <a:r>
              <a:rPr lang="fr-FR"/>
              <a:t>Electrons sources</a:t>
            </a:r>
            <a:endParaRPr lang="en-GB"/>
          </a:p>
        </p:txBody>
      </p:sp>
      <p:sp>
        <p:nvSpPr>
          <p:cNvPr id="6" name="Espace réservé du numéro de diapositive 5"/>
          <p:cNvSpPr>
            <a:spLocks noGrp="1"/>
          </p:cNvSpPr>
          <p:nvPr>
            <p:ph type="sldNum" sz="quarter" idx="12"/>
          </p:nvPr>
        </p:nvSpPr>
        <p:spPr/>
        <p:txBody>
          <a:bodyPr/>
          <a:lstStyle/>
          <a:p>
            <a:fld id="{480433CB-3D87-1948-A5B6-54D4680A5C16}" type="slidenum">
              <a:rPr lang="en-GB" smtClean="0"/>
              <a:pPr/>
              <a:t>80</a:t>
            </a:fld>
            <a:endParaRPr lang="en-GB"/>
          </a:p>
        </p:txBody>
      </p:sp>
      <p:pic>
        <p:nvPicPr>
          <p:cNvPr id="7" name="Image 6" descr="4.PITZ_may_2016_ingmar_hartl_Page_0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2588964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x-none"/>
              <a:t>Nicolas Delerue, LAL Orsay</a:t>
            </a:r>
            <a:endParaRPr lang="en-GB"/>
          </a:p>
        </p:txBody>
      </p:sp>
      <p:sp>
        <p:nvSpPr>
          <p:cNvPr id="3" name="Espace réservé du pied de page 2"/>
          <p:cNvSpPr>
            <a:spLocks noGrp="1"/>
          </p:cNvSpPr>
          <p:nvPr>
            <p:ph type="ftr" sz="quarter" idx="11"/>
          </p:nvPr>
        </p:nvSpPr>
        <p:spPr/>
        <p:txBody>
          <a:bodyPr/>
          <a:lstStyle/>
          <a:p>
            <a:r>
              <a:rPr lang="fr-FR"/>
              <a:t>Electrons sources</a:t>
            </a:r>
            <a:endParaRPr lang="en-GB"/>
          </a:p>
        </p:txBody>
      </p:sp>
      <p:sp>
        <p:nvSpPr>
          <p:cNvPr id="4" name="Espace réservé du numéro de diapositive 3"/>
          <p:cNvSpPr>
            <a:spLocks noGrp="1"/>
          </p:cNvSpPr>
          <p:nvPr>
            <p:ph type="sldNum" sz="quarter" idx="12"/>
          </p:nvPr>
        </p:nvSpPr>
        <p:spPr/>
        <p:txBody>
          <a:bodyPr/>
          <a:lstStyle/>
          <a:p>
            <a:fld id="{480433CB-3D87-1948-A5B6-54D4680A5C16}" type="slidenum">
              <a:rPr lang="en-GB" smtClean="0"/>
              <a:pPr/>
              <a:t>81</a:t>
            </a:fld>
            <a:endParaRPr lang="en-GB"/>
          </a:p>
        </p:txBody>
      </p:sp>
      <p:pic>
        <p:nvPicPr>
          <p:cNvPr id="5" name="Image 4" descr="4.PITZ_may_2016_ingmar_hartl_Page_0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5647686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x-none"/>
              <a:t>Nicolas Delerue, LAL Orsay</a:t>
            </a:r>
            <a:endParaRPr lang="en-GB"/>
          </a:p>
        </p:txBody>
      </p:sp>
      <p:sp>
        <p:nvSpPr>
          <p:cNvPr id="3" name="Espace réservé du pied de page 2"/>
          <p:cNvSpPr>
            <a:spLocks noGrp="1"/>
          </p:cNvSpPr>
          <p:nvPr>
            <p:ph type="ftr" sz="quarter" idx="11"/>
          </p:nvPr>
        </p:nvSpPr>
        <p:spPr/>
        <p:txBody>
          <a:bodyPr/>
          <a:lstStyle/>
          <a:p>
            <a:r>
              <a:rPr lang="fr-FR"/>
              <a:t>Electrons sources</a:t>
            </a:r>
            <a:endParaRPr lang="en-GB"/>
          </a:p>
        </p:txBody>
      </p:sp>
      <p:sp>
        <p:nvSpPr>
          <p:cNvPr id="4" name="Espace réservé du numéro de diapositive 3"/>
          <p:cNvSpPr>
            <a:spLocks noGrp="1"/>
          </p:cNvSpPr>
          <p:nvPr>
            <p:ph type="sldNum" sz="quarter" idx="12"/>
          </p:nvPr>
        </p:nvSpPr>
        <p:spPr/>
        <p:txBody>
          <a:bodyPr/>
          <a:lstStyle/>
          <a:p>
            <a:fld id="{480433CB-3D87-1948-A5B6-54D4680A5C16}" type="slidenum">
              <a:rPr lang="en-GB" smtClean="0"/>
              <a:pPr/>
              <a:t>82</a:t>
            </a:fld>
            <a:endParaRPr lang="en-GB"/>
          </a:p>
        </p:txBody>
      </p:sp>
      <p:pic>
        <p:nvPicPr>
          <p:cNvPr id="5" name="Image 4" descr="3.FLASH-PITZ-Schreiber-20160531-final-cc 4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3735615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199" y="274638"/>
            <a:ext cx="4780039" cy="1143000"/>
          </a:xfrm>
        </p:spPr>
        <p:txBody>
          <a:bodyPr/>
          <a:lstStyle/>
          <a:p>
            <a:r>
              <a:rPr lang="en-GB" dirty="0"/>
              <a:t>Dark current</a:t>
            </a:r>
          </a:p>
        </p:txBody>
      </p:sp>
      <p:sp>
        <p:nvSpPr>
          <p:cNvPr id="3" name="Espace réservé du contenu 2"/>
          <p:cNvSpPr>
            <a:spLocks noGrp="1"/>
          </p:cNvSpPr>
          <p:nvPr>
            <p:ph idx="1"/>
          </p:nvPr>
        </p:nvSpPr>
        <p:spPr>
          <a:xfrm>
            <a:off x="457200" y="1266448"/>
            <a:ext cx="4888895" cy="4859715"/>
          </a:xfrm>
        </p:spPr>
        <p:txBody>
          <a:bodyPr>
            <a:normAutofit fontScale="85000" lnSpcReduction="20000"/>
          </a:bodyPr>
          <a:lstStyle/>
          <a:p>
            <a:r>
              <a:rPr lang="en-GB" dirty="0"/>
              <a:t>Electrons can also be emitted at time when they are not wanted:</a:t>
            </a:r>
            <a:br>
              <a:rPr lang="en-GB" dirty="0"/>
            </a:br>
            <a:r>
              <a:rPr lang="en-GB" dirty="0"/>
              <a:t>- when the grid is “closed” in a thermionic gun</a:t>
            </a:r>
            <a:br>
              <a:rPr lang="en-GB" dirty="0"/>
            </a:br>
            <a:r>
              <a:rPr lang="en-GB" dirty="0"/>
              <a:t>- when there is no laser light in a </a:t>
            </a:r>
            <a:r>
              <a:rPr lang="en-GB" dirty="0" err="1"/>
              <a:t>photogun</a:t>
            </a:r>
            <a:r>
              <a:rPr lang="en-GB" dirty="0"/>
              <a:t>.</a:t>
            </a:r>
          </a:p>
          <a:p>
            <a:r>
              <a:rPr lang="en-GB" dirty="0"/>
              <a:t>This is called “dark current”.</a:t>
            </a:r>
          </a:p>
          <a:p>
            <a:r>
              <a:rPr lang="en-GB" dirty="0"/>
              <a:t>Dark current particles are often at the wrong phase and therefore at the wrong energy.</a:t>
            </a:r>
          </a:p>
          <a:p>
            <a:r>
              <a:rPr lang="en-GB" dirty="0"/>
              <a:t>The dark current is a source noise and must be removed.</a:t>
            </a:r>
          </a:p>
        </p:txBody>
      </p:sp>
      <p:sp>
        <p:nvSpPr>
          <p:cNvPr id="4" name="Espace réservé de la date 3"/>
          <p:cNvSpPr>
            <a:spLocks noGrp="1"/>
          </p:cNvSpPr>
          <p:nvPr>
            <p:ph type="dt" sz="half" idx="10"/>
          </p:nvPr>
        </p:nvSpPr>
        <p:spPr/>
        <p:txBody>
          <a:bodyPr/>
          <a:lstStyle/>
          <a:p>
            <a:r>
              <a:rPr lang="x-none"/>
              <a:t>Nicolas Delerue, LAL Orsay</a:t>
            </a:r>
            <a:endParaRPr lang="en-GB"/>
          </a:p>
        </p:txBody>
      </p:sp>
      <p:sp>
        <p:nvSpPr>
          <p:cNvPr id="5" name="Espace réservé du pied de page 4"/>
          <p:cNvSpPr>
            <a:spLocks noGrp="1"/>
          </p:cNvSpPr>
          <p:nvPr>
            <p:ph type="ftr" sz="quarter" idx="11"/>
          </p:nvPr>
        </p:nvSpPr>
        <p:spPr/>
        <p:txBody>
          <a:bodyPr/>
          <a:lstStyle/>
          <a:p>
            <a:r>
              <a:rPr lang="fr-FR"/>
              <a:t>Electrons sources</a:t>
            </a:r>
            <a:endParaRPr lang="en-GB"/>
          </a:p>
        </p:txBody>
      </p:sp>
      <p:sp>
        <p:nvSpPr>
          <p:cNvPr id="6" name="Espace réservé du numéro de diapositive 5"/>
          <p:cNvSpPr>
            <a:spLocks noGrp="1"/>
          </p:cNvSpPr>
          <p:nvPr>
            <p:ph type="sldNum" sz="quarter" idx="12"/>
          </p:nvPr>
        </p:nvSpPr>
        <p:spPr/>
        <p:txBody>
          <a:bodyPr/>
          <a:lstStyle/>
          <a:p>
            <a:fld id="{480433CB-3D87-1948-A5B6-54D4680A5C16}" type="slidenum">
              <a:rPr lang="en-GB" smtClean="0"/>
              <a:pPr/>
              <a:t>83</a:t>
            </a:fld>
            <a:endParaRPr lang="en-GB"/>
          </a:p>
        </p:txBody>
      </p:sp>
      <p:sp>
        <p:nvSpPr>
          <p:cNvPr id="9" name="ZoneTexte 8"/>
          <p:cNvSpPr txBox="1"/>
          <p:nvPr/>
        </p:nvSpPr>
        <p:spPr>
          <a:xfrm>
            <a:off x="4527507" y="6110129"/>
            <a:ext cx="4452285" cy="246221"/>
          </a:xfrm>
          <a:prstGeom prst="rect">
            <a:avLst/>
          </a:prstGeom>
          <a:noFill/>
        </p:spPr>
        <p:txBody>
          <a:bodyPr wrap="none" rtlCol="0">
            <a:spAutoFit/>
          </a:bodyPr>
          <a:lstStyle/>
          <a:p>
            <a:r>
              <a:rPr lang="en-GB" sz="1000" dirty="0"/>
              <a:t>Source: http://</a:t>
            </a:r>
            <a:r>
              <a:rPr lang="en-GB" sz="1000" dirty="0" err="1"/>
              <a:t>journals.aps.org</a:t>
            </a:r>
            <a:r>
              <a:rPr lang="en-GB" sz="1000" dirty="0"/>
              <a:t>/</a:t>
            </a:r>
            <a:r>
              <a:rPr lang="en-GB" sz="1000" dirty="0" err="1"/>
              <a:t>prstab</a:t>
            </a:r>
            <a:r>
              <a:rPr lang="en-GB" sz="1000" dirty="0"/>
              <a:t>/abstract/10.1103/PhysRevSTAB.17.043401</a:t>
            </a:r>
          </a:p>
        </p:txBody>
      </p:sp>
      <p:pic>
        <p:nvPicPr>
          <p:cNvPr id="10" name="Image 9" descr="dark_current_mediu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46095" y="0"/>
            <a:ext cx="3870697" cy="2926247"/>
          </a:xfrm>
          <a:prstGeom prst="rect">
            <a:avLst/>
          </a:prstGeom>
        </p:spPr>
      </p:pic>
      <p:pic>
        <p:nvPicPr>
          <p:cNvPr id="11" name="Image 10" descr="dark_current_scope_mediu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6095" y="3043071"/>
            <a:ext cx="3797904" cy="2856024"/>
          </a:xfrm>
          <a:prstGeom prst="rect">
            <a:avLst/>
          </a:prstGeom>
        </p:spPr>
      </p:pic>
    </p:spTree>
    <p:extLst>
      <p:ext uri="{BB962C8B-B14F-4D97-AF65-F5344CB8AC3E}">
        <p14:creationId xmlns:p14="http://schemas.microsoft.com/office/powerpoint/2010/main" val="242027330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x-none"/>
              <a:t>Nicolas Delerue, LAL Orsay</a:t>
            </a:r>
            <a:endParaRPr lang="en-GB"/>
          </a:p>
        </p:txBody>
      </p:sp>
      <p:sp>
        <p:nvSpPr>
          <p:cNvPr id="3" name="Espace réservé du pied de page 2"/>
          <p:cNvSpPr>
            <a:spLocks noGrp="1"/>
          </p:cNvSpPr>
          <p:nvPr>
            <p:ph type="ftr" sz="quarter" idx="11"/>
          </p:nvPr>
        </p:nvSpPr>
        <p:spPr/>
        <p:txBody>
          <a:bodyPr/>
          <a:lstStyle/>
          <a:p>
            <a:r>
              <a:rPr lang="fr-FR"/>
              <a:t>Electrons sources</a:t>
            </a:r>
            <a:endParaRPr lang="en-GB"/>
          </a:p>
        </p:txBody>
      </p:sp>
      <p:sp>
        <p:nvSpPr>
          <p:cNvPr id="4" name="Espace réservé du numéro de diapositive 3"/>
          <p:cNvSpPr>
            <a:spLocks noGrp="1"/>
          </p:cNvSpPr>
          <p:nvPr>
            <p:ph type="sldNum" sz="quarter" idx="12"/>
          </p:nvPr>
        </p:nvSpPr>
        <p:spPr/>
        <p:txBody>
          <a:bodyPr/>
          <a:lstStyle/>
          <a:p>
            <a:fld id="{480433CB-3D87-1948-A5B6-54D4680A5C16}" type="slidenum">
              <a:rPr lang="en-GB" smtClean="0"/>
              <a:pPr/>
              <a:t>84</a:t>
            </a:fld>
            <a:endParaRPr lang="en-GB"/>
          </a:p>
        </p:txBody>
      </p:sp>
      <p:pic>
        <p:nvPicPr>
          <p:cNvPr id="5" name="Image 4" descr="Pages de 3.FLASH-PITZ-Schreiber-20160531-final-cc_Page_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3071099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RF gun vs </a:t>
            </a:r>
            <a:r>
              <a:rPr lang="fr-FR" dirty="0" err="1"/>
              <a:t>Thermoionic</a:t>
            </a:r>
            <a:r>
              <a:rPr lang="fr-FR" dirty="0"/>
              <a:t> </a:t>
            </a:r>
            <a:r>
              <a:rPr lang="fr-FR" dirty="0" err="1"/>
              <a:t>injector</a:t>
            </a:r>
            <a:endParaRPr lang="fr-FR" dirty="0"/>
          </a:p>
        </p:txBody>
      </p:sp>
      <p:sp>
        <p:nvSpPr>
          <p:cNvPr id="3" name="Espace réservé du contenu 2"/>
          <p:cNvSpPr>
            <a:spLocks noGrp="1"/>
          </p:cNvSpPr>
          <p:nvPr>
            <p:ph idx="1"/>
          </p:nvPr>
        </p:nvSpPr>
        <p:spPr>
          <a:xfrm>
            <a:off x="457200" y="1600201"/>
            <a:ext cx="8229600" cy="3082642"/>
          </a:xfrm>
        </p:spPr>
        <p:txBody>
          <a:bodyPr>
            <a:normAutofit fontScale="92500" lnSpcReduction="20000"/>
          </a:bodyPr>
          <a:lstStyle/>
          <a:p>
            <a:r>
              <a:rPr lang="fr-FR" dirty="0"/>
              <a:t>In a </a:t>
            </a:r>
            <a:r>
              <a:rPr lang="fr-FR" dirty="0" err="1"/>
              <a:t>Thermoionic</a:t>
            </a:r>
            <a:r>
              <a:rPr lang="fr-FR" dirty="0"/>
              <a:t> </a:t>
            </a:r>
            <a:r>
              <a:rPr lang="fr-FR" dirty="0" err="1"/>
              <a:t>injector</a:t>
            </a:r>
            <a:r>
              <a:rPr lang="fr-FR" dirty="0"/>
              <a:t> the </a:t>
            </a:r>
            <a:r>
              <a:rPr lang="fr-FR" dirty="0" err="1"/>
              <a:t>electrons</a:t>
            </a:r>
            <a:r>
              <a:rPr lang="fr-FR" dirty="0"/>
              <a:t> are </a:t>
            </a:r>
            <a:r>
              <a:rPr lang="fr-FR" dirty="0" err="1"/>
              <a:t>bunched</a:t>
            </a:r>
            <a:r>
              <a:rPr lang="fr-FR" dirty="0"/>
              <a:t> in </a:t>
            </a:r>
            <a:r>
              <a:rPr lang="fr-FR" dirty="0" err="1"/>
              <a:t>several</a:t>
            </a:r>
            <a:r>
              <a:rPr lang="fr-FR" dirty="0"/>
              <a:t> stages.</a:t>
            </a:r>
          </a:p>
          <a:p>
            <a:r>
              <a:rPr lang="fr-FR" dirty="0"/>
              <a:t>In the RF gun the </a:t>
            </a:r>
            <a:r>
              <a:rPr lang="fr-FR" dirty="0" err="1"/>
              <a:t>electrons</a:t>
            </a:r>
            <a:r>
              <a:rPr lang="fr-FR" dirty="0"/>
              <a:t> </a:t>
            </a:r>
            <a:r>
              <a:rPr lang="fr-FR" dirty="0" err="1"/>
              <a:t>immediately</a:t>
            </a:r>
            <a:r>
              <a:rPr lang="fr-FR" dirty="0"/>
              <a:t> </a:t>
            </a:r>
            <a:r>
              <a:rPr lang="fr-FR" dirty="0" err="1"/>
              <a:t>reach</a:t>
            </a:r>
            <a:r>
              <a:rPr lang="fr-FR" dirty="0"/>
              <a:t> the </a:t>
            </a:r>
            <a:r>
              <a:rPr lang="fr-FR" dirty="0" err="1"/>
              <a:t>desired</a:t>
            </a:r>
            <a:r>
              <a:rPr lang="fr-FR" dirty="0"/>
              <a:t> pulse </a:t>
            </a:r>
            <a:r>
              <a:rPr lang="fr-FR" dirty="0" err="1"/>
              <a:t>length</a:t>
            </a:r>
            <a:r>
              <a:rPr lang="fr-FR" dirty="0"/>
              <a:t> (down to </a:t>
            </a:r>
            <a:r>
              <a:rPr lang="fr-FR" dirty="0" err="1"/>
              <a:t>ps</a:t>
            </a:r>
            <a:r>
              <a:rPr lang="fr-FR" dirty="0"/>
              <a:t>).</a:t>
            </a:r>
            <a:br>
              <a:rPr lang="fr-FR" dirty="0"/>
            </a:br>
            <a:r>
              <a:rPr lang="fr-FR" dirty="0"/>
              <a:t>=&gt; </a:t>
            </a:r>
            <a:r>
              <a:rPr lang="fr-FR" dirty="0" err="1"/>
              <a:t>Better</a:t>
            </a:r>
            <a:r>
              <a:rPr lang="fr-FR" dirty="0"/>
              <a:t> </a:t>
            </a:r>
            <a:r>
              <a:rPr lang="fr-FR" dirty="0" err="1"/>
              <a:t>compactness</a:t>
            </a:r>
            <a:br>
              <a:rPr lang="fr-FR" dirty="0"/>
            </a:br>
            <a:r>
              <a:rPr lang="fr-FR" dirty="0"/>
              <a:t>=&gt; </a:t>
            </a:r>
            <a:r>
              <a:rPr lang="fr-FR" dirty="0" err="1"/>
              <a:t>Lower</a:t>
            </a:r>
            <a:r>
              <a:rPr lang="fr-FR" dirty="0"/>
              <a:t> </a:t>
            </a:r>
            <a:r>
              <a:rPr lang="fr-FR" dirty="0" err="1"/>
              <a:t>emittance</a:t>
            </a:r>
            <a:endParaRPr lang="fr-FR" dirty="0"/>
          </a:p>
          <a:p>
            <a:pPr marL="0" indent="0">
              <a:buNone/>
            </a:pPr>
            <a:r>
              <a:rPr lang="fr-FR" dirty="0"/>
              <a:t>BUT: more </a:t>
            </a:r>
            <a:r>
              <a:rPr lang="fr-FR" dirty="0" err="1"/>
              <a:t>complexity</a:t>
            </a:r>
            <a:r>
              <a:rPr lang="fr-FR" dirty="0"/>
              <a:t> (laser, RF,…)</a:t>
            </a:r>
          </a:p>
        </p:txBody>
      </p:sp>
      <p:sp>
        <p:nvSpPr>
          <p:cNvPr id="4" name="Espace réservé de la date 3"/>
          <p:cNvSpPr>
            <a:spLocks noGrp="1"/>
          </p:cNvSpPr>
          <p:nvPr>
            <p:ph type="dt" sz="half" idx="10"/>
          </p:nvPr>
        </p:nvSpPr>
        <p:spPr/>
        <p:txBody>
          <a:bodyPr/>
          <a:lstStyle/>
          <a:p>
            <a:r>
              <a:rPr lang="x-none"/>
              <a:t>Nicolas Delerue, LAL Orsay</a:t>
            </a:r>
            <a:endParaRPr lang="en-GB"/>
          </a:p>
        </p:txBody>
      </p:sp>
      <p:sp>
        <p:nvSpPr>
          <p:cNvPr id="5" name="Espace réservé du pied de page 4"/>
          <p:cNvSpPr>
            <a:spLocks noGrp="1"/>
          </p:cNvSpPr>
          <p:nvPr>
            <p:ph type="ftr" sz="quarter" idx="11"/>
          </p:nvPr>
        </p:nvSpPr>
        <p:spPr/>
        <p:txBody>
          <a:bodyPr/>
          <a:lstStyle/>
          <a:p>
            <a:r>
              <a:rPr lang="fr-FR"/>
              <a:t>Electrons sources</a:t>
            </a:r>
            <a:endParaRPr lang="en-GB"/>
          </a:p>
        </p:txBody>
      </p:sp>
      <p:sp>
        <p:nvSpPr>
          <p:cNvPr id="6" name="Espace réservé du numéro de diapositive 5"/>
          <p:cNvSpPr>
            <a:spLocks noGrp="1"/>
          </p:cNvSpPr>
          <p:nvPr>
            <p:ph type="sldNum" sz="quarter" idx="12"/>
          </p:nvPr>
        </p:nvSpPr>
        <p:spPr/>
        <p:txBody>
          <a:bodyPr/>
          <a:lstStyle/>
          <a:p>
            <a:fld id="{480433CB-3D87-1948-A5B6-54D4680A5C16}" type="slidenum">
              <a:rPr lang="en-GB" smtClean="0"/>
              <a:pPr/>
              <a:t>85</a:t>
            </a:fld>
            <a:endParaRPr lang="en-GB"/>
          </a:p>
        </p:txBody>
      </p:sp>
      <p:pic>
        <p:nvPicPr>
          <p:cNvPr id="7" name="Image 6"/>
          <p:cNvPicPr>
            <a:picLocks noChangeAspect="1"/>
          </p:cNvPicPr>
          <p:nvPr/>
        </p:nvPicPr>
        <p:blipFill>
          <a:blip r:embed="rId2"/>
          <a:stretch>
            <a:fillRect/>
          </a:stretch>
        </p:blipFill>
        <p:spPr>
          <a:xfrm>
            <a:off x="30731" y="4682842"/>
            <a:ext cx="2893757" cy="2175158"/>
          </a:xfrm>
          <a:prstGeom prst="rect">
            <a:avLst/>
          </a:prstGeom>
        </p:spPr>
      </p:pic>
      <p:pic>
        <p:nvPicPr>
          <p:cNvPr id="8" name="Image 7" descr="MOPMB005f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9855" y="5056770"/>
            <a:ext cx="5249287" cy="1664705"/>
          </a:xfrm>
          <a:prstGeom prst="rect">
            <a:avLst/>
          </a:prstGeom>
        </p:spPr>
      </p:pic>
    </p:spTree>
    <p:extLst>
      <p:ext uri="{BB962C8B-B14F-4D97-AF65-F5344CB8AC3E}">
        <p14:creationId xmlns:p14="http://schemas.microsoft.com/office/powerpoint/2010/main" val="400656474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a:t>Summary: Gun design</a:t>
            </a:r>
          </a:p>
        </p:txBody>
      </p:sp>
      <p:sp>
        <p:nvSpPr>
          <p:cNvPr id="3" name="Espace réservé du contenu 2"/>
          <p:cNvSpPr>
            <a:spLocks noGrp="1"/>
          </p:cNvSpPr>
          <p:nvPr>
            <p:ph idx="1"/>
          </p:nvPr>
        </p:nvSpPr>
        <p:spPr/>
        <p:txBody>
          <a:bodyPr/>
          <a:lstStyle/>
          <a:p>
            <a:r>
              <a:rPr lang="en-GB" dirty="0"/>
              <a:t>The shape of the electrodes is important in all electron guns:</a:t>
            </a:r>
            <a:br>
              <a:rPr lang="en-GB" dirty="0"/>
            </a:br>
            <a:r>
              <a:rPr lang="en-GB" dirty="0"/>
              <a:t>- it will minimize space-charge</a:t>
            </a:r>
            <a:br>
              <a:rPr lang="en-GB" dirty="0"/>
            </a:br>
            <a:r>
              <a:rPr lang="en-GB" dirty="0"/>
              <a:t>- it will allow to increase the field without breakdowns</a:t>
            </a:r>
          </a:p>
          <a:p>
            <a:r>
              <a:rPr lang="en-GB" dirty="0"/>
              <a:t>Cavity shape are important in RF guns to increase even further the accelerating field.</a:t>
            </a:r>
          </a:p>
        </p:txBody>
      </p:sp>
      <p:sp>
        <p:nvSpPr>
          <p:cNvPr id="4" name="Espace réservé de la date 3"/>
          <p:cNvSpPr>
            <a:spLocks noGrp="1"/>
          </p:cNvSpPr>
          <p:nvPr>
            <p:ph type="dt" sz="half" idx="10"/>
          </p:nvPr>
        </p:nvSpPr>
        <p:spPr/>
        <p:txBody>
          <a:bodyPr/>
          <a:lstStyle/>
          <a:p>
            <a:r>
              <a:rPr lang="x-none"/>
              <a:t>Nicolas Delerue, LAL Orsay</a:t>
            </a:r>
            <a:endParaRPr lang="en-GB"/>
          </a:p>
        </p:txBody>
      </p:sp>
      <p:sp>
        <p:nvSpPr>
          <p:cNvPr id="5" name="Espace réservé du pied de page 4"/>
          <p:cNvSpPr>
            <a:spLocks noGrp="1"/>
          </p:cNvSpPr>
          <p:nvPr>
            <p:ph type="ftr" sz="quarter" idx="11"/>
          </p:nvPr>
        </p:nvSpPr>
        <p:spPr/>
        <p:txBody>
          <a:bodyPr/>
          <a:lstStyle/>
          <a:p>
            <a:r>
              <a:rPr lang="fr-FR"/>
              <a:t>Electrons sources</a:t>
            </a:r>
            <a:endParaRPr lang="en-GB"/>
          </a:p>
        </p:txBody>
      </p:sp>
      <p:sp>
        <p:nvSpPr>
          <p:cNvPr id="6" name="Espace réservé du numéro de diapositive 5"/>
          <p:cNvSpPr>
            <a:spLocks noGrp="1"/>
          </p:cNvSpPr>
          <p:nvPr>
            <p:ph type="sldNum" sz="quarter" idx="12"/>
          </p:nvPr>
        </p:nvSpPr>
        <p:spPr/>
        <p:txBody>
          <a:bodyPr/>
          <a:lstStyle/>
          <a:p>
            <a:fld id="{480433CB-3D87-1948-A5B6-54D4680A5C16}" type="slidenum">
              <a:rPr lang="en-GB" smtClean="0"/>
              <a:pPr/>
              <a:t>86</a:t>
            </a:fld>
            <a:endParaRPr lang="en-GB"/>
          </a:p>
        </p:txBody>
      </p:sp>
    </p:spTree>
    <p:extLst>
      <p:ext uri="{BB962C8B-B14F-4D97-AF65-F5344CB8AC3E}">
        <p14:creationId xmlns:p14="http://schemas.microsoft.com/office/powerpoint/2010/main" val="316869741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a:t>Beam dynamics in the GUN</a:t>
            </a:r>
          </a:p>
        </p:txBody>
      </p:sp>
      <p:sp>
        <p:nvSpPr>
          <p:cNvPr id="3" name="Espace réservé du texte 2"/>
          <p:cNvSpPr>
            <a:spLocks noGrp="1"/>
          </p:cNvSpPr>
          <p:nvPr>
            <p:ph type="body" idx="1"/>
          </p:nvPr>
        </p:nvSpPr>
        <p:spPr/>
        <p:txBody>
          <a:bodyPr/>
          <a:lstStyle/>
          <a:p>
            <a:endParaRPr lang="en-GB" dirty="0"/>
          </a:p>
        </p:txBody>
      </p:sp>
      <p:sp>
        <p:nvSpPr>
          <p:cNvPr id="4" name="Espace réservé de la date 3"/>
          <p:cNvSpPr>
            <a:spLocks noGrp="1"/>
          </p:cNvSpPr>
          <p:nvPr>
            <p:ph type="dt" sz="half" idx="10"/>
          </p:nvPr>
        </p:nvSpPr>
        <p:spPr/>
        <p:txBody>
          <a:bodyPr/>
          <a:lstStyle/>
          <a:p>
            <a:r>
              <a:rPr lang="x-none"/>
              <a:t>Nicolas Delerue, LAL Orsay</a:t>
            </a:r>
            <a:endParaRPr lang="en-GB"/>
          </a:p>
        </p:txBody>
      </p:sp>
      <p:sp>
        <p:nvSpPr>
          <p:cNvPr id="5" name="Espace réservé du pied de page 4"/>
          <p:cNvSpPr>
            <a:spLocks noGrp="1"/>
          </p:cNvSpPr>
          <p:nvPr>
            <p:ph type="ftr" sz="quarter" idx="11"/>
          </p:nvPr>
        </p:nvSpPr>
        <p:spPr/>
        <p:txBody>
          <a:bodyPr/>
          <a:lstStyle/>
          <a:p>
            <a:r>
              <a:rPr lang="fr-FR"/>
              <a:t>Electrons sources</a:t>
            </a:r>
            <a:endParaRPr lang="en-GB"/>
          </a:p>
        </p:txBody>
      </p:sp>
      <p:sp>
        <p:nvSpPr>
          <p:cNvPr id="6" name="Espace réservé du numéro de diapositive 5"/>
          <p:cNvSpPr>
            <a:spLocks noGrp="1"/>
          </p:cNvSpPr>
          <p:nvPr>
            <p:ph type="sldNum" sz="quarter" idx="12"/>
          </p:nvPr>
        </p:nvSpPr>
        <p:spPr/>
        <p:txBody>
          <a:bodyPr/>
          <a:lstStyle/>
          <a:p>
            <a:fld id="{480433CB-3D87-1948-A5B6-54D4680A5C16}" type="slidenum">
              <a:rPr lang="en-GB" smtClean="0"/>
              <a:pPr/>
              <a:t>87</a:t>
            </a:fld>
            <a:endParaRPr lang="en-GB"/>
          </a:p>
        </p:txBody>
      </p:sp>
    </p:spTree>
    <p:extLst>
      <p:ext uri="{BB962C8B-B14F-4D97-AF65-F5344CB8AC3E}">
        <p14:creationId xmlns:p14="http://schemas.microsoft.com/office/powerpoint/2010/main" val="13557235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e la date 5"/>
          <p:cNvSpPr>
            <a:spLocks noGrp="1"/>
          </p:cNvSpPr>
          <p:nvPr>
            <p:ph type="dt" idx="12"/>
          </p:nvPr>
        </p:nvSpPr>
        <p:spPr/>
        <p:txBody>
          <a:bodyPr/>
          <a:lstStyle/>
          <a:p>
            <a:r>
              <a:rPr lang="x-none"/>
              <a:t>Nicolas Delerue, LAL Orsay</a:t>
            </a:r>
            <a:endParaRPr lang="en-GB"/>
          </a:p>
        </p:txBody>
      </p:sp>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4001" y="2945942"/>
            <a:ext cx="3667680" cy="2612434"/>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7170" name="Rectangle 2"/>
          <p:cNvSpPr>
            <a:spLocks noGrp="1" noChangeArrowheads="1"/>
          </p:cNvSpPr>
          <p:nvPr>
            <p:ph type="title"/>
          </p:nvPr>
        </p:nvSpPr>
        <p:spPr>
          <a:xfrm>
            <a:off x="424801" y="243386"/>
            <a:ext cx="8228160" cy="1062832"/>
          </a:xfrm>
          <a:ln/>
        </p:spPr>
        <p:txBody>
          <a:bodyPr>
            <a:normAutofit fontScale="90000"/>
          </a:bodyPr>
          <a:lstStyle/>
          <a:p>
            <a:pP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dirty="0"/>
              <a:t>Beam dynamics:</a:t>
            </a:r>
            <a:br>
              <a:rPr lang="en-GB" dirty="0"/>
            </a:br>
            <a:r>
              <a:rPr lang="en-GB" dirty="0"/>
              <a:t>Space-charge effect</a:t>
            </a:r>
          </a:p>
        </p:txBody>
      </p:sp>
      <p:sp>
        <p:nvSpPr>
          <p:cNvPr id="7171" name="Rectangle 3"/>
          <p:cNvSpPr>
            <a:spLocks noGrp="1" noChangeArrowheads="1"/>
          </p:cNvSpPr>
          <p:nvPr>
            <p:ph type="body" idx="1"/>
          </p:nvPr>
        </p:nvSpPr>
        <p:spPr>
          <a:xfrm>
            <a:off x="424801" y="1276525"/>
            <a:ext cx="8228160" cy="3610460"/>
          </a:xfrm>
          <a:ln/>
        </p:spPr>
        <p:txBody>
          <a:bodyPr/>
          <a:lstStyle/>
          <a:p>
            <a:pPr>
              <a:lnSpc>
                <a:spcPct val="124000"/>
              </a:lnSpc>
              <a:tabLst>
                <a:tab pos="404646" algn="l"/>
                <a:tab pos="812172" algn="l"/>
                <a:tab pos="1219698" algn="l"/>
                <a:tab pos="1627224" algn="l"/>
                <a:tab pos="2034750" algn="l"/>
                <a:tab pos="2442276" algn="l"/>
                <a:tab pos="2849803" algn="l"/>
                <a:tab pos="3257328" algn="l"/>
                <a:tab pos="3664855" algn="l"/>
                <a:tab pos="4072380" algn="l"/>
                <a:tab pos="4479907" algn="l"/>
                <a:tab pos="4887432" algn="l"/>
                <a:tab pos="5294959" algn="l"/>
                <a:tab pos="5702484" algn="l"/>
                <a:tab pos="6110011" algn="l"/>
                <a:tab pos="6517536" algn="l"/>
                <a:tab pos="6925063" algn="l"/>
                <a:tab pos="7332588" algn="l"/>
                <a:tab pos="7740115" algn="l"/>
                <a:tab pos="8147640" algn="l"/>
              </a:tabLst>
            </a:pPr>
            <a:r>
              <a:rPr lang="en-GB" sz="2400" dirty="0"/>
              <a:t>Let's consider two particles with similar charges travelling in the same direction.</a:t>
            </a:r>
          </a:p>
          <a:p>
            <a:pPr>
              <a:lnSpc>
                <a:spcPct val="124000"/>
              </a:lnSpc>
              <a:tabLst>
                <a:tab pos="404646" algn="l"/>
                <a:tab pos="812172" algn="l"/>
                <a:tab pos="1219698" algn="l"/>
                <a:tab pos="1627224" algn="l"/>
                <a:tab pos="2034750" algn="l"/>
                <a:tab pos="2442276" algn="l"/>
                <a:tab pos="2849803" algn="l"/>
                <a:tab pos="3257328" algn="l"/>
                <a:tab pos="3664855" algn="l"/>
                <a:tab pos="4072380" algn="l"/>
                <a:tab pos="4479907" algn="l"/>
                <a:tab pos="4887432" algn="l"/>
                <a:tab pos="5294959" algn="l"/>
                <a:tab pos="5702484" algn="l"/>
                <a:tab pos="6110011" algn="l"/>
                <a:tab pos="6517536" algn="l"/>
                <a:tab pos="6925063" algn="l"/>
                <a:tab pos="7332588" algn="l"/>
                <a:tab pos="7740115" algn="l"/>
                <a:tab pos="8147640" algn="l"/>
              </a:tabLst>
            </a:pPr>
            <a:r>
              <a:rPr lang="en-GB" sz="2400" dirty="0"/>
              <a:t>Due to their charge these particles will push each other away (Coulomb's law).</a:t>
            </a:r>
          </a:p>
          <a:p>
            <a:pPr>
              <a:lnSpc>
                <a:spcPct val="124000"/>
              </a:lnSpc>
              <a:tabLst>
                <a:tab pos="404646" algn="l"/>
                <a:tab pos="812172" algn="l"/>
                <a:tab pos="1219698" algn="l"/>
                <a:tab pos="1627224" algn="l"/>
                <a:tab pos="2034750" algn="l"/>
                <a:tab pos="2442276" algn="l"/>
                <a:tab pos="2849803" algn="l"/>
                <a:tab pos="3257328" algn="l"/>
                <a:tab pos="3664855" algn="l"/>
                <a:tab pos="4072380" algn="l"/>
                <a:tab pos="4479907" algn="l"/>
                <a:tab pos="4887432" algn="l"/>
                <a:tab pos="5294959" algn="l"/>
                <a:tab pos="5702484" algn="l"/>
                <a:tab pos="6110011" algn="l"/>
                <a:tab pos="6517536" algn="l"/>
                <a:tab pos="6925063" algn="l"/>
                <a:tab pos="7332588" algn="l"/>
                <a:tab pos="7740115" algn="l"/>
                <a:tab pos="8147640" algn="l"/>
              </a:tabLst>
            </a:pPr>
            <a:r>
              <a:rPr lang="en-GB" sz="2400" dirty="0"/>
              <a:t>What is the intensity of the force with </a:t>
            </a:r>
            <a:br>
              <a:rPr lang="en-GB" sz="2400" dirty="0"/>
            </a:br>
            <a:r>
              <a:rPr lang="en-GB" sz="2400" dirty="0"/>
              <a:t>which they repel each other? </a:t>
            </a:r>
          </a:p>
          <a:p>
            <a:pPr>
              <a:lnSpc>
                <a:spcPct val="124000"/>
              </a:lnSpc>
              <a:tabLst>
                <a:tab pos="404646" algn="l"/>
                <a:tab pos="812172" algn="l"/>
                <a:tab pos="1219698" algn="l"/>
                <a:tab pos="1627224" algn="l"/>
                <a:tab pos="2034750" algn="l"/>
                <a:tab pos="2442276" algn="l"/>
                <a:tab pos="2849803" algn="l"/>
                <a:tab pos="3257328" algn="l"/>
                <a:tab pos="3664855" algn="l"/>
                <a:tab pos="4072380" algn="l"/>
                <a:tab pos="4479907" algn="l"/>
                <a:tab pos="4887432" algn="l"/>
                <a:tab pos="5294959" algn="l"/>
                <a:tab pos="5702484" algn="l"/>
                <a:tab pos="6110011" algn="l"/>
                <a:tab pos="6517536" algn="l"/>
                <a:tab pos="6925063" algn="l"/>
                <a:tab pos="7332588" algn="l"/>
                <a:tab pos="7740115" algn="l"/>
                <a:tab pos="8147640" algn="l"/>
              </a:tabLst>
            </a:pPr>
            <a:r>
              <a:rPr lang="en-GB" sz="2400" dirty="0"/>
              <a:t>What is the effect of a full bunch?</a:t>
            </a:r>
          </a:p>
        </p:txBody>
      </p:sp>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681" y="4807787"/>
            <a:ext cx="3222720" cy="196004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 name="Espace réservé du pied de page 1"/>
          <p:cNvSpPr>
            <a:spLocks noGrp="1"/>
          </p:cNvSpPr>
          <p:nvPr>
            <p:ph type="ftr" sz="quarter" idx="11"/>
          </p:nvPr>
        </p:nvSpPr>
        <p:spPr/>
        <p:txBody>
          <a:bodyPr/>
          <a:lstStyle/>
          <a:p>
            <a:r>
              <a:rPr lang="fr-FR"/>
              <a:t>Electrons sources</a:t>
            </a:r>
            <a:endParaRPr lang="en-GB"/>
          </a:p>
        </p:txBody>
      </p:sp>
      <p:sp>
        <p:nvSpPr>
          <p:cNvPr id="3" name="Espace réservé du numéro de diapositive 2"/>
          <p:cNvSpPr>
            <a:spLocks noGrp="1"/>
          </p:cNvSpPr>
          <p:nvPr>
            <p:ph type="sldNum" sz="quarter" idx="12"/>
          </p:nvPr>
        </p:nvSpPr>
        <p:spPr/>
        <p:txBody>
          <a:bodyPr/>
          <a:lstStyle/>
          <a:p>
            <a:fld id="{480433CB-3D87-1948-A5B6-54D4680A5C16}" type="slidenum">
              <a:rPr lang="en-GB" smtClean="0"/>
              <a:pPr/>
              <a:t>88</a:t>
            </a:fld>
            <a:endParaRPr lang="en-GB"/>
          </a:p>
        </p:txBody>
      </p:sp>
    </p:spTree>
    <p:extLst>
      <p:ext uri="{BB962C8B-B14F-4D97-AF65-F5344CB8AC3E}">
        <p14:creationId xmlns:p14="http://schemas.microsoft.com/office/powerpoint/2010/main" val="356675535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e la date 6"/>
          <p:cNvSpPr>
            <a:spLocks noGrp="1"/>
          </p:cNvSpPr>
          <p:nvPr>
            <p:ph type="dt" idx="12"/>
          </p:nvPr>
        </p:nvSpPr>
        <p:spPr/>
        <p:txBody>
          <a:bodyPr/>
          <a:lstStyle/>
          <a:p>
            <a:r>
              <a:rPr lang="x-none"/>
              <a:t>Nicolas Delerue, LAL Orsay</a:t>
            </a:r>
            <a:endParaRPr lang="en-GB"/>
          </a:p>
        </p:txBody>
      </p:sp>
      <p:sp>
        <p:nvSpPr>
          <p:cNvPr id="64516" name="Rectangle 4"/>
          <p:cNvSpPr>
            <a:spLocks noGrp="1" noChangeArrowheads="1"/>
          </p:cNvSpPr>
          <p:nvPr>
            <p:ph type="title"/>
          </p:nvPr>
        </p:nvSpPr>
        <p:spPr/>
        <p:txBody>
          <a:bodyPr>
            <a:normAutofit fontScale="90000"/>
          </a:bodyPr>
          <a:lstStyle/>
          <a:p>
            <a:r>
              <a:rPr lang="en-GB" sz="3600" dirty="0"/>
              <a:t>Coulomb force </a:t>
            </a:r>
            <a:br>
              <a:rPr lang="en-GB" sz="3600" dirty="0"/>
            </a:br>
            <a:r>
              <a:rPr lang="en-GB" sz="3600" dirty="0"/>
              <a:t>between two electrons</a:t>
            </a:r>
          </a:p>
        </p:txBody>
      </p:sp>
      <p:sp>
        <p:nvSpPr>
          <p:cNvPr id="64517" name="Rectangle 5"/>
          <p:cNvSpPr>
            <a:spLocks noGrp="1" noChangeArrowheads="1"/>
          </p:cNvSpPr>
          <p:nvPr>
            <p:ph type="body" sz="half" idx="1"/>
          </p:nvPr>
        </p:nvSpPr>
        <p:spPr>
          <a:xfrm>
            <a:off x="456480" y="2579311"/>
            <a:ext cx="4042080" cy="3593177"/>
          </a:xfrm>
        </p:spPr>
        <p:txBody>
          <a:bodyPr>
            <a:normAutofit lnSpcReduction="10000"/>
          </a:bodyPr>
          <a:lstStyle/>
          <a:p>
            <a:pPr marL="311045" indent="-311045">
              <a:lnSpc>
                <a:spcPct val="90000"/>
              </a:lnSpc>
              <a:spcAft>
                <a:spcPct val="0"/>
              </a:spcAft>
              <a:buSzPct val="100000"/>
              <a:buFont typeface="Times New Roman" charset="0"/>
              <a:buChar char="•"/>
            </a:pPr>
            <a:r>
              <a:rPr lang="en-GB" sz="2500">
                <a:latin typeface="Times New Roman" charset="0"/>
              </a:rPr>
              <a:t>Assume d=1micrometre.</a:t>
            </a:r>
          </a:p>
          <a:p>
            <a:pPr marL="311045" indent="-311045">
              <a:lnSpc>
                <a:spcPct val="90000"/>
              </a:lnSpc>
              <a:spcAft>
                <a:spcPct val="0"/>
              </a:spcAft>
              <a:buSzPct val="100000"/>
              <a:buFont typeface="Times New Roman" charset="0"/>
              <a:buChar char="•"/>
            </a:pPr>
            <a:r>
              <a:rPr lang="en-GB" sz="2500">
                <a:latin typeface="Times New Roman" charset="0"/>
              </a:rPr>
              <a:t>f=2 10</a:t>
            </a:r>
            <a:r>
              <a:rPr lang="en-GB" sz="2500" baseline="30000">
                <a:latin typeface="Times New Roman" charset="0"/>
              </a:rPr>
              <a:t>-16</a:t>
            </a:r>
            <a:r>
              <a:rPr lang="en-GB" sz="2500">
                <a:latin typeface="Times New Roman" charset="0"/>
              </a:rPr>
              <a:t>N</a:t>
            </a:r>
          </a:p>
          <a:p>
            <a:pPr marL="311045" indent="-311045">
              <a:lnSpc>
                <a:spcPct val="90000"/>
              </a:lnSpc>
              <a:spcAft>
                <a:spcPct val="0"/>
              </a:spcAft>
              <a:buSzPct val="100000"/>
              <a:buFont typeface="Times New Roman" charset="0"/>
              <a:buChar char="•"/>
            </a:pPr>
            <a:r>
              <a:rPr lang="en-GB" sz="2500">
                <a:latin typeface="Times New Roman" charset="0"/>
              </a:rPr>
              <a:t>This may look small but an electron is not very heavy</a:t>
            </a:r>
          </a:p>
          <a:p>
            <a:pPr marL="311045" indent="-311045">
              <a:lnSpc>
                <a:spcPct val="90000"/>
              </a:lnSpc>
              <a:spcAft>
                <a:spcPct val="0"/>
              </a:spcAft>
              <a:buSzPct val="100000"/>
              <a:buFont typeface="Times New Roman" charset="0"/>
              <a:buChar char="•"/>
            </a:pPr>
            <a:r>
              <a:rPr lang="en-GB" sz="2500">
                <a:latin typeface="Times New Roman" charset="0"/>
              </a:rPr>
              <a:t>f/m=2.5 10</a:t>
            </a:r>
            <a:r>
              <a:rPr lang="en-GB" sz="2500" baseline="30000">
                <a:latin typeface="Times New Roman" charset="0"/>
              </a:rPr>
              <a:t>14</a:t>
            </a:r>
            <a:r>
              <a:rPr lang="en-GB" sz="2500">
                <a:latin typeface="Times New Roman" charset="0"/>
              </a:rPr>
              <a:t>N/kg</a:t>
            </a:r>
          </a:p>
          <a:p>
            <a:pPr marL="311045" indent="-311045">
              <a:lnSpc>
                <a:spcPct val="90000"/>
              </a:lnSpc>
              <a:spcAft>
                <a:spcPct val="0"/>
              </a:spcAft>
              <a:buSzPct val="100000"/>
              <a:buFont typeface="Times New Roman" charset="0"/>
              <a:buChar char="•"/>
            </a:pPr>
            <a:r>
              <a:rPr lang="en-GB" sz="2500">
                <a:latin typeface="Times New Roman" charset="0"/>
              </a:rPr>
              <a:t>This force is very intense on the scale of the electrons.</a:t>
            </a:r>
          </a:p>
          <a:p>
            <a:pPr marL="311045" indent="-311045">
              <a:lnSpc>
                <a:spcPct val="90000"/>
              </a:lnSpc>
              <a:spcAft>
                <a:spcPct val="0"/>
              </a:spcAft>
              <a:buSzPct val="100000"/>
              <a:buFont typeface="Times New Roman" charset="0"/>
              <a:buChar char="•"/>
            </a:pPr>
            <a:r>
              <a:rPr lang="en-GB" sz="2500">
                <a:latin typeface="Times New Roman" charset="0"/>
              </a:rPr>
              <a:t>Typical charge in a bunch: ~100pC = 6 10</a:t>
            </a:r>
            <a:r>
              <a:rPr lang="en-GB" sz="2500" baseline="30000">
                <a:latin typeface="Times New Roman" charset="0"/>
              </a:rPr>
              <a:t>8</a:t>
            </a:r>
            <a:r>
              <a:rPr lang="en-GB" sz="2500">
                <a:latin typeface="Times New Roman" charset="0"/>
              </a:rPr>
              <a:t> electrons</a:t>
            </a:r>
          </a:p>
        </p:txBody>
      </p:sp>
      <p:pic>
        <p:nvPicPr>
          <p:cNvPr id="64519"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2641" y="1600009"/>
            <a:ext cx="3667680" cy="2612434"/>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graphicFrame>
        <p:nvGraphicFramePr>
          <p:cNvPr id="64520" name="Object 8"/>
          <p:cNvGraphicFramePr>
            <a:graphicFrameLocks noGrp="1" noChangeAspect="1"/>
          </p:cNvGraphicFramePr>
          <p:nvPr>
            <p:ph sz="half" idx="2"/>
          </p:nvPr>
        </p:nvGraphicFramePr>
        <p:xfrm>
          <a:off x="1370881" y="1664815"/>
          <a:ext cx="1985760" cy="877053"/>
        </p:xfrm>
        <a:graphic>
          <a:graphicData uri="http://schemas.openxmlformats.org/presentationml/2006/ole">
            <mc:AlternateContent xmlns:mc="http://schemas.openxmlformats.org/markup-compatibility/2006">
              <mc:Choice xmlns:v="urn:schemas-microsoft-com:vml" Requires="v">
                <p:oleObj name="…quation" r:id="rId3" imgW="977760" imgH="431640" progId="Equation.3">
                  <p:embed/>
                </p:oleObj>
              </mc:Choice>
              <mc:Fallback>
                <p:oleObj name="…quation" r:id="rId3" imgW="977760" imgH="4316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0881" y="1664815"/>
                        <a:ext cx="1985760" cy="87705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oleObj>
              </mc:Fallback>
            </mc:AlternateContent>
          </a:graphicData>
        </a:graphic>
      </p:graphicFrame>
      <p:pic>
        <p:nvPicPr>
          <p:cNvPr id="64522"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55361" y="4343496"/>
            <a:ext cx="3222720" cy="196004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 name="Espace réservé du pied de page 1"/>
          <p:cNvSpPr>
            <a:spLocks noGrp="1"/>
          </p:cNvSpPr>
          <p:nvPr>
            <p:ph type="ftr" idx="10"/>
          </p:nvPr>
        </p:nvSpPr>
        <p:spPr/>
        <p:txBody>
          <a:bodyPr/>
          <a:lstStyle/>
          <a:p>
            <a:r>
              <a:rPr lang="en-GB"/>
              <a:t>Electrons sources</a:t>
            </a:r>
          </a:p>
        </p:txBody>
      </p:sp>
      <p:sp>
        <p:nvSpPr>
          <p:cNvPr id="3" name="Espace réservé du numéro de diapositive 2"/>
          <p:cNvSpPr>
            <a:spLocks noGrp="1"/>
          </p:cNvSpPr>
          <p:nvPr>
            <p:ph type="sldNum" idx="11"/>
          </p:nvPr>
        </p:nvSpPr>
        <p:spPr/>
        <p:txBody>
          <a:bodyPr/>
          <a:lstStyle/>
          <a:p>
            <a:fld id="{84DD7FD7-71EC-1342-AA0D-B850C60F587D}" type="slidenum">
              <a:rPr lang="en-GB" smtClean="0"/>
              <a:pPr/>
              <a:t>89</a:t>
            </a:fld>
            <a:endParaRPr lang="en-GB"/>
          </a:p>
        </p:txBody>
      </p:sp>
    </p:spTree>
    <p:extLst>
      <p:ext uri="{BB962C8B-B14F-4D97-AF65-F5344CB8AC3E}">
        <p14:creationId xmlns:p14="http://schemas.microsoft.com/office/powerpoint/2010/main" val="4215778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4126895" cy="1143000"/>
          </a:xfrm>
        </p:spPr>
        <p:txBody>
          <a:bodyPr>
            <a:normAutofit fontScale="90000"/>
          </a:bodyPr>
          <a:lstStyle/>
          <a:p>
            <a:r>
              <a:rPr lang="en-GB" dirty="0"/>
              <a:t>Work function for different materials</a:t>
            </a:r>
          </a:p>
        </p:txBody>
      </p:sp>
      <p:sp>
        <p:nvSpPr>
          <p:cNvPr id="3" name="Espace réservé du contenu 2"/>
          <p:cNvSpPr>
            <a:spLocks noGrp="1"/>
          </p:cNvSpPr>
          <p:nvPr>
            <p:ph idx="1"/>
          </p:nvPr>
        </p:nvSpPr>
        <p:spPr>
          <a:xfrm>
            <a:off x="457200" y="1600200"/>
            <a:ext cx="3582610" cy="4525963"/>
          </a:xfrm>
        </p:spPr>
        <p:txBody>
          <a:bodyPr>
            <a:normAutofit/>
          </a:bodyPr>
          <a:lstStyle/>
          <a:p>
            <a:r>
              <a:rPr lang="en-GB" dirty="0"/>
              <a:t>Values of work functions are tabulated.</a:t>
            </a:r>
            <a:br>
              <a:rPr lang="en-GB" dirty="0"/>
            </a:br>
            <a:br>
              <a:rPr lang="en-GB" dirty="0"/>
            </a:br>
            <a:br>
              <a:rPr lang="en-GB" dirty="0"/>
            </a:br>
            <a:br>
              <a:rPr lang="en-GB" dirty="0"/>
            </a:br>
            <a:br>
              <a:rPr lang="en-GB" dirty="0"/>
            </a:br>
            <a:endParaRPr lang="en-GB" dirty="0"/>
          </a:p>
          <a:p>
            <a:pPr marL="0" indent="0">
              <a:buNone/>
            </a:pPr>
            <a:r>
              <a:rPr lang="en-GB" sz="1600" dirty="0"/>
              <a:t>Source: </a:t>
            </a:r>
            <a:r>
              <a:rPr lang="en-GB" sz="1600" dirty="0" err="1"/>
              <a:t>wikipedia</a:t>
            </a:r>
            <a:endParaRPr lang="en-GB" sz="1600" dirty="0"/>
          </a:p>
        </p:txBody>
      </p:sp>
      <p:sp>
        <p:nvSpPr>
          <p:cNvPr id="4" name="Espace réservé de la date 3"/>
          <p:cNvSpPr>
            <a:spLocks noGrp="1"/>
          </p:cNvSpPr>
          <p:nvPr>
            <p:ph type="dt" sz="half" idx="10"/>
          </p:nvPr>
        </p:nvSpPr>
        <p:spPr/>
        <p:txBody>
          <a:bodyPr/>
          <a:lstStyle/>
          <a:p>
            <a:r>
              <a:rPr lang="x-none"/>
              <a:t>Nicolas Delerue, LAL Orsay</a:t>
            </a:r>
            <a:endParaRPr lang="en-GB"/>
          </a:p>
        </p:txBody>
      </p:sp>
      <p:sp>
        <p:nvSpPr>
          <p:cNvPr id="5" name="Espace réservé du pied de page 4"/>
          <p:cNvSpPr>
            <a:spLocks noGrp="1"/>
          </p:cNvSpPr>
          <p:nvPr>
            <p:ph type="ftr" sz="quarter" idx="11"/>
          </p:nvPr>
        </p:nvSpPr>
        <p:spPr/>
        <p:txBody>
          <a:bodyPr/>
          <a:lstStyle/>
          <a:p>
            <a:r>
              <a:rPr lang="fr-FR"/>
              <a:t>Electrons sources</a:t>
            </a:r>
            <a:endParaRPr lang="en-GB"/>
          </a:p>
        </p:txBody>
      </p:sp>
      <p:sp>
        <p:nvSpPr>
          <p:cNvPr id="6" name="Espace réservé du numéro de diapositive 5"/>
          <p:cNvSpPr>
            <a:spLocks noGrp="1"/>
          </p:cNvSpPr>
          <p:nvPr>
            <p:ph type="sldNum" sz="quarter" idx="12"/>
          </p:nvPr>
        </p:nvSpPr>
        <p:spPr/>
        <p:txBody>
          <a:bodyPr/>
          <a:lstStyle/>
          <a:p>
            <a:fld id="{480433CB-3D87-1948-A5B6-54D4680A5C16}" type="slidenum">
              <a:rPr lang="en-GB" smtClean="0"/>
              <a:pPr/>
              <a:t>9</a:t>
            </a:fld>
            <a:endParaRPr lang="en-GB"/>
          </a:p>
        </p:txBody>
      </p:sp>
      <p:pic>
        <p:nvPicPr>
          <p:cNvPr id="7" name="Image 6" descr="Capture d’écran 2015-09-24 à 16.28.4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6261" y="0"/>
            <a:ext cx="3997739" cy="6858000"/>
          </a:xfrm>
          <a:prstGeom prst="rect">
            <a:avLst/>
          </a:prstGeom>
        </p:spPr>
      </p:pic>
    </p:spTree>
    <p:extLst>
      <p:ext uri="{BB962C8B-B14F-4D97-AF65-F5344CB8AC3E}">
        <p14:creationId xmlns:p14="http://schemas.microsoft.com/office/powerpoint/2010/main" val="195880239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e la date 3"/>
          <p:cNvSpPr>
            <a:spLocks noGrp="1"/>
          </p:cNvSpPr>
          <p:nvPr>
            <p:ph type="dt" idx="12"/>
          </p:nvPr>
        </p:nvSpPr>
        <p:spPr/>
        <p:txBody>
          <a:bodyPr/>
          <a:lstStyle/>
          <a:p>
            <a:r>
              <a:rPr lang="x-none"/>
              <a:t>Nicolas Delerue, LAL Orsay</a:t>
            </a:r>
            <a:endParaRPr lang="en-GB"/>
          </a:p>
        </p:txBody>
      </p:sp>
      <p:sp>
        <p:nvSpPr>
          <p:cNvPr id="8193" name="Text Box 1"/>
          <p:cNvSpPr txBox="1">
            <a:spLocks noChangeArrowheads="1"/>
          </p:cNvSpPr>
          <p:nvPr/>
        </p:nvSpPr>
        <p:spPr bwMode="auto">
          <a:xfrm>
            <a:off x="424801" y="162738"/>
            <a:ext cx="8228160" cy="10628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defRPr>
            </a:lvl5pPr>
            <a:lvl6pPr marL="1533525" indent="-215900" defTabSz="449263" fontAlgn="base" hangingPunct="0">
              <a:lnSpc>
                <a:spcPct val="108000"/>
              </a:lnSpc>
              <a:spcBef>
                <a:spcPct val="0"/>
              </a:spcBef>
              <a:spcAft>
                <a:spcPct val="0"/>
              </a:spcAft>
              <a:buClr>
                <a:srgbClr val="000000"/>
              </a:buClr>
              <a:buSzPct val="45000"/>
              <a:buFont typeface="Wingdings"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defRPr>
            </a:lvl6pPr>
            <a:lvl7pPr marL="1990725" indent="-215900" defTabSz="449263" fontAlgn="base" hangingPunct="0">
              <a:lnSpc>
                <a:spcPct val="108000"/>
              </a:lnSpc>
              <a:spcBef>
                <a:spcPct val="0"/>
              </a:spcBef>
              <a:spcAft>
                <a:spcPct val="0"/>
              </a:spcAft>
              <a:buClr>
                <a:srgbClr val="000000"/>
              </a:buClr>
              <a:buSzPct val="45000"/>
              <a:buFont typeface="Wingdings"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defRPr>
            </a:lvl7pPr>
            <a:lvl8pPr marL="2447925" indent="-215900" defTabSz="449263" fontAlgn="base" hangingPunct="0">
              <a:lnSpc>
                <a:spcPct val="108000"/>
              </a:lnSpc>
              <a:spcBef>
                <a:spcPct val="0"/>
              </a:spcBef>
              <a:spcAft>
                <a:spcPct val="0"/>
              </a:spcAft>
              <a:buClr>
                <a:srgbClr val="000000"/>
              </a:buClr>
              <a:buSzPct val="45000"/>
              <a:buFont typeface="Wingdings"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defRPr>
            </a:lvl8pPr>
            <a:lvl9pPr marL="2905125" indent="-215900" defTabSz="449263" fontAlgn="base" hangingPunct="0">
              <a:lnSpc>
                <a:spcPct val="108000"/>
              </a:lnSpc>
              <a:spcBef>
                <a:spcPct val="0"/>
              </a:spcBef>
              <a:spcAft>
                <a:spcPct val="0"/>
              </a:spcAft>
              <a:buClr>
                <a:srgbClr val="000000"/>
              </a:buClr>
              <a:buSzPct val="45000"/>
              <a:buFont typeface="Wingdings"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defRPr>
            </a:lvl9pPr>
          </a:lstStyle>
          <a:p>
            <a:pPr algn="ctr">
              <a:lnSpc>
                <a:spcPct val="124000"/>
              </a:lnSpc>
            </a:pPr>
            <a:r>
              <a:rPr lang="en-GB" sz="4000"/>
              <a:t>Avoiding space-charge effects</a:t>
            </a:r>
          </a:p>
        </p:txBody>
      </p:sp>
      <p:sp>
        <p:nvSpPr>
          <p:cNvPr id="8194" name="Text Box 2"/>
          <p:cNvSpPr txBox="1">
            <a:spLocks noChangeArrowheads="1"/>
          </p:cNvSpPr>
          <p:nvPr/>
        </p:nvSpPr>
        <p:spPr bwMode="auto">
          <a:xfrm>
            <a:off x="457920" y="1143480"/>
            <a:ext cx="8228160" cy="490659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marL="428625" indent="-323850">
              <a:tabLst>
                <a:tab pos="428625" algn="l"/>
                <a:tab pos="876300" algn="l"/>
                <a:tab pos="1325563" algn="l"/>
                <a:tab pos="1774825" algn="l"/>
                <a:tab pos="2224088" algn="l"/>
                <a:tab pos="2673350" algn="l"/>
                <a:tab pos="3122613" algn="l"/>
                <a:tab pos="3571875" algn="l"/>
                <a:tab pos="4021138" algn="l"/>
                <a:tab pos="4470400" algn="l"/>
                <a:tab pos="4919663" algn="l"/>
                <a:tab pos="5368925" algn="l"/>
                <a:tab pos="5818188" algn="l"/>
                <a:tab pos="6267450" algn="l"/>
                <a:tab pos="6716713" algn="l"/>
                <a:tab pos="7165975" algn="l"/>
                <a:tab pos="7615238" algn="l"/>
                <a:tab pos="8064500" algn="l"/>
                <a:tab pos="8513763" algn="l"/>
                <a:tab pos="8963025" algn="l"/>
                <a:tab pos="9412288" algn="l"/>
              </a:tabLst>
              <a:defRPr>
                <a:solidFill>
                  <a:srgbClr val="000000"/>
                </a:solidFill>
                <a:latin typeface="Arial" charset="0"/>
                <a:ea typeface="ＭＳ Ｐゴシック" charset="0"/>
              </a:defRPr>
            </a:lvl1pPr>
            <a:lvl2pPr>
              <a:tabLst>
                <a:tab pos="428625" algn="l"/>
                <a:tab pos="876300" algn="l"/>
                <a:tab pos="1325563" algn="l"/>
                <a:tab pos="1774825" algn="l"/>
                <a:tab pos="2224088" algn="l"/>
                <a:tab pos="2673350" algn="l"/>
                <a:tab pos="3122613" algn="l"/>
                <a:tab pos="3571875" algn="l"/>
                <a:tab pos="4021138" algn="l"/>
                <a:tab pos="4470400" algn="l"/>
                <a:tab pos="4919663" algn="l"/>
                <a:tab pos="5368925" algn="l"/>
                <a:tab pos="5818188" algn="l"/>
                <a:tab pos="6267450" algn="l"/>
                <a:tab pos="6716713" algn="l"/>
                <a:tab pos="7165975" algn="l"/>
                <a:tab pos="7615238" algn="l"/>
                <a:tab pos="8064500" algn="l"/>
                <a:tab pos="8513763" algn="l"/>
                <a:tab pos="8963025" algn="l"/>
                <a:tab pos="9412288" algn="l"/>
              </a:tabLst>
              <a:defRPr>
                <a:solidFill>
                  <a:srgbClr val="000000"/>
                </a:solidFill>
                <a:latin typeface="Arial" charset="0"/>
                <a:ea typeface="ＭＳ Ｐゴシック" charset="0"/>
              </a:defRPr>
            </a:lvl2pPr>
            <a:lvl3pPr>
              <a:tabLst>
                <a:tab pos="428625" algn="l"/>
                <a:tab pos="876300" algn="l"/>
                <a:tab pos="1325563" algn="l"/>
                <a:tab pos="1774825" algn="l"/>
                <a:tab pos="2224088" algn="l"/>
                <a:tab pos="2673350" algn="l"/>
                <a:tab pos="3122613" algn="l"/>
                <a:tab pos="3571875" algn="l"/>
                <a:tab pos="4021138" algn="l"/>
                <a:tab pos="4470400" algn="l"/>
                <a:tab pos="4919663" algn="l"/>
                <a:tab pos="5368925" algn="l"/>
                <a:tab pos="5818188" algn="l"/>
                <a:tab pos="6267450" algn="l"/>
                <a:tab pos="6716713" algn="l"/>
                <a:tab pos="7165975" algn="l"/>
                <a:tab pos="7615238" algn="l"/>
                <a:tab pos="8064500" algn="l"/>
                <a:tab pos="8513763" algn="l"/>
                <a:tab pos="8963025" algn="l"/>
                <a:tab pos="9412288" algn="l"/>
              </a:tabLst>
              <a:defRPr>
                <a:solidFill>
                  <a:srgbClr val="000000"/>
                </a:solidFill>
                <a:latin typeface="Arial" charset="0"/>
                <a:ea typeface="ＭＳ Ｐゴシック" charset="0"/>
              </a:defRPr>
            </a:lvl3pPr>
            <a:lvl4pPr>
              <a:tabLst>
                <a:tab pos="428625" algn="l"/>
                <a:tab pos="876300" algn="l"/>
                <a:tab pos="1325563" algn="l"/>
                <a:tab pos="1774825" algn="l"/>
                <a:tab pos="2224088" algn="l"/>
                <a:tab pos="2673350" algn="l"/>
                <a:tab pos="3122613" algn="l"/>
                <a:tab pos="3571875" algn="l"/>
                <a:tab pos="4021138" algn="l"/>
                <a:tab pos="4470400" algn="l"/>
                <a:tab pos="4919663" algn="l"/>
                <a:tab pos="5368925" algn="l"/>
                <a:tab pos="5818188" algn="l"/>
                <a:tab pos="6267450" algn="l"/>
                <a:tab pos="6716713" algn="l"/>
                <a:tab pos="7165975" algn="l"/>
                <a:tab pos="7615238" algn="l"/>
                <a:tab pos="8064500" algn="l"/>
                <a:tab pos="8513763" algn="l"/>
                <a:tab pos="8963025" algn="l"/>
                <a:tab pos="9412288" algn="l"/>
              </a:tabLst>
              <a:defRPr>
                <a:solidFill>
                  <a:srgbClr val="000000"/>
                </a:solidFill>
                <a:latin typeface="Arial" charset="0"/>
                <a:ea typeface="ＭＳ Ｐゴシック" charset="0"/>
              </a:defRPr>
            </a:lvl4pPr>
            <a:lvl5pPr>
              <a:tabLst>
                <a:tab pos="428625" algn="l"/>
                <a:tab pos="876300" algn="l"/>
                <a:tab pos="1325563" algn="l"/>
                <a:tab pos="1774825" algn="l"/>
                <a:tab pos="2224088" algn="l"/>
                <a:tab pos="2673350" algn="l"/>
                <a:tab pos="3122613" algn="l"/>
                <a:tab pos="3571875" algn="l"/>
                <a:tab pos="4021138" algn="l"/>
                <a:tab pos="4470400" algn="l"/>
                <a:tab pos="4919663" algn="l"/>
                <a:tab pos="5368925" algn="l"/>
                <a:tab pos="5818188" algn="l"/>
                <a:tab pos="6267450" algn="l"/>
                <a:tab pos="6716713" algn="l"/>
                <a:tab pos="7165975" algn="l"/>
                <a:tab pos="7615238" algn="l"/>
                <a:tab pos="8064500" algn="l"/>
                <a:tab pos="8513763" algn="l"/>
                <a:tab pos="8963025" algn="l"/>
                <a:tab pos="9412288" algn="l"/>
              </a:tabLst>
              <a:defRPr>
                <a:solidFill>
                  <a:srgbClr val="000000"/>
                </a:solidFill>
                <a:latin typeface="Arial" charset="0"/>
                <a:ea typeface="ＭＳ Ｐゴシック" charset="0"/>
              </a:defRPr>
            </a:lvl5pPr>
            <a:lvl6pPr marL="1533525" indent="-215900" defTabSz="449263" fontAlgn="base" hangingPunct="0">
              <a:lnSpc>
                <a:spcPct val="108000"/>
              </a:lnSpc>
              <a:spcBef>
                <a:spcPct val="0"/>
              </a:spcBef>
              <a:spcAft>
                <a:spcPct val="0"/>
              </a:spcAft>
              <a:buClr>
                <a:srgbClr val="000000"/>
              </a:buClr>
              <a:buSzPct val="45000"/>
              <a:buFont typeface="Wingdings" charset="0"/>
              <a:tabLst>
                <a:tab pos="428625" algn="l"/>
                <a:tab pos="876300" algn="l"/>
                <a:tab pos="1325563" algn="l"/>
                <a:tab pos="1774825" algn="l"/>
                <a:tab pos="2224088" algn="l"/>
                <a:tab pos="2673350" algn="l"/>
                <a:tab pos="3122613" algn="l"/>
                <a:tab pos="3571875" algn="l"/>
                <a:tab pos="4021138" algn="l"/>
                <a:tab pos="4470400" algn="l"/>
                <a:tab pos="4919663" algn="l"/>
                <a:tab pos="5368925" algn="l"/>
                <a:tab pos="5818188" algn="l"/>
                <a:tab pos="6267450" algn="l"/>
                <a:tab pos="6716713" algn="l"/>
                <a:tab pos="7165975" algn="l"/>
                <a:tab pos="7615238" algn="l"/>
                <a:tab pos="8064500" algn="l"/>
                <a:tab pos="8513763" algn="l"/>
                <a:tab pos="8963025" algn="l"/>
                <a:tab pos="9412288" algn="l"/>
              </a:tabLst>
              <a:defRPr>
                <a:solidFill>
                  <a:srgbClr val="000000"/>
                </a:solidFill>
                <a:latin typeface="Arial" charset="0"/>
                <a:ea typeface="ＭＳ Ｐゴシック" charset="0"/>
              </a:defRPr>
            </a:lvl6pPr>
            <a:lvl7pPr marL="1990725" indent="-215900" defTabSz="449263" fontAlgn="base" hangingPunct="0">
              <a:lnSpc>
                <a:spcPct val="108000"/>
              </a:lnSpc>
              <a:spcBef>
                <a:spcPct val="0"/>
              </a:spcBef>
              <a:spcAft>
                <a:spcPct val="0"/>
              </a:spcAft>
              <a:buClr>
                <a:srgbClr val="000000"/>
              </a:buClr>
              <a:buSzPct val="45000"/>
              <a:buFont typeface="Wingdings" charset="0"/>
              <a:tabLst>
                <a:tab pos="428625" algn="l"/>
                <a:tab pos="876300" algn="l"/>
                <a:tab pos="1325563" algn="l"/>
                <a:tab pos="1774825" algn="l"/>
                <a:tab pos="2224088" algn="l"/>
                <a:tab pos="2673350" algn="l"/>
                <a:tab pos="3122613" algn="l"/>
                <a:tab pos="3571875" algn="l"/>
                <a:tab pos="4021138" algn="l"/>
                <a:tab pos="4470400" algn="l"/>
                <a:tab pos="4919663" algn="l"/>
                <a:tab pos="5368925" algn="l"/>
                <a:tab pos="5818188" algn="l"/>
                <a:tab pos="6267450" algn="l"/>
                <a:tab pos="6716713" algn="l"/>
                <a:tab pos="7165975" algn="l"/>
                <a:tab pos="7615238" algn="l"/>
                <a:tab pos="8064500" algn="l"/>
                <a:tab pos="8513763" algn="l"/>
                <a:tab pos="8963025" algn="l"/>
                <a:tab pos="9412288" algn="l"/>
              </a:tabLst>
              <a:defRPr>
                <a:solidFill>
                  <a:srgbClr val="000000"/>
                </a:solidFill>
                <a:latin typeface="Arial" charset="0"/>
                <a:ea typeface="ＭＳ Ｐゴシック" charset="0"/>
              </a:defRPr>
            </a:lvl7pPr>
            <a:lvl8pPr marL="2447925" indent="-215900" defTabSz="449263" fontAlgn="base" hangingPunct="0">
              <a:lnSpc>
                <a:spcPct val="108000"/>
              </a:lnSpc>
              <a:spcBef>
                <a:spcPct val="0"/>
              </a:spcBef>
              <a:spcAft>
                <a:spcPct val="0"/>
              </a:spcAft>
              <a:buClr>
                <a:srgbClr val="000000"/>
              </a:buClr>
              <a:buSzPct val="45000"/>
              <a:buFont typeface="Wingdings" charset="0"/>
              <a:tabLst>
                <a:tab pos="428625" algn="l"/>
                <a:tab pos="876300" algn="l"/>
                <a:tab pos="1325563" algn="l"/>
                <a:tab pos="1774825" algn="l"/>
                <a:tab pos="2224088" algn="l"/>
                <a:tab pos="2673350" algn="l"/>
                <a:tab pos="3122613" algn="l"/>
                <a:tab pos="3571875" algn="l"/>
                <a:tab pos="4021138" algn="l"/>
                <a:tab pos="4470400" algn="l"/>
                <a:tab pos="4919663" algn="l"/>
                <a:tab pos="5368925" algn="l"/>
                <a:tab pos="5818188" algn="l"/>
                <a:tab pos="6267450" algn="l"/>
                <a:tab pos="6716713" algn="l"/>
                <a:tab pos="7165975" algn="l"/>
                <a:tab pos="7615238" algn="l"/>
                <a:tab pos="8064500" algn="l"/>
                <a:tab pos="8513763" algn="l"/>
                <a:tab pos="8963025" algn="l"/>
                <a:tab pos="9412288" algn="l"/>
              </a:tabLst>
              <a:defRPr>
                <a:solidFill>
                  <a:srgbClr val="000000"/>
                </a:solidFill>
                <a:latin typeface="Arial" charset="0"/>
                <a:ea typeface="ＭＳ Ｐゴシック" charset="0"/>
              </a:defRPr>
            </a:lvl8pPr>
            <a:lvl9pPr marL="2905125" indent="-215900" defTabSz="449263" fontAlgn="base" hangingPunct="0">
              <a:lnSpc>
                <a:spcPct val="108000"/>
              </a:lnSpc>
              <a:spcBef>
                <a:spcPct val="0"/>
              </a:spcBef>
              <a:spcAft>
                <a:spcPct val="0"/>
              </a:spcAft>
              <a:buClr>
                <a:srgbClr val="000000"/>
              </a:buClr>
              <a:buSzPct val="45000"/>
              <a:buFont typeface="Wingdings" charset="0"/>
              <a:tabLst>
                <a:tab pos="428625" algn="l"/>
                <a:tab pos="876300" algn="l"/>
                <a:tab pos="1325563" algn="l"/>
                <a:tab pos="1774825" algn="l"/>
                <a:tab pos="2224088" algn="l"/>
                <a:tab pos="2673350" algn="l"/>
                <a:tab pos="3122613" algn="l"/>
                <a:tab pos="3571875" algn="l"/>
                <a:tab pos="4021138" algn="l"/>
                <a:tab pos="4470400" algn="l"/>
                <a:tab pos="4919663" algn="l"/>
                <a:tab pos="5368925" algn="l"/>
                <a:tab pos="5818188" algn="l"/>
                <a:tab pos="6267450" algn="l"/>
                <a:tab pos="6716713" algn="l"/>
                <a:tab pos="7165975" algn="l"/>
                <a:tab pos="7615238" algn="l"/>
                <a:tab pos="8064500" algn="l"/>
                <a:tab pos="8513763" algn="l"/>
                <a:tab pos="8963025" algn="l"/>
                <a:tab pos="9412288" algn="l"/>
              </a:tabLst>
              <a:defRPr>
                <a:solidFill>
                  <a:srgbClr val="000000"/>
                </a:solidFill>
                <a:latin typeface="Arial" charset="0"/>
                <a:ea typeface="ＭＳ Ｐゴシック" charset="0"/>
              </a:defRPr>
            </a:lvl9pPr>
          </a:lstStyle>
          <a:p>
            <a:pPr>
              <a:lnSpc>
                <a:spcPct val="124000"/>
              </a:lnSpc>
              <a:spcAft>
                <a:spcPts val="1293"/>
              </a:spcAft>
              <a:buFont typeface="Wingdings" charset="0"/>
              <a:buChar char=""/>
            </a:pPr>
            <a:r>
              <a:rPr lang="en-GB" sz="2400" dirty="0"/>
              <a:t>If there is a second force that cancels the effect of the space-charge the particle will not be deviated.</a:t>
            </a:r>
          </a:p>
          <a:p>
            <a:pPr>
              <a:lnSpc>
                <a:spcPct val="124000"/>
              </a:lnSpc>
              <a:spcAft>
                <a:spcPts val="1293"/>
              </a:spcAft>
              <a:buFont typeface="Wingdings" charset="0"/>
              <a:buChar char=""/>
            </a:pPr>
            <a:r>
              <a:rPr lang="en-GB" sz="2400" dirty="0"/>
              <a:t>Let's see how the shape of this electrode is defined...</a:t>
            </a:r>
          </a:p>
        </p:txBody>
      </p:sp>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4498" y="2989089"/>
            <a:ext cx="4946400" cy="2779492"/>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 name="Espace réservé du pied de page 1"/>
          <p:cNvSpPr>
            <a:spLocks noGrp="1"/>
          </p:cNvSpPr>
          <p:nvPr>
            <p:ph type="ftr" sz="quarter" idx="11"/>
          </p:nvPr>
        </p:nvSpPr>
        <p:spPr/>
        <p:txBody>
          <a:bodyPr/>
          <a:lstStyle/>
          <a:p>
            <a:r>
              <a:rPr lang="fr-FR"/>
              <a:t>Electrons sources</a:t>
            </a:r>
            <a:endParaRPr lang="en-GB"/>
          </a:p>
        </p:txBody>
      </p:sp>
      <p:sp>
        <p:nvSpPr>
          <p:cNvPr id="3" name="Espace réservé du numéro de diapositive 2"/>
          <p:cNvSpPr>
            <a:spLocks noGrp="1"/>
          </p:cNvSpPr>
          <p:nvPr>
            <p:ph type="sldNum" sz="quarter" idx="12"/>
          </p:nvPr>
        </p:nvSpPr>
        <p:spPr/>
        <p:txBody>
          <a:bodyPr/>
          <a:lstStyle/>
          <a:p>
            <a:fld id="{480433CB-3D87-1948-A5B6-54D4680A5C16}" type="slidenum">
              <a:rPr lang="en-GB" smtClean="0"/>
              <a:pPr/>
              <a:t>90</a:t>
            </a:fld>
            <a:endParaRPr lang="en-GB"/>
          </a:p>
        </p:txBody>
      </p:sp>
    </p:spTree>
    <p:extLst>
      <p:ext uri="{BB962C8B-B14F-4D97-AF65-F5344CB8AC3E}">
        <p14:creationId xmlns:p14="http://schemas.microsoft.com/office/powerpoint/2010/main" val="367214530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space réservé de la date 7"/>
          <p:cNvSpPr>
            <a:spLocks noGrp="1"/>
          </p:cNvSpPr>
          <p:nvPr>
            <p:ph type="dt" idx="12"/>
          </p:nvPr>
        </p:nvSpPr>
        <p:spPr/>
        <p:txBody>
          <a:bodyPr/>
          <a:lstStyle/>
          <a:p>
            <a:r>
              <a:rPr lang="x-none"/>
              <a:t>Nicolas Delerue, LAL Orsay</a:t>
            </a:r>
            <a:endParaRPr lang="en-GB"/>
          </a:p>
        </p:txBody>
      </p:sp>
      <p:sp>
        <p:nvSpPr>
          <p:cNvPr id="68610" name="Rectangle 2"/>
          <p:cNvSpPr>
            <a:spLocks noGrp="1" noChangeArrowheads="1"/>
          </p:cNvSpPr>
          <p:nvPr>
            <p:ph type="title"/>
          </p:nvPr>
        </p:nvSpPr>
        <p:spPr/>
        <p:txBody>
          <a:bodyPr>
            <a:normAutofit fontScale="90000"/>
          </a:bodyPr>
          <a:lstStyle/>
          <a:p>
            <a:r>
              <a:rPr lang="en-GB" sz="3600" dirty="0"/>
              <a:t>Electrostatic potential </a:t>
            </a:r>
            <a:br>
              <a:rPr lang="en-GB" sz="3600" dirty="0"/>
            </a:br>
            <a:r>
              <a:rPr lang="en-GB" sz="3600" dirty="0"/>
              <a:t>in the beam</a:t>
            </a:r>
          </a:p>
        </p:txBody>
      </p:sp>
      <p:sp>
        <p:nvSpPr>
          <p:cNvPr id="68611" name="Rectangle 3"/>
          <p:cNvSpPr>
            <a:spLocks noGrp="1" noChangeArrowheads="1"/>
          </p:cNvSpPr>
          <p:nvPr>
            <p:ph type="body" sz="half" idx="1"/>
          </p:nvPr>
        </p:nvSpPr>
        <p:spPr>
          <a:xfrm>
            <a:off x="162720" y="1604328"/>
            <a:ext cx="4335840" cy="4522075"/>
          </a:xfrm>
        </p:spPr>
        <p:txBody>
          <a:bodyPr/>
          <a:lstStyle/>
          <a:p>
            <a:pPr marL="311045" indent="-311045">
              <a:lnSpc>
                <a:spcPct val="80000"/>
              </a:lnSpc>
              <a:spcAft>
                <a:spcPct val="0"/>
              </a:spcAft>
              <a:buSzPct val="100000"/>
              <a:buFont typeface="Times New Roman" charset="0"/>
              <a:buChar char="•"/>
            </a:pPr>
            <a:r>
              <a:rPr lang="en-GB" sz="2500">
                <a:latin typeface="Times New Roman" charset="0"/>
              </a:rPr>
              <a:t>Assume steady state</a:t>
            </a:r>
          </a:p>
          <a:p>
            <a:pPr marL="311045" indent="-311045">
              <a:lnSpc>
                <a:spcPct val="80000"/>
              </a:lnSpc>
              <a:spcAft>
                <a:spcPct val="0"/>
              </a:spcAft>
              <a:buSzPct val="100000"/>
              <a:buFont typeface="Times New Roman" charset="0"/>
              <a:buChar char="•"/>
            </a:pPr>
            <a:r>
              <a:rPr lang="en-GB" sz="2500">
                <a:latin typeface="Times New Roman" charset="0"/>
              </a:rPr>
              <a:t>Particle conservation as they propagate</a:t>
            </a:r>
            <a:br>
              <a:rPr lang="en-GB" sz="2500">
                <a:latin typeface="Times New Roman" charset="0"/>
              </a:rPr>
            </a:br>
            <a:r>
              <a:rPr lang="en-GB" sz="2500">
                <a:latin typeface="Times New Roman" charset="0"/>
              </a:rPr>
              <a:t>=&gt; Current constant across gap</a:t>
            </a:r>
          </a:p>
          <a:p>
            <a:pPr marL="311045" indent="-311045">
              <a:lnSpc>
                <a:spcPct val="80000"/>
              </a:lnSpc>
              <a:spcAft>
                <a:spcPct val="0"/>
              </a:spcAft>
              <a:buSzPct val="100000"/>
              <a:buFont typeface="Times New Roman" charset="0"/>
              <a:buChar char="•"/>
            </a:pPr>
            <a:r>
              <a:rPr lang="en-GB" sz="2500">
                <a:latin typeface="Times New Roman" charset="0"/>
              </a:rPr>
              <a:t>Electrostatic potential is 0 at source hence, particles are accelerated in the gap.</a:t>
            </a:r>
          </a:p>
          <a:p>
            <a:pPr marL="311045" indent="-311045">
              <a:lnSpc>
                <a:spcPct val="80000"/>
              </a:lnSpc>
              <a:spcAft>
                <a:spcPct val="0"/>
              </a:spcAft>
              <a:buSzPct val="100000"/>
              <a:buFont typeface="Times New Roman" charset="0"/>
              <a:buChar char="•"/>
            </a:pPr>
            <a:r>
              <a:rPr lang="en-GB" sz="2500">
                <a:latin typeface="Times New Roman" charset="0"/>
              </a:rPr>
              <a:t>Hence, by substitution</a:t>
            </a:r>
            <a:br>
              <a:rPr lang="en-GB" sz="2500">
                <a:latin typeface="Times New Roman" charset="0"/>
              </a:rPr>
            </a:br>
            <a:endParaRPr lang="en-GB" sz="2500">
              <a:latin typeface="Times New Roman" charset="0"/>
            </a:endParaRPr>
          </a:p>
          <a:p>
            <a:pPr marL="311045" indent="-311045">
              <a:lnSpc>
                <a:spcPct val="80000"/>
              </a:lnSpc>
              <a:spcAft>
                <a:spcPct val="0"/>
              </a:spcAft>
              <a:buSzPct val="100000"/>
              <a:buFont typeface="Times New Roman" charset="0"/>
              <a:buChar char="•"/>
            </a:pPr>
            <a:r>
              <a:rPr lang="en-GB" sz="2500">
                <a:latin typeface="Times New Roman" charset="0"/>
              </a:rPr>
              <a:t>And thus</a:t>
            </a:r>
          </a:p>
          <a:p>
            <a:pPr marL="311045" indent="-311045">
              <a:lnSpc>
                <a:spcPct val="124000"/>
              </a:lnSpc>
              <a:spcAft>
                <a:spcPct val="0"/>
              </a:spcAft>
              <a:buSzPct val="100000"/>
              <a:buNone/>
            </a:pPr>
            <a:r>
              <a:rPr lang="en-GB" sz="2000" i="1">
                <a:latin typeface="Times New Roman" charset="0"/>
              </a:rPr>
              <a:t>(see also Humphries, CPB, sec 5.2)</a:t>
            </a:r>
          </a:p>
          <a:p>
            <a:pPr marL="311045" indent="-311045">
              <a:lnSpc>
                <a:spcPct val="80000"/>
              </a:lnSpc>
              <a:spcAft>
                <a:spcPct val="0"/>
              </a:spcAft>
              <a:buSzPct val="100000"/>
              <a:buFont typeface="Times New Roman" charset="0"/>
              <a:buChar char="•"/>
            </a:pPr>
            <a:endParaRPr lang="en-GB" sz="2000" i="1">
              <a:latin typeface="Times New Roman" charset="0"/>
            </a:endParaRPr>
          </a:p>
        </p:txBody>
      </p:sp>
      <p:graphicFrame>
        <p:nvGraphicFramePr>
          <p:cNvPr id="68612" name="Object 4"/>
          <p:cNvGraphicFramePr>
            <a:graphicFrameLocks noGrp="1" noChangeAspect="1"/>
          </p:cNvGraphicFramePr>
          <p:nvPr>
            <p:ph sz="quarter" idx="2"/>
          </p:nvPr>
        </p:nvGraphicFramePr>
        <p:xfrm>
          <a:off x="4245121" y="1468954"/>
          <a:ext cx="914400" cy="766160"/>
        </p:xfrm>
        <a:graphic>
          <a:graphicData uri="http://schemas.openxmlformats.org/presentationml/2006/ole">
            <mc:AlternateContent xmlns:mc="http://schemas.openxmlformats.org/markup-compatibility/2006">
              <mc:Choice xmlns:v="urn:schemas-microsoft-com:vml" Requires="v">
                <p:oleObj name="Equation" r:id="rId2" imgW="469800" imgH="393480" progId="Equation.DSMT4">
                  <p:embed/>
                </p:oleObj>
              </mc:Choice>
              <mc:Fallback>
                <p:oleObj name="Equation" r:id="rId2" imgW="469800" imgH="393480" progId="Equation.DSMT4">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5121" y="1468954"/>
                        <a:ext cx="914400" cy="76616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oleObj>
              </mc:Fallback>
            </mc:AlternateContent>
          </a:graphicData>
        </a:graphic>
      </p:graphicFrame>
      <p:graphicFrame>
        <p:nvGraphicFramePr>
          <p:cNvPr id="68614" name="Object 6"/>
          <p:cNvGraphicFramePr>
            <a:graphicFrameLocks noGrp="1" noChangeAspect="1"/>
          </p:cNvGraphicFramePr>
          <p:nvPr>
            <p:ph sz="quarter" idx="3"/>
          </p:nvPr>
        </p:nvGraphicFramePr>
        <p:xfrm>
          <a:off x="5421600" y="1860675"/>
          <a:ext cx="2809440" cy="940419"/>
        </p:xfrm>
        <a:graphic>
          <a:graphicData uri="http://schemas.openxmlformats.org/presentationml/2006/ole">
            <mc:AlternateContent xmlns:mc="http://schemas.openxmlformats.org/markup-compatibility/2006">
              <mc:Choice xmlns:v="urn:schemas-microsoft-com:vml" Requires="v">
                <p:oleObj name="Equation" r:id="rId4" imgW="1180800" imgH="393480" progId="Equation.DSMT4">
                  <p:embed/>
                </p:oleObj>
              </mc:Choice>
              <mc:Fallback>
                <p:oleObj name="Equation" r:id="rId4" imgW="1180800" imgH="3934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21600" y="1860675"/>
                        <a:ext cx="2809440" cy="9404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oleObj>
              </mc:Fallback>
            </mc:AlternateContent>
          </a:graphicData>
        </a:graphic>
      </p:graphicFrame>
      <p:graphicFrame>
        <p:nvGraphicFramePr>
          <p:cNvPr id="68616" name="Object 8"/>
          <p:cNvGraphicFramePr>
            <a:graphicFrameLocks noChangeAspect="1"/>
          </p:cNvGraphicFramePr>
          <p:nvPr/>
        </p:nvGraphicFramePr>
        <p:xfrm>
          <a:off x="4636800" y="2645558"/>
          <a:ext cx="1895040" cy="874171"/>
        </p:xfrm>
        <a:graphic>
          <a:graphicData uri="http://schemas.openxmlformats.org/presentationml/2006/ole">
            <mc:AlternateContent xmlns:mc="http://schemas.openxmlformats.org/markup-compatibility/2006">
              <mc:Choice xmlns:v="urn:schemas-microsoft-com:vml" Requires="v">
                <p:oleObj name="Equation" r:id="rId6" imgW="939600" imgH="431640" progId="Equation.DSMT4">
                  <p:embed/>
                </p:oleObj>
              </mc:Choice>
              <mc:Fallback>
                <p:oleObj name="Equation" r:id="rId6" imgW="939600" imgH="43164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36800" y="2645558"/>
                        <a:ext cx="1895040" cy="87417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68617" name="Object 9"/>
          <p:cNvGraphicFramePr>
            <a:graphicFrameLocks noChangeAspect="1"/>
          </p:cNvGraphicFramePr>
          <p:nvPr/>
        </p:nvGraphicFramePr>
        <p:xfrm>
          <a:off x="5747041" y="3560054"/>
          <a:ext cx="1792800" cy="848250"/>
        </p:xfrm>
        <a:graphic>
          <a:graphicData uri="http://schemas.openxmlformats.org/presentationml/2006/ole">
            <mc:AlternateContent xmlns:mc="http://schemas.openxmlformats.org/markup-compatibility/2006">
              <mc:Choice xmlns:v="urn:schemas-microsoft-com:vml" Requires="v">
                <p:oleObj name="Equation" r:id="rId8" imgW="888840" imgH="419040" progId="Equation.DSMT4">
                  <p:embed/>
                </p:oleObj>
              </mc:Choice>
              <mc:Fallback>
                <p:oleObj name="Equation" r:id="rId8" imgW="888840" imgH="41904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47041" y="3560054"/>
                        <a:ext cx="1792800" cy="8482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68618" name="Object 10"/>
          <p:cNvGraphicFramePr>
            <a:graphicFrameLocks noChangeAspect="1"/>
          </p:cNvGraphicFramePr>
          <p:nvPr/>
        </p:nvGraphicFramePr>
        <p:xfrm>
          <a:off x="4114080" y="4212443"/>
          <a:ext cx="2868480" cy="976423"/>
        </p:xfrm>
        <a:graphic>
          <a:graphicData uri="http://schemas.openxmlformats.org/presentationml/2006/ole">
            <mc:AlternateContent xmlns:mc="http://schemas.openxmlformats.org/markup-compatibility/2006">
              <mc:Choice xmlns:v="urn:schemas-microsoft-com:vml" Requires="v">
                <p:oleObj name="Equation" r:id="rId10" imgW="1422360" imgH="482400" progId="Equation.DSMT4">
                  <p:embed/>
                </p:oleObj>
              </mc:Choice>
              <mc:Fallback>
                <p:oleObj name="Equation" r:id="rId10" imgW="1422360" imgH="48240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14080" y="4212443"/>
                        <a:ext cx="2868480" cy="97642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68619" name="Object 11"/>
          <p:cNvGraphicFramePr>
            <a:graphicFrameLocks noChangeAspect="1"/>
          </p:cNvGraphicFramePr>
          <p:nvPr/>
        </p:nvGraphicFramePr>
        <p:xfrm>
          <a:off x="4180321" y="5193186"/>
          <a:ext cx="2547360" cy="1052751"/>
        </p:xfrm>
        <a:graphic>
          <a:graphicData uri="http://schemas.openxmlformats.org/presentationml/2006/ole">
            <mc:AlternateContent xmlns:mc="http://schemas.openxmlformats.org/markup-compatibility/2006">
              <mc:Choice xmlns:v="urn:schemas-microsoft-com:vml" Requires="v">
                <p:oleObj name="…quation" r:id="rId12" imgW="952200" imgH="393480" progId="Equation.3">
                  <p:embed/>
                </p:oleObj>
              </mc:Choice>
              <mc:Fallback>
                <p:oleObj name="…quation" r:id="rId12" imgW="952200" imgH="39348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180321" y="5193186"/>
                        <a:ext cx="2547360" cy="105275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2" name="Espace réservé du pied de page 1"/>
          <p:cNvSpPr>
            <a:spLocks noGrp="1"/>
          </p:cNvSpPr>
          <p:nvPr>
            <p:ph type="ftr" idx="10"/>
          </p:nvPr>
        </p:nvSpPr>
        <p:spPr/>
        <p:txBody>
          <a:bodyPr/>
          <a:lstStyle/>
          <a:p>
            <a:r>
              <a:rPr lang="en-GB"/>
              <a:t>Electrons sources</a:t>
            </a:r>
          </a:p>
        </p:txBody>
      </p:sp>
      <p:sp>
        <p:nvSpPr>
          <p:cNvPr id="3" name="Espace réservé du numéro de diapositive 2"/>
          <p:cNvSpPr>
            <a:spLocks noGrp="1"/>
          </p:cNvSpPr>
          <p:nvPr>
            <p:ph type="sldNum" idx="11"/>
          </p:nvPr>
        </p:nvSpPr>
        <p:spPr/>
        <p:txBody>
          <a:bodyPr/>
          <a:lstStyle/>
          <a:p>
            <a:fld id="{1BC11F92-A3AC-0140-BEFE-E8CE64D60749}" type="slidenum">
              <a:rPr lang="en-GB" smtClean="0"/>
              <a:pPr/>
              <a:t>91</a:t>
            </a:fld>
            <a:endParaRPr lang="en-GB"/>
          </a:p>
        </p:txBody>
      </p:sp>
    </p:spTree>
    <p:extLst>
      <p:ext uri="{BB962C8B-B14F-4D97-AF65-F5344CB8AC3E}">
        <p14:creationId xmlns:p14="http://schemas.microsoft.com/office/powerpoint/2010/main" val="406594049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e la date 7"/>
          <p:cNvSpPr>
            <a:spLocks noGrp="1"/>
          </p:cNvSpPr>
          <p:nvPr>
            <p:ph type="dt" idx="12"/>
          </p:nvPr>
        </p:nvSpPr>
        <p:spPr/>
        <p:txBody>
          <a:bodyPr/>
          <a:lstStyle/>
          <a:p>
            <a:r>
              <a:rPr lang="x-none"/>
              <a:t>Nicolas Delerue, LAL Orsay</a:t>
            </a:r>
            <a:endParaRPr lang="en-GB"/>
          </a:p>
        </p:txBody>
      </p:sp>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1600" y="2612434"/>
            <a:ext cx="3882240" cy="2939349"/>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9218" name="Rectangle 2"/>
          <p:cNvSpPr>
            <a:spLocks noGrp="1" noChangeArrowheads="1"/>
          </p:cNvSpPr>
          <p:nvPr>
            <p:ph type="title"/>
          </p:nvPr>
        </p:nvSpPr>
        <p:spPr>
          <a:ln/>
        </p:spPr>
        <p:txBody>
          <a:bodyPr/>
          <a:lstStyle/>
          <a:p>
            <a:pPr>
              <a:lnSpc>
                <a:spcPct val="124000"/>
              </a:lnSpc>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dirty="0"/>
              <a:t>Electrode design</a:t>
            </a:r>
          </a:p>
        </p:txBody>
      </p:sp>
      <p:sp>
        <p:nvSpPr>
          <p:cNvPr id="9219" name="Rectangle 3"/>
          <p:cNvSpPr>
            <a:spLocks noGrp="1" noChangeArrowheads="1"/>
          </p:cNvSpPr>
          <p:nvPr>
            <p:ph type="body" sz="half" idx="1"/>
          </p:nvPr>
        </p:nvSpPr>
        <p:spPr>
          <a:xfrm>
            <a:off x="456480" y="1468954"/>
            <a:ext cx="4042080" cy="4522075"/>
          </a:xfrm>
          <a:ln/>
        </p:spPr>
        <p:txBody>
          <a:bodyPr>
            <a:normAutofit fontScale="92500" lnSpcReduction="10000"/>
          </a:bodyPr>
          <a:lstStyle/>
          <a:p>
            <a:pPr marL="311045" indent="-311045">
              <a:lnSpc>
                <a:spcPct val="124000"/>
              </a:lnSpc>
              <a:spcAft>
                <a:spcPct val="0"/>
              </a:spcAft>
              <a:buSzPct val="100000"/>
              <a:buFont typeface="Times New Roman" charset="0"/>
              <a:buChar char="•"/>
              <a:tabLst>
                <a:tab pos="404646" algn="l"/>
                <a:tab pos="812172" algn="l"/>
                <a:tab pos="1219698" algn="l"/>
                <a:tab pos="1627224" algn="l"/>
                <a:tab pos="2034750" algn="l"/>
                <a:tab pos="2442276" algn="l"/>
                <a:tab pos="2849803" algn="l"/>
                <a:tab pos="3257328" algn="l"/>
                <a:tab pos="3664855" algn="l"/>
                <a:tab pos="4072380" algn="l"/>
                <a:tab pos="4479907" algn="l"/>
                <a:tab pos="4887432" algn="l"/>
                <a:tab pos="5294959" algn="l"/>
                <a:tab pos="5702484" algn="l"/>
                <a:tab pos="6110011" algn="l"/>
                <a:tab pos="6517536" algn="l"/>
                <a:tab pos="6925063" algn="l"/>
                <a:tab pos="7332588" algn="l"/>
                <a:tab pos="7740115" algn="l"/>
                <a:tab pos="8147640" algn="l"/>
              </a:tabLst>
            </a:pPr>
            <a:r>
              <a:rPr lang="en-GB" sz="2400">
                <a:latin typeface="Times New Roman" charset="0"/>
              </a:rPr>
              <a:t>Electrostatic potential in the beam:</a:t>
            </a:r>
            <a:br>
              <a:rPr lang="en-GB" sz="2400">
                <a:latin typeface="Times New Roman" charset="0"/>
              </a:rPr>
            </a:br>
            <a:br>
              <a:rPr lang="en-GB" sz="2400">
                <a:latin typeface="Times New Roman" charset="0"/>
              </a:rPr>
            </a:br>
            <a:r>
              <a:rPr lang="en-GB" sz="2400">
                <a:latin typeface="Times New Roman" charset="0"/>
              </a:rPr>
              <a:t>Laplace equation:</a:t>
            </a:r>
            <a:br>
              <a:rPr lang="en-GB" sz="2400">
                <a:latin typeface="Times New Roman" charset="0"/>
              </a:rPr>
            </a:br>
            <a:endParaRPr lang="en-GB" sz="2400">
              <a:latin typeface="Times New Roman" charset="0"/>
            </a:endParaRPr>
          </a:p>
          <a:p>
            <a:pPr marL="311045" indent="-311045">
              <a:lnSpc>
                <a:spcPct val="124000"/>
              </a:lnSpc>
              <a:spcAft>
                <a:spcPct val="0"/>
              </a:spcAft>
              <a:buSzPct val="100000"/>
              <a:buFont typeface="Times New Roman" charset="0"/>
              <a:buChar char="•"/>
              <a:tabLst>
                <a:tab pos="404646" algn="l"/>
                <a:tab pos="812172" algn="l"/>
                <a:tab pos="1219698" algn="l"/>
                <a:tab pos="1627224" algn="l"/>
                <a:tab pos="2034750" algn="l"/>
                <a:tab pos="2442276" algn="l"/>
                <a:tab pos="2849803" algn="l"/>
                <a:tab pos="3257328" algn="l"/>
                <a:tab pos="3664855" algn="l"/>
                <a:tab pos="4072380" algn="l"/>
                <a:tab pos="4479907" algn="l"/>
                <a:tab pos="4887432" algn="l"/>
                <a:tab pos="5294959" algn="l"/>
                <a:tab pos="5702484" algn="l"/>
                <a:tab pos="6110011" algn="l"/>
                <a:tab pos="6517536" algn="l"/>
                <a:tab pos="6925063" algn="l"/>
                <a:tab pos="7332588" algn="l"/>
                <a:tab pos="7740115" algn="l"/>
                <a:tab pos="8147640" algn="l"/>
              </a:tabLst>
            </a:pPr>
            <a:r>
              <a:rPr lang="en-GB" sz="2400">
                <a:latin typeface="Times New Roman" charset="0"/>
              </a:rPr>
              <a:t>Trial function:</a:t>
            </a:r>
            <a:br>
              <a:rPr lang="en-GB" sz="2400">
                <a:latin typeface="Times New Roman" charset="0"/>
              </a:rPr>
            </a:br>
            <a:endParaRPr lang="en-GB" sz="2400">
              <a:latin typeface="Times New Roman" charset="0"/>
            </a:endParaRPr>
          </a:p>
          <a:p>
            <a:pPr marL="311045" indent="-311045">
              <a:lnSpc>
                <a:spcPct val="124000"/>
              </a:lnSpc>
              <a:spcAft>
                <a:spcPct val="0"/>
              </a:spcAft>
              <a:buSzPct val="100000"/>
              <a:buFont typeface="Times New Roman" charset="0"/>
              <a:buChar char="•"/>
              <a:tabLst>
                <a:tab pos="404646" algn="l"/>
                <a:tab pos="812172" algn="l"/>
                <a:tab pos="1219698" algn="l"/>
                <a:tab pos="1627224" algn="l"/>
                <a:tab pos="2034750" algn="l"/>
                <a:tab pos="2442276" algn="l"/>
                <a:tab pos="2849803" algn="l"/>
                <a:tab pos="3257328" algn="l"/>
                <a:tab pos="3664855" algn="l"/>
                <a:tab pos="4072380" algn="l"/>
                <a:tab pos="4479907" algn="l"/>
                <a:tab pos="4887432" algn="l"/>
                <a:tab pos="5294959" algn="l"/>
                <a:tab pos="5702484" algn="l"/>
                <a:tab pos="6110011" algn="l"/>
                <a:tab pos="6517536" algn="l"/>
                <a:tab pos="6925063" algn="l"/>
                <a:tab pos="7332588" algn="l"/>
                <a:tab pos="7740115" algn="l"/>
                <a:tab pos="8147640" algn="l"/>
              </a:tabLst>
            </a:pPr>
            <a:r>
              <a:rPr lang="en-GB" sz="2400">
                <a:latin typeface="Times New Roman" charset="0"/>
              </a:rPr>
              <a:t>Hence the potential</a:t>
            </a:r>
            <a:br>
              <a:rPr lang="en-GB" sz="2400">
                <a:latin typeface="Times New Roman" charset="0"/>
              </a:rPr>
            </a:br>
            <a:endParaRPr lang="en-GB" sz="2400">
              <a:latin typeface="Times New Roman" charset="0"/>
            </a:endParaRPr>
          </a:p>
          <a:p>
            <a:pPr marL="311045" indent="-311045">
              <a:lnSpc>
                <a:spcPct val="124000"/>
              </a:lnSpc>
              <a:spcAft>
                <a:spcPct val="0"/>
              </a:spcAft>
              <a:buSzPct val="100000"/>
              <a:buFont typeface="Times New Roman" charset="0"/>
              <a:buChar char="•"/>
              <a:tabLst>
                <a:tab pos="404646" algn="l"/>
                <a:tab pos="812172" algn="l"/>
                <a:tab pos="1219698" algn="l"/>
                <a:tab pos="1627224" algn="l"/>
                <a:tab pos="2034750" algn="l"/>
                <a:tab pos="2442276" algn="l"/>
                <a:tab pos="2849803" algn="l"/>
                <a:tab pos="3257328" algn="l"/>
                <a:tab pos="3664855" algn="l"/>
                <a:tab pos="4072380" algn="l"/>
                <a:tab pos="4479907" algn="l"/>
                <a:tab pos="4887432" algn="l"/>
                <a:tab pos="5294959" algn="l"/>
                <a:tab pos="5702484" algn="l"/>
                <a:tab pos="6110011" algn="l"/>
                <a:tab pos="6517536" algn="l"/>
                <a:tab pos="6925063" algn="l"/>
                <a:tab pos="7332588" algn="l"/>
                <a:tab pos="7740115" algn="l"/>
                <a:tab pos="8147640" algn="l"/>
              </a:tabLst>
            </a:pPr>
            <a:r>
              <a:rPr lang="en-GB" sz="2000">
                <a:latin typeface="Times New Roman" charset="0"/>
              </a:rPr>
              <a:t>Hence for the source electrode:</a:t>
            </a:r>
          </a:p>
          <a:p>
            <a:pPr marL="311045" indent="-311045">
              <a:lnSpc>
                <a:spcPct val="124000"/>
              </a:lnSpc>
              <a:spcAft>
                <a:spcPct val="0"/>
              </a:spcAft>
              <a:buSzPct val="100000"/>
              <a:buFont typeface="Times New Roman" charset="0"/>
              <a:buChar char="•"/>
              <a:tabLst>
                <a:tab pos="404646" algn="l"/>
                <a:tab pos="812172" algn="l"/>
                <a:tab pos="1219698" algn="l"/>
                <a:tab pos="1627224" algn="l"/>
                <a:tab pos="2034750" algn="l"/>
                <a:tab pos="2442276" algn="l"/>
                <a:tab pos="2849803" algn="l"/>
                <a:tab pos="3257328" algn="l"/>
                <a:tab pos="3664855" algn="l"/>
                <a:tab pos="4072380" algn="l"/>
                <a:tab pos="4479907" algn="l"/>
                <a:tab pos="4887432" algn="l"/>
                <a:tab pos="5294959" algn="l"/>
                <a:tab pos="5702484" algn="l"/>
                <a:tab pos="6110011" algn="l"/>
                <a:tab pos="6517536" algn="l"/>
                <a:tab pos="6925063" algn="l"/>
                <a:tab pos="7332588" algn="l"/>
                <a:tab pos="7740115" algn="l"/>
                <a:tab pos="8147640" algn="l"/>
              </a:tabLst>
            </a:pPr>
            <a:r>
              <a:rPr lang="en-GB" sz="2000">
                <a:latin typeface="Times New Roman" charset="0"/>
              </a:rPr>
              <a:t>And for the extraction electrode:</a:t>
            </a:r>
          </a:p>
        </p:txBody>
      </p:sp>
      <p:graphicFrame>
        <p:nvGraphicFramePr>
          <p:cNvPr id="9231" name="Object 15"/>
          <p:cNvGraphicFramePr>
            <a:graphicFrameLocks noGrp="1" noChangeAspect="1"/>
          </p:cNvGraphicFramePr>
          <p:nvPr>
            <p:ph sz="quarter" idx="2"/>
            <p:extLst>
              <p:ext uri="{D42A27DB-BD31-4B8C-83A1-F6EECF244321}">
                <p14:modId xmlns:p14="http://schemas.microsoft.com/office/powerpoint/2010/main" val="1201276102"/>
              </p:ext>
            </p:extLst>
          </p:nvPr>
        </p:nvGraphicFramePr>
        <p:xfrm>
          <a:off x="1699870" y="1883717"/>
          <a:ext cx="1764000" cy="728717"/>
        </p:xfrm>
        <a:graphic>
          <a:graphicData uri="http://schemas.openxmlformats.org/presentationml/2006/ole">
            <mc:AlternateContent xmlns:mc="http://schemas.openxmlformats.org/markup-compatibility/2006">
              <mc:Choice xmlns:v="urn:schemas-microsoft-com:vml" Requires="v">
                <p:oleObj name="Equation" r:id="rId4" imgW="952200" imgH="393480" progId="Equation.DSMT4">
                  <p:embed/>
                </p:oleObj>
              </mc:Choice>
              <mc:Fallback>
                <p:oleObj name="Equation" r:id="rId4" imgW="952200" imgH="3934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9870" y="1883717"/>
                        <a:ext cx="1764000" cy="72871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oleObj>
              </mc:Fallback>
            </mc:AlternateContent>
          </a:graphicData>
        </a:graphic>
      </p:graphicFrame>
      <p:graphicFrame>
        <p:nvGraphicFramePr>
          <p:cNvPr id="9221" name="Object 5"/>
          <p:cNvGraphicFramePr>
            <a:graphicFrameLocks noChangeAspect="1"/>
          </p:cNvGraphicFramePr>
          <p:nvPr/>
        </p:nvGraphicFramePr>
        <p:xfrm>
          <a:off x="3101760" y="2939349"/>
          <a:ext cx="122400" cy="289470"/>
        </p:xfrm>
        <a:graphic>
          <a:graphicData uri="http://schemas.openxmlformats.org/presentationml/2006/ole">
            <mc:AlternateContent xmlns:mc="http://schemas.openxmlformats.org/markup-compatibility/2006">
              <mc:Choice xmlns:v="urn:schemas-microsoft-com:vml" Requires="v">
                <p:oleObj r:id="rId6" imgW="72360" imgH="169200" progId="">
                  <p:embed/>
                </p:oleObj>
              </mc:Choice>
              <mc:Fallback>
                <p:oleObj r:id="rId6" imgW="72360" imgH="1692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01760" y="2939349"/>
                        <a:ext cx="122400" cy="289470"/>
                      </a:xfrm>
                      <a:prstGeom prst="rect">
                        <a:avLst/>
                      </a:prstGeom>
                      <a:noFill/>
                      <a:effectLst/>
                      <a:extLst>
                        <a:ext uri="{909E8E84-426E-40dd-AFC4-6F175D3DCCD1}">
                          <a14:hiddenFill xmlns:a14="http://schemas.microsoft.com/office/drawing/2010/main" xmlns="">
                            <a:blipFill dpi="0" rotWithShape="0">
                              <a:blip/>
                              <a:srcRect/>
                              <a:stretch>
                                <a:fillRect/>
                              </a:stretch>
                            </a:blip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9233" name="Object 17"/>
          <p:cNvGraphicFramePr>
            <a:graphicFrameLocks noGrp="1" noChangeAspect="1"/>
          </p:cNvGraphicFramePr>
          <p:nvPr>
            <p:ph sz="quarter" idx="3"/>
            <p:extLst>
              <p:ext uri="{D42A27DB-BD31-4B8C-83A1-F6EECF244321}">
                <p14:modId xmlns:p14="http://schemas.microsoft.com/office/powerpoint/2010/main" val="2733678009"/>
              </p:ext>
            </p:extLst>
          </p:nvPr>
        </p:nvGraphicFramePr>
        <p:xfrm>
          <a:off x="2995070" y="2471299"/>
          <a:ext cx="1697760" cy="757520"/>
        </p:xfrm>
        <a:graphic>
          <a:graphicData uri="http://schemas.openxmlformats.org/presentationml/2006/ole">
            <mc:AlternateContent xmlns:mc="http://schemas.openxmlformats.org/markup-compatibility/2006">
              <mc:Choice xmlns:v="urn:schemas-microsoft-com:vml" Requires="v">
                <p:oleObj name="Equation" r:id="rId8" imgW="939600" imgH="419040" progId="Equation.DSMT4">
                  <p:embed/>
                </p:oleObj>
              </mc:Choice>
              <mc:Fallback>
                <p:oleObj name="Equation" r:id="rId8" imgW="939600" imgH="41904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95070" y="2471299"/>
                        <a:ext cx="1697760" cy="75752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oleObj>
              </mc:Fallback>
            </mc:AlternateContent>
          </a:graphicData>
        </a:graphic>
      </p:graphicFrame>
      <p:graphicFrame>
        <p:nvGraphicFramePr>
          <p:cNvPr id="9235" name="Object 19"/>
          <p:cNvGraphicFramePr>
            <a:graphicFrameLocks noChangeAspect="1"/>
          </p:cNvGraphicFramePr>
          <p:nvPr>
            <p:extLst>
              <p:ext uri="{D42A27DB-BD31-4B8C-83A1-F6EECF244321}">
                <p14:modId xmlns:p14="http://schemas.microsoft.com/office/powerpoint/2010/main" val="138240929"/>
              </p:ext>
            </p:extLst>
          </p:nvPr>
        </p:nvGraphicFramePr>
        <p:xfrm>
          <a:off x="1201131" y="3704069"/>
          <a:ext cx="3441600" cy="711435"/>
        </p:xfrm>
        <a:graphic>
          <a:graphicData uri="http://schemas.openxmlformats.org/presentationml/2006/ole">
            <mc:AlternateContent xmlns:mc="http://schemas.openxmlformats.org/markup-compatibility/2006">
              <mc:Choice xmlns:v="urn:schemas-microsoft-com:vml" Requires="v">
                <p:oleObj name="Equation" r:id="rId10" imgW="1904760" imgH="393480" progId="Equation.DSMT4">
                  <p:embed/>
                </p:oleObj>
              </mc:Choice>
              <mc:Fallback>
                <p:oleObj name="Equation" r:id="rId10" imgW="1904760" imgH="39348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01131" y="3704069"/>
                        <a:ext cx="3441600" cy="71143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9236" name="Object 20"/>
          <p:cNvGraphicFramePr>
            <a:graphicFrameLocks noChangeAspect="1"/>
          </p:cNvGraphicFramePr>
          <p:nvPr>
            <p:extLst>
              <p:ext uri="{D42A27DB-BD31-4B8C-83A1-F6EECF244321}">
                <p14:modId xmlns:p14="http://schemas.microsoft.com/office/powerpoint/2010/main" val="2500748294"/>
              </p:ext>
            </p:extLst>
          </p:nvPr>
        </p:nvGraphicFramePr>
        <p:xfrm>
          <a:off x="2776788" y="3228819"/>
          <a:ext cx="1147680" cy="344196"/>
        </p:xfrm>
        <a:graphic>
          <a:graphicData uri="http://schemas.openxmlformats.org/presentationml/2006/ole">
            <mc:AlternateContent xmlns:mc="http://schemas.openxmlformats.org/markup-compatibility/2006">
              <mc:Choice xmlns:v="urn:schemas-microsoft-com:vml" Requires="v">
                <p:oleObj name="Equation" r:id="rId12" imgW="634680" imgH="190440" progId="Equation.DSMT4">
                  <p:embed/>
                </p:oleObj>
              </mc:Choice>
              <mc:Fallback>
                <p:oleObj name="Equation" r:id="rId12" imgW="634680" imgH="190440" progId="Equation.DSMT4">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776788" y="3228819"/>
                        <a:ext cx="1147680" cy="34419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9237" name="Object 21"/>
          <p:cNvGraphicFramePr>
            <a:graphicFrameLocks noChangeAspect="1"/>
          </p:cNvGraphicFramePr>
          <p:nvPr>
            <p:extLst>
              <p:ext uri="{D42A27DB-BD31-4B8C-83A1-F6EECF244321}">
                <p14:modId xmlns:p14="http://schemas.microsoft.com/office/powerpoint/2010/main" val="2637608145"/>
              </p:ext>
            </p:extLst>
          </p:nvPr>
        </p:nvGraphicFramePr>
        <p:xfrm>
          <a:off x="3379851" y="4462443"/>
          <a:ext cx="1262880" cy="367239"/>
        </p:xfrm>
        <a:graphic>
          <a:graphicData uri="http://schemas.openxmlformats.org/presentationml/2006/ole">
            <mc:AlternateContent xmlns:mc="http://schemas.openxmlformats.org/markup-compatibility/2006">
              <mc:Choice xmlns:v="urn:schemas-microsoft-com:vml" Requires="v">
                <p:oleObj name="Equation" r:id="rId14" imgW="698400" imgH="203040" progId="Equation.DSMT4">
                  <p:embed/>
                </p:oleObj>
              </mc:Choice>
              <mc:Fallback>
                <p:oleObj name="Equation" r:id="rId14" imgW="698400" imgH="203040" progId="Equation.DSMT4">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379851" y="4462443"/>
                        <a:ext cx="1262880" cy="36723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9238" name="Object 22"/>
          <p:cNvGraphicFramePr>
            <a:graphicFrameLocks noChangeAspect="1"/>
          </p:cNvGraphicFramePr>
          <p:nvPr/>
        </p:nvGraphicFramePr>
        <p:xfrm>
          <a:off x="3733921" y="5322799"/>
          <a:ext cx="1239840" cy="367239"/>
        </p:xfrm>
        <a:graphic>
          <a:graphicData uri="http://schemas.openxmlformats.org/presentationml/2006/ole">
            <mc:AlternateContent xmlns:mc="http://schemas.openxmlformats.org/markup-compatibility/2006">
              <mc:Choice xmlns:v="urn:schemas-microsoft-com:vml" Requires="v">
                <p:oleObj name="Equation" r:id="rId16" imgW="685800" imgH="203040" progId="Equation.DSMT4">
                  <p:embed/>
                </p:oleObj>
              </mc:Choice>
              <mc:Fallback>
                <p:oleObj name="Equation" r:id="rId16" imgW="685800" imgH="203040" progId="Equation.DSMT4">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733921" y="5322799"/>
                        <a:ext cx="1239840" cy="36723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9239" name="Object 23"/>
          <p:cNvGraphicFramePr>
            <a:graphicFrameLocks noChangeAspect="1"/>
          </p:cNvGraphicFramePr>
          <p:nvPr>
            <p:extLst>
              <p:ext uri="{D42A27DB-BD31-4B8C-83A1-F6EECF244321}">
                <p14:modId xmlns:p14="http://schemas.microsoft.com/office/powerpoint/2010/main" val="2709728643"/>
              </p:ext>
            </p:extLst>
          </p:nvPr>
        </p:nvGraphicFramePr>
        <p:xfrm>
          <a:off x="607680" y="4611364"/>
          <a:ext cx="2616480" cy="711435"/>
        </p:xfrm>
        <a:graphic>
          <a:graphicData uri="http://schemas.openxmlformats.org/presentationml/2006/ole">
            <mc:AlternateContent xmlns:mc="http://schemas.openxmlformats.org/markup-compatibility/2006">
              <mc:Choice xmlns:v="urn:schemas-microsoft-com:vml" Requires="v">
                <p:oleObj name="Equation" r:id="rId18" imgW="1447560" imgH="393480" progId="Equation.DSMT4">
                  <p:embed/>
                </p:oleObj>
              </mc:Choice>
              <mc:Fallback>
                <p:oleObj name="Equation" r:id="rId18" imgW="1447560" imgH="393480" progId="Equation.DSMT4">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07680" y="4611364"/>
                        <a:ext cx="2616480" cy="71143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9240" name="Object 24"/>
          <p:cNvGraphicFramePr>
            <a:graphicFrameLocks noChangeAspect="1"/>
          </p:cNvGraphicFramePr>
          <p:nvPr>
            <p:extLst>
              <p:ext uri="{D42A27DB-BD31-4B8C-83A1-F6EECF244321}">
                <p14:modId xmlns:p14="http://schemas.microsoft.com/office/powerpoint/2010/main" val="4250822370"/>
              </p:ext>
            </p:extLst>
          </p:nvPr>
        </p:nvGraphicFramePr>
        <p:xfrm>
          <a:off x="5480861" y="6079240"/>
          <a:ext cx="1422720" cy="321153"/>
        </p:xfrm>
        <a:graphic>
          <a:graphicData uri="http://schemas.openxmlformats.org/presentationml/2006/ole">
            <mc:AlternateContent xmlns:mc="http://schemas.openxmlformats.org/markup-compatibility/2006">
              <mc:Choice xmlns:v="urn:schemas-microsoft-com:vml" Requires="v">
                <p:oleObj name="Equation" r:id="rId20" imgW="787320" imgH="177480" progId="Equation.DSMT4">
                  <p:embed/>
                </p:oleObj>
              </mc:Choice>
              <mc:Fallback>
                <p:oleObj name="Equation" r:id="rId20" imgW="787320" imgH="177480" progId="Equation.DSMT4">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480861" y="6079240"/>
                        <a:ext cx="1422720" cy="32115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9241" name="Object 25"/>
          <p:cNvGraphicFramePr>
            <a:graphicFrameLocks noChangeAspect="1"/>
          </p:cNvGraphicFramePr>
          <p:nvPr>
            <p:extLst>
              <p:ext uri="{D42A27DB-BD31-4B8C-83A1-F6EECF244321}">
                <p14:modId xmlns:p14="http://schemas.microsoft.com/office/powerpoint/2010/main" val="3640595786"/>
              </p:ext>
            </p:extLst>
          </p:nvPr>
        </p:nvGraphicFramePr>
        <p:xfrm>
          <a:off x="1927440" y="6002782"/>
          <a:ext cx="2593440" cy="413323"/>
        </p:xfrm>
        <a:graphic>
          <a:graphicData uri="http://schemas.openxmlformats.org/presentationml/2006/ole">
            <mc:AlternateContent xmlns:mc="http://schemas.openxmlformats.org/markup-compatibility/2006">
              <mc:Choice xmlns:v="urn:schemas-microsoft-com:vml" Requires="v">
                <p:oleObj name="…quation" r:id="rId22" imgW="1434960" imgH="228600" progId="Equation.3">
                  <p:embed/>
                </p:oleObj>
              </mc:Choice>
              <mc:Fallback>
                <p:oleObj name="…quation" r:id="rId22" imgW="1434960" imgH="228600" progId="Equation.3">
                  <p:embed/>
                  <p:pic>
                    <p:nvPicPr>
                      <p:cNvPr id="0" name=""/>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927440" y="6002782"/>
                        <a:ext cx="2593440" cy="41332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pic>
        <p:nvPicPr>
          <p:cNvPr id="2" name="Image 1"/>
          <p:cNvPicPr>
            <a:picLocks noChangeAspect="1"/>
          </p:cNvPicPr>
          <p:nvPr/>
        </p:nvPicPr>
        <p:blipFill>
          <a:blip r:embed="rId24"/>
          <a:stretch>
            <a:fillRect/>
          </a:stretch>
        </p:blipFill>
        <p:spPr>
          <a:xfrm>
            <a:off x="165100" y="0"/>
            <a:ext cx="8791288" cy="6858000"/>
          </a:xfrm>
          <a:prstGeom prst="rect">
            <a:avLst/>
          </a:prstGeom>
        </p:spPr>
      </p:pic>
      <p:sp>
        <p:nvSpPr>
          <p:cNvPr id="3" name="Espace réservé du pied de page 2"/>
          <p:cNvSpPr>
            <a:spLocks noGrp="1"/>
          </p:cNvSpPr>
          <p:nvPr>
            <p:ph type="ftr" idx="10"/>
          </p:nvPr>
        </p:nvSpPr>
        <p:spPr/>
        <p:txBody>
          <a:bodyPr/>
          <a:lstStyle/>
          <a:p>
            <a:r>
              <a:rPr lang="en-GB"/>
              <a:t>Electrons sources</a:t>
            </a:r>
          </a:p>
        </p:txBody>
      </p:sp>
      <p:sp>
        <p:nvSpPr>
          <p:cNvPr id="4" name="Espace réservé du numéro de diapositive 3"/>
          <p:cNvSpPr>
            <a:spLocks noGrp="1"/>
          </p:cNvSpPr>
          <p:nvPr>
            <p:ph type="sldNum" idx="11"/>
          </p:nvPr>
        </p:nvSpPr>
        <p:spPr/>
        <p:txBody>
          <a:bodyPr/>
          <a:lstStyle/>
          <a:p>
            <a:fld id="{1BC11F92-A3AC-0140-BEFE-E8CE64D60749}" type="slidenum">
              <a:rPr lang="en-GB" smtClean="0"/>
              <a:pPr/>
              <a:t>92</a:t>
            </a:fld>
            <a:endParaRPr lang="en-GB"/>
          </a:p>
        </p:txBody>
      </p:sp>
    </p:spTree>
    <p:extLst>
      <p:ext uri="{BB962C8B-B14F-4D97-AF65-F5344CB8AC3E}">
        <p14:creationId xmlns:p14="http://schemas.microsoft.com/office/powerpoint/2010/main" val="412863084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e la date 5"/>
          <p:cNvSpPr>
            <a:spLocks noGrp="1"/>
          </p:cNvSpPr>
          <p:nvPr>
            <p:ph type="dt" idx="12"/>
          </p:nvPr>
        </p:nvSpPr>
        <p:spPr/>
        <p:txBody>
          <a:bodyPr/>
          <a:lstStyle/>
          <a:p>
            <a:r>
              <a:rPr lang="x-none"/>
              <a:t>Nicolas Delerue, LAL Orsay</a:t>
            </a:r>
            <a:endParaRPr lang="en-GB"/>
          </a:p>
        </p:txBody>
      </p:sp>
      <p:sp>
        <p:nvSpPr>
          <p:cNvPr id="10241" name="Rectangle 1"/>
          <p:cNvSpPr>
            <a:spLocks noGrp="1" noChangeArrowheads="1"/>
          </p:cNvSpPr>
          <p:nvPr>
            <p:ph type="title"/>
          </p:nvPr>
        </p:nvSpPr>
        <p:spPr>
          <a:xfrm>
            <a:off x="424801" y="162738"/>
            <a:ext cx="8228160" cy="1062832"/>
          </a:xfrm>
          <a:ln/>
        </p:spPr>
        <p:txBody>
          <a:bodyPr/>
          <a:lstStyle/>
          <a:p>
            <a:pPr>
              <a:lnSpc>
                <a:spcPct val="124000"/>
              </a:lnSpc>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dirty="0"/>
              <a:t>... and then?</a:t>
            </a:r>
          </a:p>
        </p:txBody>
      </p:sp>
      <p:sp>
        <p:nvSpPr>
          <p:cNvPr id="10242" name="Rectangle 2"/>
          <p:cNvSpPr>
            <a:spLocks noGrp="1" noChangeArrowheads="1"/>
          </p:cNvSpPr>
          <p:nvPr>
            <p:ph type="body" idx="1"/>
          </p:nvPr>
        </p:nvSpPr>
        <p:spPr>
          <a:xfrm>
            <a:off x="4407841" y="1604329"/>
            <a:ext cx="4276800" cy="4501913"/>
          </a:xfrm>
          <a:ln/>
        </p:spPr>
        <p:txBody>
          <a:bodyPr/>
          <a:lstStyle/>
          <a:p>
            <a:pPr>
              <a:lnSpc>
                <a:spcPct val="124000"/>
              </a:lnSpc>
              <a:tabLst>
                <a:tab pos="404646" algn="l"/>
                <a:tab pos="812172" algn="l"/>
                <a:tab pos="1219698" algn="l"/>
                <a:tab pos="1627224" algn="l"/>
                <a:tab pos="2034750" algn="l"/>
                <a:tab pos="2442276" algn="l"/>
                <a:tab pos="2849803" algn="l"/>
                <a:tab pos="3257328" algn="l"/>
                <a:tab pos="3664855" algn="l"/>
                <a:tab pos="4072380" algn="l"/>
                <a:tab pos="4479907" algn="l"/>
                <a:tab pos="4887432" algn="l"/>
                <a:tab pos="5294959" algn="l"/>
                <a:tab pos="5702484" algn="l"/>
                <a:tab pos="6110011" algn="l"/>
                <a:tab pos="6517536" algn="l"/>
                <a:tab pos="6925063" algn="l"/>
                <a:tab pos="7332588" algn="l"/>
                <a:tab pos="7740115" algn="l"/>
                <a:tab pos="8147640" algn="l"/>
              </a:tabLst>
            </a:pPr>
            <a:r>
              <a:rPr lang="en-GB" sz="2400"/>
              <a:t>After the anode space charge effects are still present.</a:t>
            </a:r>
          </a:p>
          <a:p>
            <a:pPr>
              <a:lnSpc>
                <a:spcPct val="124000"/>
              </a:lnSpc>
              <a:tabLst>
                <a:tab pos="404646" algn="l"/>
                <a:tab pos="812172" algn="l"/>
                <a:tab pos="1219698" algn="l"/>
                <a:tab pos="1627224" algn="l"/>
                <a:tab pos="2034750" algn="l"/>
                <a:tab pos="2442276" algn="l"/>
                <a:tab pos="2849803" algn="l"/>
                <a:tab pos="3257328" algn="l"/>
                <a:tab pos="3664855" algn="l"/>
                <a:tab pos="4072380" algn="l"/>
                <a:tab pos="4479907" algn="l"/>
                <a:tab pos="4887432" algn="l"/>
                <a:tab pos="5294959" algn="l"/>
                <a:tab pos="5702484" algn="l"/>
                <a:tab pos="6110011" algn="l"/>
                <a:tab pos="6517536" algn="l"/>
                <a:tab pos="6925063" algn="l"/>
                <a:tab pos="7332588" algn="l"/>
                <a:tab pos="7740115" algn="l"/>
                <a:tab pos="8147640" algn="l"/>
              </a:tabLst>
            </a:pPr>
            <a:r>
              <a:rPr lang="en-GB" sz="2400"/>
              <a:t>It is not possible to use an electrostatic solution anymore.</a:t>
            </a:r>
          </a:p>
          <a:p>
            <a:pPr>
              <a:lnSpc>
                <a:spcPct val="124000"/>
              </a:lnSpc>
              <a:tabLst>
                <a:tab pos="404646" algn="l"/>
                <a:tab pos="812172" algn="l"/>
                <a:tab pos="1219698" algn="l"/>
                <a:tab pos="1627224" algn="l"/>
                <a:tab pos="2034750" algn="l"/>
                <a:tab pos="2442276" algn="l"/>
                <a:tab pos="2849803" algn="l"/>
                <a:tab pos="3257328" algn="l"/>
                <a:tab pos="3664855" algn="l"/>
                <a:tab pos="4072380" algn="l"/>
                <a:tab pos="4479907" algn="l"/>
                <a:tab pos="4887432" algn="l"/>
                <a:tab pos="5294959" algn="l"/>
                <a:tab pos="5702484" algn="l"/>
                <a:tab pos="6110011" algn="l"/>
                <a:tab pos="6517536" algn="l"/>
                <a:tab pos="6925063" algn="l"/>
                <a:tab pos="7332588" algn="l"/>
                <a:tab pos="7740115" algn="l"/>
                <a:tab pos="8147640" algn="l"/>
              </a:tabLst>
            </a:pPr>
            <a:r>
              <a:rPr lang="en-GB" sz="2400"/>
              <a:t>The compensating field must have a circular symmetry...</a:t>
            </a:r>
          </a:p>
          <a:p>
            <a:pPr>
              <a:lnSpc>
                <a:spcPct val="124000"/>
              </a:lnSpc>
              <a:tabLst>
                <a:tab pos="404646" algn="l"/>
                <a:tab pos="812172" algn="l"/>
                <a:tab pos="1219698" algn="l"/>
                <a:tab pos="1627224" algn="l"/>
                <a:tab pos="2034750" algn="l"/>
                <a:tab pos="2442276" algn="l"/>
                <a:tab pos="2849803" algn="l"/>
                <a:tab pos="3257328" algn="l"/>
                <a:tab pos="3664855" algn="l"/>
                <a:tab pos="4072380" algn="l"/>
                <a:tab pos="4479907" algn="l"/>
                <a:tab pos="4887432" algn="l"/>
                <a:tab pos="5294959" algn="l"/>
                <a:tab pos="5702484" algn="l"/>
                <a:tab pos="6110011" algn="l"/>
                <a:tab pos="6517536" algn="l"/>
                <a:tab pos="6925063" algn="l"/>
                <a:tab pos="7332588" algn="l"/>
                <a:tab pos="7740115" algn="l"/>
                <a:tab pos="8147640" algn="l"/>
              </a:tabLst>
            </a:pPr>
            <a:r>
              <a:rPr lang="en-GB" sz="2400"/>
              <a:t>This is not easy to achieve!</a:t>
            </a:r>
          </a:p>
        </p:txBody>
      </p:sp>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9200" y="1153562"/>
            <a:ext cx="2939040" cy="1785787"/>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9200" y="3083364"/>
            <a:ext cx="2939040" cy="1651853"/>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1024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8800" y="4899395"/>
            <a:ext cx="1632960" cy="1633131"/>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 name="Espace réservé du pied de page 1"/>
          <p:cNvSpPr>
            <a:spLocks noGrp="1"/>
          </p:cNvSpPr>
          <p:nvPr>
            <p:ph type="ftr" sz="quarter" idx="11"/>
          </p:nvPr>
        </p:nvSpPr>
        <p:spPr/>
        <p:txBody>
          <a:bodyPr/>
          <a:lstStyle/>
          <a:p>
            <a:r>
              <a:rPr lang="fr-FR"/>
              <a:t>Electrons sources</a:t>
            </a:r>
            <a:endParaRPr lang="en-GB"/>
          </a:p>
        </p:txBody>
      </p:sp>
      <p:sp>
        <p:nvSpPr>
          <p:cNvPr id="3" name="Espace réservé du numéro de diapositive 2"/>
          <p:cNvSpPr>
            <a:spLocks noGrp="1"/>
          </p:cNvSpPr>
          <p:nvPr>
            <p:ph type="sldNum" sz="quarter" idx="12"/>
          </p:nvPr>
        </p:nvSpPr>
        <p:spPr/>
        <p:txBody>
          <a:bodyPr/>
          <a:lstStyle/>
          <a:p>
            <a:fld id="{480433CB-3D87-1948-A5B6-54D4680A5C16}" type="slidenum">
              <a:rPr lang="en-GB" smtClean="0"/>
              <a:pPr/>
              <a:t>93</a:t>
            </a:fld>
            <a:endParaRPr lang="en-GB"/>
          </a:p>
        </p:txBody>
      </p:sp>
    </p:spTree>
    <p:extLst>
      <p:ext uri="{BB962C8B-B14F-4D97-AF65-F5344CB8AC3E}">
        <p14:creationId xmlns:p14="http://schemas.microsoft.com/office/powerpoint/2010/main" val="368017937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e la date 6"/>
          <p:cNvSpPr>
            <a:spLocks noGrp="1"/>
          </p:cNvSpPr>
          <p:nvPr>
            <p:ph type="dt" idx="12"/>
          </p:nvPr>
        </p:nvSpPr>
        <p:spPr/>
        <p:txBody>
          <a:bodyPr/>
          <a:lstStyle/>
          <a:p>
            <a:r>
              <a:rPr lang="x-none"/>
              <a:t>Nicolas Delerue, LAL Orsay</a:t>
            </a:r>
            <a:endParaRPr lang="en-GB"/>
          </a:p>
        </p:txBody>
      </p:sp>
      <p:sp>
        <p:nvSpPr>
          <p:cNvPr id="11265" name="Rectangle 1"/>
          <p:cNvSpPr>
            <a:spLocks noGrp="1" noChangeArrowheads="1"/>
          </p:cNvSpPr>
          <p:nvPr>
            <p:ph type="title"/>
          </p:nvPr>
        </p:nvSpPr>
        <p:spPr>
          <a:ln/>
        </p:spPr>
        <p:txBody>
          <a:bodyPr/>
          <a:lstStyle/>
          <a:p>
            <a:pPr>
              <a:lnSpc>
                <a:spcPct val="124000"/>
              </a:lnSpc>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dirty="0"/>
              <a:t>Compensating solenoid (1)</a:t>
            </a:r>
          </a:p>
        </p:txBody>
      </p:sp>
      <p:sp>
        <p:nvSpPr>
          <p:cNvPr id="11266" name="Rectangle 2"/>
          <p:cNvSpPr>
            <a:spLocks noGrp="1" noChangeArrowheads="1"/>
          </p:cNvSpPr>
          <p:nvPr>
            <p:ph type="body" sz="half" idx="1"/>
          </p:nvPr>
        </p:nvSpPr>
        <p:spPr>
          <a:xfrm>
            <a:off x="260640" y="1339340"/>
            <a:ext cx="4237920" cy="4787063"/>
          </a:xfrm>
          <a:ln/>
        </p:spPr>
        <p:txBody>
          <a:bodyPr>
            <a:normAutofit fontScale="92500"/>
          </a:bodyPr>
          <a:lstStyle/>
          <a:p>
            <a:pPr marL="311045" indent="-311045">
              <a:lnSpc>
                <a:spcPct val="124000"/>
              </a:lnSpc>
              <a:spcAft>
                <a:spcPct val="0"/>
              </a:spcAft>
              <a:buSzPct val="100000"/>
              <a:buFont typeface="Times New Roman" charset="0"/>
              <a:buChar char="•"/>
              <a:tabLst>
                <a:tab pos="404646" algn="l"/>
                <a:tab pos="812172" algn="l"/>
                <a:tab pos="1219698" algn="l"/>
                <a:tab pos="1627224" algn="l"/>
                <a:tab pos="2034750" algn="l"/>
                <a:tab pos="2442276" algn="l"/>
                <a:tab pos="2849803" algn="l"/>
                <a:tab pos="3257328" algn="l"/>
                <a:tab pos="3664855" algn="l"/>
                <a:tab pos="4072380" algn="l"/>
                <a:tab pos="4479907" algn="l"/>
                <a:tab pos="4887432" algn="l"/>
                <a:tab pos="5294959" algn="l"/>
                <a:tab pos="5702484" algn="l"/>
                <a:tab pos="6110011" algn="l"/>
                <a:tab pos="6517536" algn="l"/>
                <a:tab pos="6925063" algn="l"/>
                <a:tab pos="7332588" algn="l"/>
                <a:tab pos="7740115" algn="l"/>
                <a:tab pos="8147640" algn="l"/>
              </a:tabLst>
            </a:pPr>
            <a:r>
              <a:rPr lang="en-GB" sz="2400" dirty="0">
                <a:latin typeface="Times New Roman" charset="0"/>
              </a:rPr>
              <a:t>The solution is to use a compensating solenoid.</a:t>
            </a:r>
          </a:p>
          <a:p>
            <a:pPr marL="311045" indent="-311045">
              <a:lnSpc>
                <a:spcPct val="124000"/>
              </a:lnSpc>
              <a:spcAft>
                <a:spcPct val="0"/>
              </a:spcAft>
              <a:buSzPct val="100000"/>
              <a:buFont typeface="Times New Roman" charset="0"/>
              <a:buChar char="•"/>
              <a:tabLst>
                <a:tab pos="404646" algn="l"/>
                <a:tab pos="812172" algn="l"/>
                <a:tab pos="1219698" algn="l"/>
                <a:tab pos="1627224" algn="l"/>
                <a:tab pos="2034750" algn="l"/>
                <a:tab pos="2442276" algn="l"/>
                <a:tab pos="2849803" algn="l"/>
                <a:tab pos="3257328" algn="l"/>
                <a:tab pos="3664855" algn="l"/>
                <a:tab pos="4072380" algn="l"/>
                <a:tab pos="4479907" algn="l"/>
                <a:tab pos="4887432" algn="l"/>
                <a:tab pos="5294959" algn="l"/>
                <a:tab pos="5702484" algn="l"/>
                <a:tab pos="6110011" algn="l"/>
                <a:tab pos="6517536" algn="l"/>
                <a:tab pos="6925063" algn="l"/>
                <a:tab pos="7332588" algn="l"/>
                <a:tab pos="7740115" algn="l"/>
                <a:tab pos="8147640" algn="l"/>
              </a:tabLst>
            </a:pPr>
            <a:r>
              <a:rPr lang="en-GB" sz="2400" dirty="0">
                <a:latin typeface="Times New Roman" charset="0"/>
              </a:rPr>
              <a:t>Inside the solenoid the field is so that the angular momentum of the particles couples with the field.</a:t>
            </a:r>
          </a:p>
          <a:p>
            <a:pPr marL="311045" indent="-311045">
              <a:lnSpc>
                <a:spcPct val="124000"/>
              </a:lnSpc>
              <a:spcAft>
                <a:spcPct val="0"/>
              </a:spcAft>
              <a:buSzPct val="100000"/>
              <a:buFont typeface="Times New Roman" charset="0"/>
              <a:buChar char="•"/>
              <a:tabLst>
                <a:tab pos="404646" algn="l"/>
                <a:tab pos="812172" algn="l"/>
                <a:tab pos="1219698" algn="l"/>
                <a:tab pos="1627224" algn="l"/>
                <a:tab pos="2034750" algn="l"/>
                <a:tab pos="2442276" algn="l"/>
                <a:tab pos="2849803" algn="l"/>
                <a:tab pos="3257328" algn="l"/>
                <a:tab pos="3664855" algn="l"/>
                <a:tab pos="4072380" algn="l"/>
                <a:tab pos="4479907" algn="l"/>
                <a:tab pos="4887432" algn="l"/>
                <a:tab pos="5294959" algn="l"/>
                <a:tab pos="5702484" algn="l"/>
                <a:tab pos="6110011" algn="l"/>
                <a:tab pos="6517536" algn="l"/>
                <a:tab pos="6925063" algn="l"/>
                <a:tab pos="7332588" algn="l"/>
                <a:tab pos="7740115" algn="l"/>
                <a:tab pos="8147640" algn="l"/>
              </a:tabLst>
            </a:pPr>
            <a:r>
              <a:rPr lang="en-GB" sz="2400" dirty="0">
                <a:latin typeface="Times New Roman" charset="0"/>
              </a:rPr>
              <a:t>BUT at the edge of the solenoid the particles decouple from the field and receive a transverse kick (Busch theorem).</a:t>
            </a:r>
          </a:p>
        </p:txBody>
      </p:sp>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8880" y="1468955"/>
            <a:ext cx="4095360" cy="4899394"/>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graphicFrame>
        <p:nvGraphicFramePr>
          <p:cNvPr id="11272" name="Object 8"/>
          <p:cNvGraphicFramePr>
            <a:graphicFrameLocks noGrp="1" noChangeAspect="1"/>
          </p:cNvGraphicFramePr>
          <p:nvPr>
            <p:ph sz="half" idx="2"/>
            <p:extLst>
              <p:ext uri="{D42A27DB-BD31-4B8C-83A1-F6EECF244321}">
                <p14:modId xmlns:p14="http://schemas.microsoft.com/office/powerpoint/2010/main" val="354250327"/>
              </p:ext>
            </p:extLst>
          </p:nvPr>
        </p:nvGraphicFramePr>
        <p:xfrm>
          <a:off x="3265921" y="1600007"/>
          <a:ext cx="1830240" cy="409003"/>
        </p:xfrm>
        <a:graphic>
          <a:graphicData uri="http://schemas.openxmlformats.org/presentationml/2006/ole">
            <mc:AlternateContent xmlns:mc="http://schemas.openxmlformats.org/markup-compatibility/2006">
              <mc:Choice xmlns:v="urn:schemas-microsoft-com:vml" Requires="v">
                <p:oleObj name="…quation" r:id="rId4" imgW="1079280" imgH="241200" progId="Equation.3">
                  <p:embed/>
                </p:oleObj>
              </mc:Choice>
              <mc:Fallback>
                <p:oleObj name="…quation" r:id="rId4" imgW="1079280" imgH="2412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65921" y="1600007"/>
                        <a:ext cx="1830240" cy="40900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oleObj>
              </mc:Fallback>
            </mc:AlternateContent>
          </a:graphicData>
        </a:graphic>
      </p:graphicFrame>
      <p:sp>
        <p:nvSpPr>
          <p:cNvPr id="2" name="Espace réservé du pied de page 1"/>
          <p:cNvSpPr>
            <a:spLocks noGrp="1"/>
          </p:cNvSpPr>
          <p:nvPr>
            <p:ph type="ftr" idx="10"/>
          </p:nvPr>
        </p:nvSpPr>
        <p:spPr/>
        <p:txBody>
          <a:bodyPr/>
          <a:lstStyle/>
          <a:p>
            <a:r>
              <a:rPr lang="en-GB"/>
              <a:t>Electrons sources</a:t>
            </a:r>
          </a:p>
        </p:txBody>
      </p:sp>
      <p:sp>
        <p:nvSpPr>
          <p:cNvPr id="3" name="Espace réservé du numéro de diapositive 2"/>
          <p:cNvSpPr>
            <a:spLocks noGrp="1"/>
          </p:cNvSpPr>
          <p:nvPr>
            <p:ph type="sldNum" idx="11"/>
          </p:nvPr>
        </p:nvSpPr>
        <p:spPr/>
        <p:txBody>
          <a:bodyPr/>
          <a:lstStyle/>
          <a:p>
            <a:fld id="{84DD7FD7-71EC-1342-AA0D-B850C60F587D}" type="slidenum">
              <a:rPr lang="en-GB" smtClean="0"/>
              <a:pPr/>
              <a:t>94</a:t>
            </a:fld>
            <a:endParaRPr lang="en-GB"/>
          </a:p>
        </p:txBody>
      </p:sp>
    </p:spTree>
    <p:extLst>
      <p:ext uri="{BB962C8B-B14F-4D97-AF65-F5344CB8AC3E}">
        <p14:creationId xmlns:p14="http://schemas.microsoft.com/office/powerpoint/2010/main" val="288566997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e la date 6"/>
          <p:cNvSpPr>
            <a:spLocks noGrp="1"/>
          </p:cNvSpPr>
          <p:nvPr>
            <p:ph type="dt" idx="12"/>
          </p:nvPr>
        </p:nvSpPr>
        <p:spPr/>
        <p:txBody>
          <a:bodyPr/>
          <a:lstStyle/>
          <a:p>
            <a:r>
              <a:rPr lang="x-none"/>
              <a:t>Nicolas Delerue, LAL Orsay</a:t>
            </a:r>
            <a:endParaRPr lang="en-GB"/>
          </a:p>
        </p:txBody>
      </p:sp>
      <p:sp>
        <p:nvSpPr>
          <p:cNvPr id="73730" name="Rectangle 2"/>
          <p:cNvSpPr>
            <a:spLocks noGrp="1" noChangeArrowheads="1"/>
          </p:cNvSpPr>
          <p:nvPr>
            <p:ph type="title"/>
          </p:nvPr>
        </p:nvSpPr>
        <p:spPr/>
        <p:txBody>
          <a:bodyPr/>
          <a:lstStyle/>
          <a:p>
            <a:r>
              <a:rPr lang="en-GB" dirty="0"/>
              <a:t>Busch theorem</a:t>
            </a:r>
          </a:p>
        </p:txBody>
      </p:sp>
      <p:sp>
        <p:nvSpPr>
          <p:cNvPr id="73731" name="Rectangle 3"/>
          <p:cNvSpPr>
            <a:spLocks noGrp="1" noChangeArrowheads="1"/>
          </p:cNvSpPr>
          <p:nvPr>
            <p:ph type="body" sz="half" idx="1"/>
          </p:nvPr>
        </p:nvSpPr>
        <p:spPr/>
        <p:txBody>
          <a:bodyPr>
            <a:normAutofit lnSpcReduction="10000"/>
          </a:bodyPr>
          <a:lstStyle/>
          <a:p>
            <a:pPr marL="311045" indent="-311045">
              <a:lnSpc>
                <a:spcPct val="90000"/>
              </a:lnSpc>
              <a:spcAft>
                <a:spcPct val="0"/>
              </a:spcAft>
              <a:buSzPct val="100000"/>
              <a:buFont typeface="Times New Roman" charset="0"/>
              <a:buChar char="•"/>
            </a:pPr>
            <a:r>
              <a:rPr lang="en-GB" sz="2200">
                <a:latin typeface="Times New Roman" charset="0"/>
              </a:rPr>
              <a:t>Canonical angular momentum must be conserved.</a:t>
            </a:r>
          </a:p>
          <a:p>
            <a:pPr marL="311045" indent="-311045">
              <a:lnSpc>
                <a:spcPct val="90000"/>
              </a:lnSpc>
              <a:spcAft>
                <a:spcPct val="0"/>
              </a:spcAft>
              <a:buSzPct val="100000"/>
              <a:buFont typeface="Times New Roman" charset="0"/>
              <a:buChar char="•"/>
            </a:pPr>
            <a:r>
              <a:rPr lang="en-GB" sz="2200">
                <a:latin typeface="Times New Roman" charset="0"/>
              </a:rPr>
              <a:t>In a solenoid charged particles couple their transverse momentum to the field.</a:t>
            </a:r>
          </a:p>
          <a:p>
            <a:pPr marL="311045" indent="-311045">
              <a:lnSpc>
                <a:spcPct val="90000"/>
              </a:lnSpc>
              <a:spcAft>
                <a:spcPct val="0"/>
              </a:spcAft>
              <a:buSzPct val="100000"/>
              <a:buFont typeface="Times New Roman" charset="0"/>
              <a:buChar char="•"/>
            </a:pPr>
            <a:r>
              <a:rPr lang="en-GB" sz="2200">
                <a:latin typeface="Times New Roman" charset="0"/>
              </a:rPr>
              <a:t>At the edge of the solenoid the field suddenly decreases.</a:t>
            </a:r>
          </a:p>
          <a:p>
            <a:pPr marL="311045" indent="-311045">
              <a:lnSpc>
                <a:spcPct val="90000"/>
              </a:lnSpc>
              <a:spcAft>
                <a:spcPct val="0"/>
              </a:spcAft>
              <a:buSzPct val="100000"/>
              <a:buFont typeface="Times New Roman" charset="0"/>
              <a:buChar char="•"/>
            </a:pPr>
            <a:r>
              <a:rPr lang="en-GB" sz="2200">
                <a:latin typeface="Times New Roman" charset="0"/>
              </a:rPr>
              <a:t>To conserve the correct coupling the particles will be deflected toward more intense field (ie the middle of the solenoid)</a:t>
            </a:r>
          </a:p>
          <a:p>
            <a:pPr marL="311045" indent="-311045">
              <a:lnSpc>
                <a:spcPct val="90000"/>
              </a:lnSpc>
              <a:spcAft>
                <a:spcPct val="0"/>
              </a:spcAft>
              <a:buSzPct val="100000"/>
              <a:buFont typeface="Times New Roman" charset="0"/>
              <a:buChar char="•"/>
            </a:pPr>
            <a:r>
              <a:rPr lang="en-GB" sz="2200">
                <a:latin typeface="Times New Roman" charset="0"/>
              </a:rPr>
              <a:t>This will induce a focussing effect.</a:t>
            </a:r>
          </a:p>
          <a:p>
            <a:pPr marL="311045" indent="-311045">
              <a:lnSpc>
                <a:spcPct val="90000"/>
              </a:lnSpc>
              <a:spcAft>
                <a:spcPct val="0"/>
              </a:spcAft>
              <a:buSzPct val="100000"/>
              <a:buFont typeface="Times New Roman" charset="0"/>
              <a:buChar char="•"/>
            </a:pPr>
            <a:endParaRPr lang="en-GB" sz="2200">
              <a:latin typeface="Times New Roman" charset="0"/>
            </a:endParaRPr>
          </a:p>
          <a:p>
            <a:pPr marL="311045" indent="-311045">
              <a:lnSpc>
                <a:spcPct val="90000"/>
              </a:lnSpc>
              <a:spcAft>
                <a:spcPct val="0"/>
              </a:spcAft>
              <a:buSzPct val="100000"/>
              <a:buFont typeface="Times New Roman" charset="0"/>
              <a:buChar char="•"/>
            </a:pPr>
            <a:endParaRPr lang="en-GB" sz="2200" dirty="0">
              <a:latin typeface="Times New Roman" charset="0"/>
            </a:endParaRPr>
          </a:p>
        </p:txBody>
      </p:sp>
      <p:pic>
        <p:nvPicPr>
          <p:cNvPr id="73732" name="Picture 4" descr="solenoi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6800" y="1468954"/>
            <a:ext cx="4320000" cy="4677611"/>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Image 3"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4759" y="5467048"/>
            <a:ext cx="2595572" cy="854509"/>
          </a:xfrm>
          <a:prstGeom prst="rect">
            <a:avLst/>
          </a:prstGeom>
        </p:spPr>
      </p:pic>
      <p:sp>
        <p:nvSpPr>
          <p:cNvPr id="5" name="Espace réservé du pied de page 4"/>
          <p:cNvSpPr>
            <a:spLocks noGrp="1"/>
          </p:cNvSpPr>
          <p:nvPr>
            <p:ph type="ftr" idx="10"/>
          </p:nvPr>
        </p:nvSpPr>
        <p:spPr/>
        <p:txBody>
          <a:bodyPr/>
          <a:lstStyle/>
          <a:p>
            <a:r>
              <a:rPr lang="en-GB"/>
              <a:t>Electrons sources</a:t>
            </a:r>
          </a:p>
        </p:txBody>
      </p:sp>
      <p:sp>
        <p:nvSpPr>
          <p:cNvPr id="6" name="Espace réservé du numéro de diapositive 5"/>
          <p:cNvSpPr>
            <a:spLocks noGrp="1"/>
          </p:cNvSpPr>
          <p:nvPr>
            <p:ph type="sldNum" idx="11"/>
          </p:nvPr>
        </p:nvSpPr>
        <p:spPr/>
        <p:txBody>
          <a:bodyPr/>
          <a:lstStyle/>
          <a:p>
            <a:fld id="{84DD7FD7-71EC-1342-AA0D-B850C60F587D}" type="slidenum">
              <a:rPr lang="en-GB" smtClean="0"/>
              <a:pPr/>
              <a:t>95</a:t>
            </a:fld>
            <a:endParaRPr lang="en-GB"/>
          </a:p>
        </p:txBody>
      </p:sp>
    </p:spTree>
    <p:extLst>
      <p:ext uri="{BB962C8B-B14F-4D97-AF65-F5344CB8AC3E}">
        <p14:creationId xmlns:p14="http://schemas.microsoft.com/office/powerpoint/2010/main" val="130103785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e la date 5"/>
          <p:cNvSpPr>
            <a:spLocks noGrp="1"/>
          </p:cNvSpPr>
          <p:nvPr>
            <p:ph type="dt" idx="12"/>
          </p:nvPr>
        </p:nvSpPr>
        <p:spPr/>
        <p:txBody>
          <a:bodyPr/>
          <a:lstStyle/>
          <a:p>
            <a:r>
              <a:rPr lang="x-none"/>
              <a:t>Nicolas Delerue, LAL Orsay</a:t>
            </a:r>
            <a:endParaRPr lang="en-GB"/>
          </a:p>
        </p:txBody>
      </p:sp>
      <p:sp>
        <p:nvSpPr>
          <p:cNvPr id="12289" name="Rectangle 1"/>
          <p:cNvSpPr>
            <a:spLocks noGrp="1" noChangeArrowheads="1"/>
          </p:cNvSpPr>
          <p:nvPr>
            <p:ph type="title"/>
          </p:nvPr>
        </p:nvSpPr>
        <p:spPr>
          <a:xfrm>
            <a:off x="456481" y="273629"/>
            <a:ext cx="8228160" cy="1144921"/>
          </a:xfrm>
          <a:ln/>
        </p:spPr>
        <p:txBody>
          <a:bodyPr/>
          <a:lstStyle/>
          <a:p>
            <a:pPr>
              <a:lnSpc>
                <a:spcPct val="124000"/>
              </a:lnSpc>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dirty="0"/>
              <a:t>Compensating solenoid (2)</a:t>
            </a:r>
          </a:p>
        </p:txBody>
      </p:sp>
      <p:sp>
        <p:nvSpPr>
          <p:cNvPr id="12290" name="Rectangle 2"/>
          <p:cNvSpPr>
            <a:spLocks noGrp="1" noChangeArrowheads="1"/>
          </p:cNvSpPr>
          <p:nvPr>
            <p:ph type="body" idx="1"/>
          </p:nvPr>
        </p:nvSpPr>
        <p:spPr>
          <a:xfrm>
            <a:off x="162721" y="1306218"/>
            <a:ext cx="4407840" cy="5262312"/>
          </a:xfrm>
          <a:ln/>
        </p:spPr>
        <p:txBody>
          <a:bodyPr/>
          <a:lstStyle/>
          <a:p>
            <a:pPr>
              <a:lnSpc>
                <a:spcPct val="124000"/>
              </a:lnSpc>
              <a:tabLst>
                <a:tab pos="404646" algn="l"/>
                <a:tab pos="812172" algn="l"/>
                <a:tab pos="1219698" algn="l"/>
                <a:tab pos="1627224" algn="l"/>
                <a:tab pos="2034750" algn="l"/>
                <a:tab pos="2442276" algn="l"/>
                <a:tab pos="2849803" algn="l"/>
                <a:tab pos="3257328" algn="l"/>
                <a:tab pos="3664855" algn="l"/>
                <a:tab pos="4072380" algn="l"/>
                <a:tab pos="4479907" algn="l"/>
                <a:tab pos="4887432" algn="l"/>
                <a:tab pos="5294959" algn="l"/>
                <a:tab pos="5702484" algn="l"/>
                <a:tab pos="6110011" algn="l"/>
                <a:tab pos="6517536" algn="l"/>
                <a:tab pos="6925063" algn="l"/>
                <a:tab pos="7332588" algn="l"/>
                <a:tab pos="7740115" algn="l"/>
                <a:tab pos="8147640" algn="l"/>
              </a:tabLst>
            </a:pPr>
            <a:r>
              <a:rPr lang="en-GB" sz="2200"/>
              <a:t>To achieve the best compensation effect, several small solenoids are much better than a big one (as this maximizes the edge effect).</a:t>
            </a:r>
          </a:p>
          <a:p>
            <a:pPr>
              <a:lnSpc>
                <a:spcPct val="124000"/>
              </a:lnSpc>
              <a:tabLst>
                <a:tab pos="404646" algn="l"/>
                <a:tab pos="812172" algn="l"/>
                <a:tab pos="1219698" algn="l"/>
                <a:tab pos="1627224" algn="l"/>
                <a:tab pos="2034750" algn="l"/>
                <a:tab pos="2442276" algn="l"/>
                <a:tab pos="2849803" algn="l"/>
                <a:tab pos="3257328" algn="l"/>
                <a:tab pos="3664855" algn="l"/>
                <a:tab pos="4072380" algn="l"/>
                <a:tab pos="4479907" algn="l"/>
                <a:tab pos="4887432" algn="l"/>
                <a:tab pos="5294959" algn="l"/>
                <a:tab pos="5702484" algn="l"/>
                <a:tab pos="6110011" algn="l"/>
                <a:tab pos="6517536" algn="l"/>
                <a:tab pos="6925063" algn="l"/>
                <a:tab pos="7332588" algn="l"/>
                <a:tab pos="7740115" algn="l"/>
                <a:tab pos="8147640" algn="l"/>
              </a:tabLst>
            </a:pPr>
            <a:r>
              <a:rPr lang="en-GB" sz="2200"/>
              <a:t>This can be seen on this picture of the Diamond gun.</a:t>
            </a:r>
          </a:p>
          <a:p>
            <a:pPr>
              <a:lnSpc>
                <a:spcPct val="124000"/>
              </a:lnSpc>
              <a:tabLst>
                <a:tab pos="404646" algn="l"/>
                <a:tab pos="812172" algn="l"/>
                <a:tab pos="1219698" algn="l"/>
                <a:tab pos="1627224" algn="l"/>
                <a:tab pos="2034750" algn="l"/>
                <a:tab pos="2442276" algn="l"/>
                <a:tab pos="2849803" algn="l"/>
                <a:tab pos="3257328" algn="l"/>
                <a:tab pos="3664855" algn="l"/>
                <a:tab pos="4072380" algn="l"/>
                <a:tab pos="4479907" algn="l"/>
                <a:tab pos="4887432" algn="l"/>
                <a:tab pos="5294959" algn="l"/>
                <a:tab pos="5702484" algn="l"/>
                <a:tab pos="6110011" algn="l"/>
                <a:tab pos="6517536" algn="l"/>
                <a:tab pos="6925063" algn="l"/>
                <a:tab pos="7332588" algn="l"/>
                <a:tab pos="7740115" algn="l"/>
                <a:tab pos="8147640" algn="l"/>
              </a:tabLst>
            </a:pPr>
            <a:r>
              <a:rPr lang="en-GB" sz="2200"/>
              <a:t>Once high energies are reached the particles travel fast enough so that the space charge do not need to be compensated any more.</a:t>
            </a:r>
          </a:p>
        </p:txBody>
      </p:sp>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6720" y="2122783"/>
            <a:ext cx="4353120" cy="3266263"/>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 name="Espace réservé du pied de page 1"/>
          <p:cNvSpPr>
            <a:spLocks noGrp="1"/>
          </p:cNvSpPr>
          <p:nvPr>
            <p:ph type="ftr" sz="quarter" idx="11"/>
          </p:nvPr>
        </p:nvSpPr>
        <p:spPr/>
        <p:txBody>
          <a:bodyPr/>
          <a:lstStyle/>
          <a:p>
            <a:r>
              <a:rPr lang="fr-FR"/>
              <a:t>Electrons sources</a:t>
            </a:r>
            <a:endParaRPr lang="en-GB"/>
          </a:p>
        </p:txBody>
      </p:sp>
      <p:sp>
        <p:nvSpPr>
          <p:cNvPr id="3" name="Espace réservé du numéro de diapositive 2"/>
          <p:cNvSpPr>
            <a:spLocks noGrp="1"/>
          </p:cNvSpPr>
          <p:nvPr>
            <p:ph type="sldNum" sz="quarter" idx="12"/>
          </p:nvPr>
        </p:nvSpPr>
        <p:spPr/>
        <p:txBody>
          <a:bodyPr/>
          <a:lstStyle/>
          <a:p>
            <a:fld id="{480433CB-3D87-1948-A5B6-54D4680A5C16}" type="slidenum">
              <a:rPr lang="en-GB" smtClean="0"/>
              <a:pPr/>
              <a:t>96</a:t>
            </a:fld>
            <a:endParaRPr lang="en-GB"/>
          </a:p>
        </p:txBody>
      </p:sp>
    </p:spTree>
    <p:extLst>
      <p:ext uri="{BB962C8B-B14F-4D97-AF65-F5344CB8AC3E}">
        <p14:creationId xmlns:p14="http://schemas.microsoft.com/office/powerpoint/2010/main" val="229923881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p:cNvSpPr>
            <a:spLocks noGrp="1"/>
          </p:cNvSpPr>
          <p:nvPr>
            <p:ph type="sldNum" idx="11"/>
          </p:nvPr>
        </p:nvSpPr>
        <p:spPr/>
        <p:txBody>
          <a:bodyPr/>
          <a:lstStyle/>
          <a:p>
            <a:fld id="{61DC968E-B293-6A43-A696-4A54ADA94FB3}" type="slidenum">
              <a:rPr lang="en-GB"/>
              <a:pPr/>
              <a:t>97</a:t>
            </a:fld>
            <a:endParaRPr lang="en-GB"/>
          </a:p>
        </p:txBody>
      </p:sp>
      <p:sp>
        <p:nvSpPr>
          <p:cNvPr id="7" name="Espace réservé de la date 6"/>
          <p:cNvSpPr>
            <a:spLocks noGrp="1"/>
          </p:cNvSpPr>
          <p:nvPr>
            <p:ph type="dt" idx="12"/>
          </p:nvPr>
        </p:nvSpPr>
        <p:spPr/>
        <p:txBody>
          <a:bodyPr/>
          <a:lstStyle/>
          <a:p>
            <a:r>
              <a:rPr lang="x-none"/>
              <a:t>Nicolas Delerue, LAL Orsay</a:t>
            </a:r>
            <a:endParaRPr lang="en-GB"/>
          </a:p>
        </p:txBody>
      </p:sp>
      <p:sp>
        <p:nvSpPr>
          <p:cNvPr id="13313" name="Rectangle 1"/>
          <p:cNvSpPr>
            <a:spLocks noGrp="1" noChangeArrowheads="1"/>
          </p:cNvSpPr>
          <p:nvPr>
            <p:ph type="title"/>
          </p:nvPr>
        </p:nvSpPr>
        <p:spPr>
          <a:ln/>
        </p:spPr>
        <p:txBody>
          <a:bodyPr/>
          <a:lstStyle/>
          <a:p>
            <a:pPr>
              <a:lnSpc>
                <a:spcPct val="124000"/>
              </a:lnSpc>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dirty="0"/>
              <a:t>Quiz</a:t>
            </a:r>
          </a:p>
        </p:txBody>
      </p:sp>
      <p:sp>
        <p:nvSpPr>
          <p:cNvPr id="13314" name="Rectangle 2"/>
          <p:cNvSpPr>
            <a:spLocks noGrp="1" noChangeArrowheads="1"/>
          </p:cNvSpPr>
          <p:nvPr>
            <p:ph type="body" sz="half" idx="1"/>
          </p:nvPr>
        </p:nvSpPr>
        <p:spPr>
          <a:xfrm>
            <a:off x="456480" y="1077234"/>
            <a:ext cx="4042080" cy="4768341"/>
          </a:xfrm>
          <a:ln/>
        </p:spPr>
        <p:txBody>
          <a:bodyPr>
            <a:normAutofit lnSpcReduction="10000"/>
          </a:bodyPr>
          <a:lstStyle/>
          <a:p>
            <a:pPr marL="311045" indent="-311045">
              <a:lnSpc>
                <a:spcPct val="124000"/>
              </a:lnSpc>
              <a:spcAft>
                <a:spcPct val="0"/>
              </a:spcAft>
              <a:buSzPct val="100000"/>
              <a:buFont typeface="Times New Roman" charset="0"/>
              <a:buChar char="•"/>
              <a:tabLst>
                <a:tab pos="404646" algn="l"/>
                <a:tab pos="812172" algn="l"/>
                <a:tab pos="1219698" algn="l"/>
                <a:tab pos="1627224" algn="l"/>
                <a:tab pos="2034750" algn="l"/>
                <a:tab pos="2442276" algn="l"/>
                <a:tab pos="2849803" algn="l"/>
                <a:tab pos="3257328" algn="l"/>
                <a:tab pos="3664855" algn="l"/>
                <a:tab pos="4072380" algn="l"/>
                <a:tab pos="4479907" algn="l"/>
                <a:tab pos="4887432" algn="l"/>
                <a:tab pos="5294959" algn="l"/>
                <a:tab pos="5702484" algn="l"/>
                <a:tab pos="6110011" algn="l"/>
                <a:tab pos="6517536" algn="l"/>
                <a:tab pos="6925063" algn="l"/>
                <a:tab pos="7332588" algn="l"/>
                <a:tab pos="7740115" algn="l"/>
                <a:tab pos="8147640" algn="l"/>
              </a:tabLst>
            </a:pPr>
            <a:r>
              <a:rPr lang="en-GB" sz="2400">
                <a:latin typeface="Times New Roman" charset="0"/>
              </a:rPr>
              <a:t>On this image of the CLIC injector the electrons travel from the left to the right.</a:t>
            </a:r>
          </a:p>
          <a:p>
            <a:pPr marL="311045" indent="-311045">
              <a:lnSpc>
                <a:spcPct val="124000"/>
              </a:lnSpc>
              <a:spcAft>
                <a:spcPct val="0"/>
              </a:spcAft>
              <a:buSzPct val="100000"/>
              <a:buFont typeface="Times New Roman" charset="0"/>
              <a:buChar char="•"/>
              <a:tabLst>
                <a:tab pos="404646" algn="l"/>
                <a:tab pos="812172" algn="l"/>
                <a:tab pos="1219698" algn="l"/>
                <a:tab pos="1627224" algn="l"/>
                <a:tab pos="2034750" algn="l"/>
                <a:tab pos="2442276" algn="l"/>
                <a:tab pos="2849803" algn="l"/>
                <a:tab pos="3257328" algn="l"/>
                <a:tab pos="3664855" algn="l"/>
                <a:tab pos="4072380" algn="l"/>
                <a:tab pos="4479907" algn="l"/>
                <a:tab pos="4887432" algn="l"/>
                <a:tab pos="5294959" algn="l"/>
                <a:tab pos="5702484" algn="l"/>
                <a:tab pos="6110011" algn="l"/>
                <a:tab pos="6517536" algn="l"/>
                <a:tab pos="6925063" algn="l"/>
                <a:tab pos="7332588" algn="l"/>
                <a:tab pos="7740115" algn="l"/>
                <a:tab pos="8147640" algn="l"/>
              </a:tabLst>
            </a:pPr>
            <a:r>
              <a:rPr lang="en-GB" sz="2400">
                <a:latin typeface="Times New Roman" charset="0"/>
              </a:rPr>
              <a:t>In which direction does the current flow in the solenoid to compensate the space-charge effect?</a:t>
            </a:r>
          </a:p>
          <a:p>
            <a:pPr marL="311045" indent="-311045">
              <a:lnSpc>
                <a:spcPct val="124000"/>
              </a:lnSpc>
              <a:spcAft>
                <a:spcPct val="0"/>
              </a:spcAft>
              <a:buSzPct val="100000"/>
              <a:buNone/>
              <a:tabLst>
                <a:tab pos="404646" algn="l"/>
                <a:tab pos="812172" algn="l"/>
                <a:tab pos="1219698" algn="l"/>
                <a:tab pos="1627224" algn="l"/>
                <a:tab pos="2034750" algn="l"/>
                <a:tab pos="2442276" algn="l"/>
                <a:tab pos="2849803" algn="l"/>
                <a:tab pos="3257328" algn="l"/>
                <a:tab pos="3664855" algn="l"/>
                <a:tab pos="4072380" algn="l"/>
                <a:tab pos="4479907" algn="l"/>
                <a:tab pos="4887432" algn="l"/>
                <a:tab pos="5294959" algn="l"/>
                <a:tab pos="5702484" algn="l"/>
                <a:tab pos="6110011" algn="l"/>
                <a:tab pos="6517536" algn="l"/>
                <a:tab pos="6925063" algn="l"/>
                <a:tab pos="7332588" algn="l"/>
                <a:tab pos="7740115" algn="l"/>
                <a:tab pos="8147640" algn="l"/>
              </a:tabLst>
            </a:pPr>
            <a:r>
              <a:rPr lang="en-GB" sz="2400">
                <a:latin typeface="Times New Roman" charset="0"/>
              </a:rPr>
              <a:t>a) Clockwise</a:t>
            </a:r>
          </a:p>
          <a:p>
            <a:pPr marL="311045" indent="-311045">
              <a:lnSpc>
                <a:spcPct val="124000"/>
              </a:lnSpc>
              <a:spcAft>
                <a:spcPct val="0"/>
              </a:spcAft>
              <a:buSzPct val="100000"/>
              <a:buNone/>
              <a:tabLst>
                <a:tab pos="404646" algn="l"/>
                <a:tab pos="812172" algn="l"/>
                <a:tab pos="1219698" algn="l"/>
                <a:tab pos="1627224" algn="l"/>
                <a:tab pos="2034750" algn="l"/>
                <a:tab pos="2442276" algn="l"/>
                <a:tab pos="2849803" algn="l"/>
                <a:tab pos="3257328" algn="l"/>
                <a:tab pos="3664855" algn="l"/>
                <a:tab pos="4072380" algn="l"/>
                <a:tab pos="4479907" algn="l"/>
                <a:tab pos="4887432" algn="l"/>
                <a:tab pos="5294959" algn="l"/>
                <a:tab pos="5702484" algn="l"/>
                <a:tab pos="6110011" algn="l"/>
                <a:tab pos="6517536" algn="l"/>
                <a:tab pos="6925063" algn="l"/>
                <a:tab pos="7332588" algn="l"/>
                <a:tab pos="7740115" algn="l"/>
                <a:tab pos="8147640" algn="l"/>
              </a:tabLst>
            </a:pPr>
            <a:r>
              <a:rPr lang="en-GB" sz="2400">
                <a:latin typeface="Times New Roman" charset="0"/>
              </a:rPr>
              <a:t>b) Counter clockwise</a:t>
            </a:r>
          </a:p>
          <a:p>
            <a:pPr marL="311045" indent="-311045">
              <a:lnSpc>
                <a:spcPct val="124000"/>
              </a:lnSpc>
              <a:spcAft>
                <a:spcPct val="0"/>
              </a:spcAft>
              <a:buSzPct val="100000"/>
              <a:buNone/>
              <a:tabLst>
                <a:tab pos="404646" algn="l"/>
                <a:tab pos="812172" algn="l"/>
                <a:tab pos="1219698" algn="l"/>
                <a:tab pos="1627224" algn="l"/>
                <a:tab pos="2034750" algn="l"/>
                <a:tab pos="2442276" algn="l"/>
                <a:tab pos="2849803" algn="l"/>
                <a:tab pos="3257328" algn="l"/>
                <a:tab pos="3664855" algn="l"/>
                <a:tab pos="4072380" algn="l"/>
                <a:tab pos="4479907" algn="l"/>
                <a:tab pos="4887432" algn="l"/>
                <a:tab pos="5294959" algn="l"/>
                <a:tab pos="5702484" algn="l"/>
                <a:tab pos="6110011" algn="l"/>
                <a:tab pos="6517536" algn="l"/>
                <a:tab pos="6925063" algn="l"/>
                <a:tab pos="7332588" algn="l"/>
                <a:tab pos="7740115" algn="l"/>
                <a:tab pos="8147640" algn="l"/>
              </a:tabLst>
            </a:pPr>
            <a:r>
              <a:rPr lang="en-GB" sz="2400">
                <a:latin typeface="Times New Roman" charset="0"/>
              </a:rPr>
              <a:t>c) It does not matter</a:t>
            </a:r>
          </a:p>
        </p:txBody>
      </p:sp>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7200" y="1926922"/>
            <a:ext cx="4570560" cy="304736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9" name="Image 8"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4759" y="5467048"/>
            <a:ext cx="2595572" cy="854509"/>
          </a:xfrm>
          <a:prstGeom prst="rect">
            <a:avLst/>
          </a:prstGeom>
        </p:spPr>
      </p:pic>
      <p:sp>
        <p:nvSpPr>
          <p:cNvPr id="3" name="Espace réservé du pied de page 2"/>
          <p:cNvSpPr>
            <a:spLocks noGrp="1"/>
          </p:cNvSpPr>
          <p:nvPr>
            <p:ph type="ftr" idx="10"/>
          </p:nvPr>
        </p:nvSpPr>
        <p:spPr/>
        <p:txBody>
          <a:bodyPr/>
          <a:lstStyle/>
          <a:p>
            <a:r>
              <a:rPr lang="en-GB"/>
              <a:t>Electrons sources</a:t>
            </a:r>
          </a:p>
        </p:txBody>
      </p:sp>
    </p:spTree>
    <p:extLst>
      <p:ext uri="{BB962C8B-B14F-4D97-AF65-F5344CB8AC3E}">
        <p14:creationId xmlns:p14="http://schemas.microsoft.com/office/powerpoint/2010/main" val="2301410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numéro de diapositive 6"/>
          <p:cNvSpPr>
            <a:spLocks noGrp="1"/>
          </p:cNvSpPr>
          <p:nvPr>
            <p:ph type="sldNum" idx="11"/>
          </p:nvPr>
        </p:nvSpPr>
        <p:spPr/>
        <p:txBody>
          <a:bodyPr/>
          <a:lstStyle/>
          <a:p>
            <a:fld id="{E72732DA-AF5A-3344-A2AD-20E2A980D387}" type="slidenum">
              <a:rPr lang="en-GB"/>
              <a:pPr/>
              <a:t>98</a:t>
            </a:fld>
            <a:endParaRPr lang="en-GB"/>
          </a:p>
        </p:txBody>
      </p:sp>
      <p:sp>
        <p:nvSpPr>
          <p:cNvPr id="9" name="Espace réservé de la date 7"/>
          <p:cNvSpPr>
            <a:spLocks noGrp="1"/>
          </p:cNvSpPr>
          <p:nvPr>
            <p:ph type="dt" idx="12"/>
          </p:nvPr>
        </p:nvSpPr>
        <p:spPr/>
        <p:txBody>
          <a:bodyPr/>
          <a:lstStyle/>
          <a:p>
            <a:r>
              <a:rPr lang="x-none"/>
              <a:t>Nicolas Delerue, LAL Orsay</a:t>
            </a:r>
            <a:endParaRPr lang="en-GB"/>
          </a:p>
        </p:txBody>
      </p:sp>
      <p:sp>
        <p:nvSpPr>
          <p:cNvPr id="14337" name="Rectangle 1"/>
          <p:cNvSpPr>
            <a:spLocks noGrp="1" noChangeArrowheads="1"/>
          </p:cNvSpPr>
          <p:nvPr>
            <p:ph type="title"/>
          </p:nvPr>
        </p:nvSpPr>
        <p:spPr>
          <a:ln/>
        </p:spPr>
        <p:txBody>
          <a:bodyPr/>
          <a:lstStyle/>
          <a:p>
            <a:pPr>
              <a:lnSpc>
                <a:spcPct val="124000"/>
              </a:lnSpc>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dirty="0"/>
              <a:t>Answer: a</a:t>
            </a:r>
          </a:p>
        </p:txBody>
      </p:sp>
      <p:sp>
        <p:nvSpPr>
          <p:cNvPr id="14338" name="Rectangle 2"/>
          <p:cNvSpPr>
            <a:spLocks noGrp="1" noChangeArrowheads="1"/>
          </p:cNvSpPr>
          <p:nvPr>
            <p:ph type="body" sz="half" idx="1"/>
          </p:nvPr>
        </p:nvSpPr>
        <p:spPr>
          <a:ln/>
        </p:spPr>
        <p:txBody>
          <a:bodyPr>
            <a:normAutofit fontScale="92500" lnSpcReduction="10000"/>
          </a:bodyPr>
          <a:lstStyle/>
          <a:p>
            <a:pPr marL="311045" indent="-311045">
              <a:lnSpc>
                <a:spcPct val="124000"/>
              </a:lnSpc>
              <a:spcAft>
                <a:spcPct val="0"/>
              </a:spcAft>
              <a:buSzPct val="100000"/>
              <a:buFont typeface="Times New Roman" charset="0"/>
              <a:buChar char="•"/>
              <a:tabLst>
                <a:tab pos="404646" algn="l"/>
                <a:tab pos="812172" algn="l"/>
                <a:tab pos="1219698" algn="l"/>
                <a:tab pos="1627224" algn="l"/>
                <a:tab pos="2034750" algn="l"/>
                <a:tab pos="2442276" algn="l"/>
                <a:tab pos="2849803" algn="l"/>
                <a:tab pos="3257328" algn="l"/>
                <a:tab pos="3664855" algn="l"/>
                <a:tab pos="4072380" algn="l"/>
                <a:tab pos="4479907" algn="l"/>
                <a:tab pos="4887432" algn="l"/>
                <a:tab pos="5294959" algn="l"/>
                <a:tab pos="5702484" algn="l"/>
                <a:tab pos="6110011" algn="l"/>
                <a:tab pos="6517536" algn="l"/>
                <a:tab pos="6925063" algn="l"/>
                <a:tab pos="7332588" algn="l"/>
                <a:tab pos="7740115" algn="l"/>
                <a:tab pos="8147640" algn="l"/>
              </a:tabLst>
            </a:pPr>
            <a:r>
              <a:rPr lang="en-GB" sz="2400" dirty="0">
                <a:latin typeface="Times New Roman" charset="0"/>
              </a:rPr>
              <a:t>Busch theorem:</a:t>
            </a:r>
          </a:p>
          <a:p>
            <a:pPr marL="311045" indent="-311045">
              <a:lnSpc>
                <a:spcPct val="124000"/>
              </a:lnSpc>
              <a:spcAft>
                <a:spcPct val="0"/>
              </a:spcAft>
              <a:buSzPct val="100000"/>
              <a:buFont typeface="Times New Roman" charset="0"/>
              <a:buChar char="•"/>
              <a:tabLst>
                <a:tab pos="404646" algn="l"/>
                <a:tab pos="812172" algn="l"/>
                <a:tab pos="1219698" algn="l"/>
                <a:tab pos="1627224" algn="l"/>
                <a:tab pos="2034750" algn="l"/>
                <a:tab pos="2442276" algn="l"/>
                <a:tab pos="2849803" algn="l"/>
                <a:tab pos="3257328" algn="l"/>
                <a:tab pos="3664855" algn="l"/>
                <a:tab pos="4072380" algn="l"/>
                <a:tab pos="4479907" algn="l"/>
                <a:tab pos="4887432" algn="l"/>
                <a:tab pos="5294959" algn="l"/>
                <a:tab pos="5702484" algn="l"/>
                <a:tab pos="6110011" algn="l"/>
                <a:tab pos="6517536" algn="l"/>
                <a:tab pos="6925063" algn="l"/>
                <a:tab pos="7332588" algn="l"/>
                <a:tab pos="7740115" algn="l"/>
                <a:tab pos="8147640" algn="l"/>
              </a:tabLst>
            </a:pPr>
            <a:r>
              <a:rPr lang="en-GB" sz="2400" dirty="0">
                <a:latin typeface="Times New Roman" charset="0"/>
              </a:rPr>
              <a:t>To get a negative transverse kick the second term must be positive.</a:t>
            </a:r>
          </a:p>
          <a:p>
            <a:pPr marL="311045" indent="-311045">
              <a:lnSpc>
                <a:spcPct val="124000"/>
              </a:lnSpc>
              <a:spcAft>
                <a:spcPct val="0"/>
              </a:spcAft>
              <a:buSzPct val="100000"/>
              <a:buFont typeface="Times New Roman" charset="0"/>
              <a:buChar char="•"/>
              <a:tabLst>
                <a:tab pos="404646" algn="l"/>
                <a:tab pos="812172" algn="l"/>
                <a:tab pos="1219698" algn="l"/>
                <a:tab pos="1627224" algn="l"/>
                <a:tab pos="2034750" algn="l"/>
                <a:tab pos="2442276" algn="l"/>
                <a:tab pos="2849803" algn="l"/>
                <a:tab pos="3257328" algn="l"/>
                <a:tab pos="3664855" algn="l"/>
                <a:tab pos="4072380" algn="l"/>
                <a:tab pos="4479907" algn="l"/>
                <a:tab pos="4887432" algn="l"/>
                <a:tab pos="5294959" algn="l"/>
                <a:tab pos="5702484" algn="l"/>
                <a:tab pos="6110011" algn="l"/>
                <a:tab pos="6517536" algn="l"/>
                <a:tab pos="6925063" algn="l"/>
                <a:tab pos="7332588" algn="l"/>
                <a:tab pos="7740115" algn="l"/>
                <a:tab pos="8147640" algn="l"/>
              </a:tabLst>
            </a:pPr>
            <a:r>
              <a:rPr lang="en-GB" sz="2400" dirty="0">
                <a:latin typeface="Times New Roman" charset="0"/>
              </a:rPr>
              <a:t>q is negative.</a:t>
            </a:r>
          </a:p>
          <a:p>
            <a:pPr marL="311045" indent="-311045">
              <a:lnSpc>
                <a:spcPct val="124000"/>
              </a:lnSpc>
              <a:spcAft>
                <a:spcPct val="0"/>
              </a:spcAft>
              <a:buSzPct val="100000"/>
              <a:buFont typeface="Times New Roman" charset="0"/>
              <a:buChar char="•"/>
              <a:tabLst>
                <a:tab pos="404646" algn="l"/>
                <a:tab pos="812172" algn="l"/>
                <a:tab pos="1219698" algn="l"/>
                <a:tab pos="1627224" algn="l"/>
                <a:tab pos="2034750" algn="l"/>
                <a:tab pos="2442276" algn="l"/>
                <a:tab pos="2849803" algn="l"/>
                <a:tab pos="3257328" algn="l"/>
                <a:tab pos="3664855" algn="l"/>
                <a:tab pos="4072380" algn="l"/>
                <a:tab pos="4479907" algn="l"/>
                <a:tab pos="4887432" algn="l"/>
                <a:tab pos="5294959" algn="l"/>
                <a:tab pos="5702484" algn="l"/>
                <a:tab pos="6110011" algn="l"/>
                <a:tab pos="6517536" algn="l"/>
                <a:tab pos="6925063" algn="l"/>
                <a:tab pos="7332588" algn="l"/>
                <a:tab pos="7740115" algn="l"/>
                <a:tab pos="8147640" algn="l"/>
              </a:tabLst>
            </a:pPr>
            <a:r>
              <a:rPr lang="en-GB" sz="2400" dirty="0">
                <a:latin typeface="Times New Roman" charset="0"/>
              </a:rPr>
              <a:t>So the flux must be positive.</a:t>
            </a:r>
          </a:p>
          <a:p>
            <a:pPr marL="311045" indent="-311045">
              <a:lnSpc>
                <a:spcPct val="124000"/>
              </a:lnSpc>
              <a:spcAft>
                <a:spcPct val="0"/>
              </a:spcAft>
              <a:buSzPct val="100000"/>
              <a:buFont typeface="Times New Roman" charset="0"/>
              <a:buChar char="•"/>
              <a:tabLst>
                <a:tab pos="404646" algn="l"/>
                <a:tab pos="812172" algn="l"/>
                <a:tab pos="1219698" algn="l"/>
                <a:tab pos="1627224" algn="l"/>
                <a:tab pos="2034750" algn="l"/>
                <a:tab pos="2442276" algn="l"/>
                <a:tab pos="2849803" algn="l"/>
                <a:tab pos="3257328" algn="l"/>
                <a:tab pos="3664855" algn="l"/>
                <a:tab pos="4072380" algn="l"/>
                <a:tab pos="4479907" algn="l"/>
                <a:tab pos="4887432" algn="l"/>
                <a:tab pos="5294959" algn="l"/>
                <a:tab pos="5702484" algn="l"/>
                <a:tab pos="6110011" algn="l"/>
                <a:tab pos="6517536" algn="l"/>
                <a:tab pos="6925063" algn="l"/>
                <a:tab pos="7332588" algn="l"/>
                <a:tab pos="7740115" algn="l"/>
                <a:tab pos="8147640" algn="l"/>
              </a:tabLst>
            </a:pPr>
            <a:r>
              <a:rPr lang="en-GB" sz="2400" dirty="0">
                <a:latin typeface="Times New Roman" charset="0"/>
              </a:rPr>
              <a:t>The electrons must travel in the direction of the flux.</a:t>
            </a:r>
          </a:p>
          <a:p>
            <a:pPr marL="311045" indent="-311045">
              <a:lnSpc>
                <a:spcPct val="124000"/>
              </a:lnSpc>
              <a:spcAft>
                <a:spcPct val="0"/>
              </a:spcAft>
              <a:buSzPct val="100000"/>
              <a:buFont typeface="Times New Roman" charset="0"/>
              <a:buChar char="•"/>
              <a:tabLst>
                <a:tab pos="404646" algn="l"/>
                <a:tab pos="812172" algn="l"/>
                <a:tab pos="1219698" algn="l"/>
                <a:tab pos="1627224" algn="l"/>
                <a:tab pos="2034750" algn="l"/>
                <a:tab pos="2442276" algn="l"/>
                <a:tab pos="2849803" algn="l"/>
                <a:tab pos="3257328" algn="l"/>
                <a:tab pos="3664855" algn="l"/>
                <a:tab pos="4072380" algn="l"/>
                <a:tab pos="4479907" algn="l"/>
                <a:tab pos="4887432" algn="l"/>
                <a:tab pos="5294959" algn="l"/>
                <a:tab pos="5702484" algn="l"/>
                <a:tab pos="6110011" algn="l"/>
                <a:tab pos="6517536" algn="l"/>
                <a:tab pos="6925063" algn="l"/>
                <a:tab pos="7332588" algn="l"/>
                <a:tab pos="7740115" algn="l"/>
                <a:tab pos="8147640" algn="l"/>
              </a:tabLst>
            </a:pPr>
            <a:r>
              <a:rPr lang="en-GB" sz="2400" dirty="0">
                <a:latin typeface="Times New Roman" charset="0"/>
              </a:rPr>
              <a:t>The current must circulate in a clockwise direction.</a:t>
            </a:r>
          </a:p>
        </p:txBody>
      </p:sp>
      <p:graphicFrame>
        <p:nvGraphicFramePr>
          <p:cNvPr id="14343" name="Object 7"/>
          <p:cNvGraphicFramePr>
            <a:graphicFrameLocks noGrp="1" noChangeAspect="1"/>
          </p:cNvGraphicFramePr>
          <p:nvPr>
            <p:ph sz="quarter" idx="2"/>
          </p:nvPr>
        </p:nvGraphicFramePr>
        <p:xfrm>
          <a:off x="6186240" y="2521705"/>
          <a:ext cx="944640" cy="357157"/>
        </p:xfrm>
        <a:graphic>
          <a:graphicData uri="http://schemas.openxmlformats.org/presentationml/2006/ole">
            <mc:AlternateContent xmlns:mc="http://schemas.openxmlformats.org/markup-compatibility/2006">
              <mc:Choice xmlns:v="urn:schemas-microsoft-com:vml" Requires="v">
                <p:oleObj name="Equation" r:id="rId3" imgW="1041120" imgH="393480" progId="Equation.DSMT4">
                  <p:embed/>
                </p:oleObj>
              </mc:Choice>
              <mc:Fallback>
                <p:oleObj name="Equation" r:id="rId3" imgW="1041120" imgH="3934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6240" y="2521705"/>
                        <a:ext cx="944640" cy="35715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oleObj>
              </mc:Fallback>
            </mc:AlternateContent>
          </a:graphicData>
        </a:graphic>
      </p:graphicFrame>
      <p:pic>
        <p:nvPicPr>
          <p:cNvPr id="1434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94401" y="1960047"/>
            <a:ext cx="2733120" cy="3918651"/>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10" name="Image 9"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74240" y="1294190"/>
            <a:ext cx="2595572" cy="854509"/>
          </a:xfrm>
          <a:prstGeom prst="rect">
            <a:avLst/>
          </a:prstGeom>
        </p:spPr>
      </p:pic>
      <p:pic>
        <p:nvPicPr>
          <p:cNvPr id="12" name="Image 11"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90283" y="2878862"/>
            <a:ext cx="2595572" cy="854509"/>
          </a:xfrm>
          <a:prstGeom prst="rect">
            <a:avLst/>
          </a:prstGeom>
        </p:spPr>
      </p:pic>
      <p:sp>
        <p:nvSpPr>
          <p:cNvPr id="3" name="Espace réservé du pied de page 2"/>
          <p:cNvSpPr>
            <a:spLocks noGrp="1"/>
          </p:cNvSpPr>
          <p:nvPr>
            <p:ph type="ftr" idx="10"/>
          </p:nvPr>
        </p:nvSpPr>
        <p:spPr/>
        <p:txBody>
          <a:bodyPr/>
          <a:lstStyle/>
          <a:p>
            <a:r>
              <a:rPr lang="en-GB"/>
              <a:t>Electrons sources</a:t>
            </a:r>
          </a:p>
        </p:txBody>
      </p:sp>
    </p:spTree>
    <p:extLst>
      <p:ext uri="{BB962C8B-B14F-4D97-AF65-F5344CB8AC3E}">
        <p14:creationId xmlns:p14="http://schemas.microsoft.com/office/powerpoint/2010/main" val="309499389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e la date 3"/>
          <p:cNvSpPr>
            <a:spLocks noGrp="1"/>
          </p:cNvSpPr>
          <p:nvPr>
            <p:ph type="dt" idx="10"/>
          </p:nvPr>
        </p:nvSpPr>
        <p:spPr/>
        <p:txBody>
          <a:bodyPr/>
          <a:lstStyle/>
          <a:p>
            <a:r>
              <a:rPr lang="x-none"/>
              <a:t>Nicolas Delerue, LAL Orsay</a:t>
            </a:r>
            <a:endParaRPr lang="en-GB"/>
          </a:p>
        </p:txBody>
      </p:sp>
      <p:sp>
        <p:nvSpPr>
          <p:cNvPr id="10" name="Espace réservé du numéro de diapositive 5"/>
          <p:cNvSpPr>
            <a:spLocks noGrp="1"/>
          </p:cNvSpPr>
          <p:nvPr>
            <p:ph type="sldNum" idx="12"/>
          </p:nvPr>
        </p:nvSpPr>
        <p:spPr/>
        <p:txBody>
          <a:bodyPr/>
          <a:lstStyle/>
          <a:p>
            <a:fld id="{53D961C1-2EC9-A648-B5DE-7125FBDE84DE}" type="slidenum">
              <a:rPr lang="en-GB"/>
              <a:pPr/>
              <a:t>99</a:t>
            </a:fld>
            <a:endParaRPr lang="en-GB"/>
          </a:p>
        </p:txBody>
      </p:sp>
      <p:sp>
        <p:nvSpPr>
          <p:cNvPr id="32769" name="Rectangle 1"/>
          <p:cNvSpPr>
            <a:spLocks noGrp="1" noChangeArrowheads="1"/>
          </p:cNvSpPr>
          <p:nvPr>
            <p:ph type="title"/>
          </p:nvPr>
        </p:nvSpPr>
        <p:spPr>
          <a:xfrm>
            <a:off x="456481" y="0"/>
            <a:ext cx="8228160" cy="1062832"/>
          </a:xfrm>
          <a:ln/>
        </p:spPr>
        <p:txBody>
          <a:bodyPr/>
          <a:lstStyle/>
          <a:p>
            <a:pP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dirty="0"/>
              <a:t>Space-charge limitation</a:t>
            </a:r>
          </a:p>
        </p:txBody>
      </p:sp>
      <p:sp>
        <p:nvSpPr>
          <p:cNvPr id="32770" name="Rectangle 2"/>
          <p:cNvSpPr>
            <a:spLocks noGrp="1" noChangeArrowheads="1"/>
          </p:cNvSpPr>
          <p:nvPr>
            <p:ph type="body" idx="1"/>
          </p:nvPr>
        </p:nvSpPr>
        <p:spPr>
          <a:xfrm>
            <a:off x="368640" y="3810642"/>
            <a:ext cx="8228160" cy="1808098"/>
          </a:xfrm>
          <a:ln/>
        </p:spPr>
        <p:txBody>
          <a:bodyPr>
            <a:normAutofit fontScale="92500" lnSpcReduction="10000"/>
          </a:bodyPr>
          <a:lstStyle/>
          <a:p>
            <a:pP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sz="2400" dirty="0"/>
              <a:t>Emitted electrons shield the cathode from the anode </a:t>
            </a:r>
            <a:br>
              <a:rPr lang="en-GB" sz="2400" dirty="0"/>
            </a:br>
            <a:r>
              <a:rPr lang="en-GB" sz="2400" dirty="0"/>
              <a:t>=&gt; reduced field</a:t>
            </a:r>
          </a:p>
          <a:p>
            <a:pP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sz="2400" dirty="0"/>
              <a:t>This limits the intensity of the emission. </a:t>
            </a:r>
            <a:br>
              <a:rPr lang="en-GB" sz="2400" dirty="0"/>
            </a:br>
            <a:r>
              <a:rPr lang="en-GB" sz="2400" dirty="0"/>
              <a:t>Child-</a:t>
            </a:r>
            <a:r>
              <a:rPr lang="en-GB" sz="2400" dirty="0" err="1"/>
              <a:t>Landmuir</a:t>
            </a:r>
            <a:r>
              <a:rPr lang="en-GB" sz="2400" dirty="0"/>
              <a:t> law (potential </a:t>
            </a:r>
            <a:r>
              <a:rPr lang="en-GB" sz="2400" dirty="0" err="1"/>
              <a:t>Vd</a:t>
            </a:r>
            <a:r>
              <a:rPr lang="en-GB" sz="2400" dirty="0"/>
              <a:t>, area S, distance d)</a:t>
            </a:r>
            <a:br>
              <a:rPr lang="en-GB" sz="2400" dirty="0"/>
            </a:br>
            <a:r>
              <a:rPr lang="en-GB" sz="2400" dirty="0"/>
              <a:t>[This is more complex when the field is not constant]</a:t>
            </a:r>
          </a:p>
        </p:txBody>
      </p:sp>
      <p:pic>
        <p:nvPicPr>
          <p:cNvPr id="327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761" y="1003786"/>
            <a:ext cx="2393280" cy="2612434"/>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327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2241" y="959141"/>
            <a:ext cx="2393280" cy="2612434"/>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3277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42880" y="982184"/>
            <a:ext cx="2393280" cy="2612434"/>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2775" name="Text Box 7"/>
          <p:cNvSpPr txBox="1">
            <a:spLocks noChangeArrowheads="1"/>
          </p:cNvSpPr>
          <p:nvPr/>
        </p:nvSpPr>
        <p:spPr bwMode="auto">
          <a:xfrm>
            <a:off x="4707360" y="3626301"/>
            <a:ext cx="4308480" cy="32691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marL="431800" indent="-323850">
              <a:tabLst>
                <a:tab pos="723900" algn="l"/>
                <a:tab pos="1447800" algn="l"/>
                <a:tab pos="2171700" algn="l"/>
                <a:tab pos="2895600" algn="l"/>
                <a:tab pos="3619500" algn="l"/>
                <a:tab pos="4343400" algn="l"/>
              </a:tabLst>
              <a:defRPr>
                <a:solidFill>
                  <a:srgbClr val="000000"/>
                </a:solidFill>
                <a:latin typeface="Arial" charset="0"/>
                <a:ea typeface="ＭＳ Ｐゴシック" charset="0"/>
              </a:defRPr>
            </a:lvl1pPr>
            <a:lvl2pPr>
              <a:tabLst>
                <a:tab pos="723900" algn="l"/>
                <a:tab pos="1447800" algn="l"/>
                <a:tab pos="2171700" algn="l"/>
                <a:tab pos="2895600" algn="l"/>
                <a:tab pos="3619500" algn="l"/>
                <a:tab pos="4343400" algn="l"/>
              </a:tabLst>
              <a:defRPr>
                <a:solidFill>
                  <a:srgbClr val="000000"/>
                </a:solidFill>
                <a:latin typeface="Arial" charset="0"/>
                <a:ea typeface="ＭＳ Ｐゴシック" charset="0"/>
              </a:defRPr>
            </a:lvl2pPr>
            <a:lvl3pPr>
              <a:tabLst>
                <a:tab pos="723900" algn="l"/>
                <a:tab pos="1447800" algn="l"/>
                <a:tab pos="2171700" algn="l"/>
                <a:tab pos="2895600" algn="l"/>
                <a:tab pos="3619500" algn="l"/>
                <a:tab pos="4343400" algn="l"/>
              </a:tabLst>
              <a:defRPr>
                <a:solidFill>
                  <a:srgbClr val="000000"/>
                </a:solidFill>
                <a:latin typeface="Arial" charset="0"/>
                <a:ea typeface="ＭＳ Ｐゴシック" charset="0"/>
              </a:defRPr>
            </a:lvl3pPr>
            <a:lvl4pPr>
              <a:tabLst>
                <a:tab pos="723900" algn="l"/>
                <a:tab pos="1447800" algn="l"/>
                <a:tab pos="2171700" algn="l"/>
                <a:tab pos="2895600" algn="l"/>
                <a:tab pos="3619500" algn="l"/>
                <a:tab pos="4343400" algn="l"/>
              </a:tabLst>
              <a:defRPr>
                <a:solidFill>
                  <a:srgbClr val="000000"/>
                </a:solidFill>
                <a:latin typeface="Arial" charset="0"/>
                <a:ea typeface="ＭＳ Ｐゴシック" charset="0"/>
              </a:defRPr>
            </a:lvl4pPr>
            <a:lvl5pPr>
              <a:tabLst>
                <a:tab pos="723900" algn="l"/>
                <a:tab pos="1447800" algn="l"/>
                <a:tab pos="2171700" algn="l"/>
                <a:tab pos="2895600" algn="l"/>
                <a:tab pos="3619500" algn="l"/>
                <a:tab pos="4343400" algn="l"/>
              </a:tabLst>
              <a:defRPr>
                <a:solidFill>
                  <a:srgbClr val="000000"/>
                </a:solidFill>
                <a:latin typeface="Arial" charset="0"/>
                <a:ea typeface="ＭＳ Ｐゴシック" charset="0"/>
              </a:defRPr>
            </a:lvl5pPr>
            <a:lvl6pPr marL="1536700" indent="-215900" defTabSz="449263" fontAlgn="base" hangingPunct="0">
              <a:lnSpc>
                <a:spcPct val="124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defRPr>
            </a:lvl6pPr>
            <a:lvl7pPr marL="1993900" indent="-215900" defTabSz="449263" fontAlgn="base" hangingPunct="0">
              <a:lnSpc>
                <a:spcPct val="124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defRPr>
            </a:lvl7pPr>
            <a:lvl8pPr marL="2451100" indent="-215900" defTabSz="449263" fontAlgn="base" hangingPunct="0">
              <a:lnSpc>
                <a:spcPct val="124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defRPr>
            </a:lvl8pPr>
            <a:lvl9pPr marL="2908300" indent="-215900" defTabSz="449263" fontAlgn="base" hangingPunct="0">
              <a:lnSpc>
                <a:spcPct val="124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defRPr>
            </a:lvl9pPr>
          </a:lstStyle>
          <a:p>
            <a:pPr>
              <a:spcAft>
                <a:spcPts val="1293"/>
              </a:spcAft>
            </a:pPr>
            <a:r>
              <a:rPr lang="en-GB" sz="1500" i="1"/>
              <a:t>(images source:Masao Kuriki, ILC school)‏</a:t>
            </a:r>
          </a:p>
        </p:txBody>
      </p:sp>
      <p:sp>
        <p:nvSpPr>
          <p:cNvPr id="2" name="Espace réservé du pied de page 1"/>
          <p:cNvSpPr>
            <a:spLocks noGrp="1"/>
          </p:cNvSpPr>
          <p:nvPr>
            <p:ph type="ftr" sz="quarter" idx="11"/>
          </p:nvPr>
        </p:nvSpPr>
        <p:spPr/>
        <p:txBody>
          <a:bodyPr/>
          <a:lstStyle/>
          <a:p>
            <a:r>
              <a:rPr lang="fr-FR"/>
              <a:t>Electrons sources</a:t>
            </a:r>
            <a:endParaRPr lang="en-GB"/>
          </a:p>
        </p:txBody>
      </p:sp>
      <p:pic>
        <p:nvPicPr>
          <p:cNvPr id="3" name="Image 2"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44764" y="5401783"/>
            <a:ext cx="2689958" cy="996012"/>
          </a:xfrm>
          <a:prstGeom prst="rect">
            <a:avLst/>
          </a:prstGeom>
        </p:spPr>
      </p:pic>
    </p:spTree>
    <p:extLst>
      <p:ext uri="{BB962C8B-B14F-4D97-AF65-F5344CB8AC3E}">
        <p14:creationId xmlns:p14="http://schemas.microsoft.com/office/powerpoint/2010/main" val="36110247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odel_Nicolas_Delerue_CNRS_english_logos">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Model_Nicolas_Delerue_CNRS_english_logos.potx</Template>
  <TotalTime>34958</TotalTime>
  <Words>5328</Words>
  <Application>Microsoft Macintosh PowerPoint</Application>
  <PresentationFormat>Affichage à l'écran (4:3)</PresentationFormat>
  <Paragraphs>780</Paragraphs>
  <Slides>133</Slides>
  <Notes>16</Notes>
  <HiddenSlides>1</HiddenSlides>
  <MMClips>0</MMClips>
  <ScaleCrop>false</ScaleCrop>
  <HeadingPairs>
    <vt:vector size="8" baseType="variant">
      <vt:variant>
        <vt:lpstr>Polices utilisées</vt:lpstr>
      </vt:variant>
      <vt:variant>
        <vt:i4>6</vt:i4>
      </vt:variant>
      <vt:variant>
        <vt:lpstr>Thème</vt:lpstr>
      </vt:variant>
      <vt:variant>
        <vt:i4>1</vt:i4>
      </vt:variant>
      <vt:variant>
        <vt:lpstr>Serveurs OLE incorporés</vt:lpstr>
      </vt:variant>
      <vt:variant>
        <vt:i4>2</vt:i4>
      </vt:variant>
      <vt:variant>
        <vt:lpstr>Titres des diapositives</vt:lpstr>
      </vt:variant>
      <vt:variant>
        <vt:i4>133</vt:i4>
      </vt:variant>
    </vt:vector>
  </HeadingPairs>
  <TitlesOfParts>
    <vt:vector size="142" baseType="lpstr">
      <vt:lpstr>Arial</vt:lpstr>
      <vt:lpstr>Calibri</vt:lpstr>
      <vt:lpstr>StarSymbol</vt:lpstr>
      <vt:lpstr>Symbol</vt:lpstr>
      <vt:lpstr>Times New Roman</vt:lpstr>
      <vt:lpstr>Wingdings</vt:lpstr>
      <vt:lpstr>Model_Nicolas_Delerue_CNRS_english_logos</vt:lpstr>
      <vt:lpstr>…quation</vt:lpstr>
      <vt:lpstr>Equation</vt:lpstr>
      <vt:lpstr>Particle sources: Electron sources</vt:lpstr>
      <vt:lpstr>About me</vt:lpstr>
      <vt:lpstr>Electron sources: Content</vt:lpstr>
      <vt:lpstr>Physical process: extracting electrons</vt:lpstr>
      <vt:lpstr>Physical process: Electrons in metal</vt:lpstr>
      <vt:lpstr>Electrons in metal: energy levels</vt:lpstr>
      <vt:lpstr>Extracting electrons from metal</vt:lpstr>
      <vt:lpstr>Work function</vt:lpstr>
      <vt:lpstr>Work function for different materials</vt:lpstr>
      <vt:lpstr>Quizz</vt:lpstr>
      <vt:lpstr>Answer (c)</vt:lpstr>
      <vt:lpstr>Fermi-Dirac statistics</vt:lpstr>
      <vt:lpstr>Fermi-Dirac statistics  at high energy</vt:lpstr>
      <vt:lpstr>Extracting electrons from matter</vt:lpstr>
      <vt:lpstr>Numerical application</vt:lpstr>
      <vt:lpstr>Density of states  for different temperatures</vt:lpstr>
      <vt:lpstr>Extracting electrons… Richardson’s law</vt:lpstr>
      <vt:lpstr>Richardson’s constant</vt:lpstr>
      <vt:lpstr>Numerical application</vt:lpstr>
      <vt:lpstr>Transverse energy</vt:lpstr>
      <vt:lpstr>Quizz</vt:lpstr>
      <vt:lpstr>Answer (c)</vt:lpstr>
      <vt:lpstr>Schottky emission</vt:lpstr>
      <vt:lpstr>Photoelectric emission</vt:lpstr>
      <vt:lpstr>Wavelength for photoemission</vt:lpstr>
      <vt:lpstr>Photo-electric emission</vt:lpstr>
      <vt:lpstr>The 3 steps of  photo-electric emission</vt:lpstr>
      <vt:lpstr>Quantum efficiency</vt:lpstr>
      <vt:lpstr>Typical cathode materials</vt:lpstr>
      <vt:lpstr>Multiphotonic effect</vt:lpstr>
      <vt:lpstr>Transverse energy</vt:lpstr>
      <vt:lpstr>More exotic cathode materials</vt:lpstr>
      <vt:lpstr>Quizz</vt:lpstr>
      <vt:lpstr>Answer (b)</vt:lpstr>
      <vt:lpstr>Physical effects summary</vt:lpstr>
      <vt:lpstr>Designs of electron guns: Thermionic guns</vt:lpstr>
      <vt:lpstr>Electrodes geometry (1)</vt:lpstr>
      <vt:lpstr>Electrodes geometry (2)</vt:lpstr>
      <vt:lpstr>Pierce gun Thermionic DC Gun</vt:lpstr>
      <vt:lpstr>Présentation PowerPoint</vt:lpstr>
      <vt:lpstr>The CLIO Thermoionic gun</vt:lpstr>
      <vt:lpstr>Présentation PowerPoint</vt:lpstr>
      <vt:lpstr>RF Gun</vt:lpstr>
      <vt:lpstr>Principle of a RF Photo-gun</vt:lpstr>
      <vt:lpstr>Présentation PowerPoint</vt:lpstr>
      <vt:lpstr>Présentation PowerPoint</vt:lpstr>
      <vt:lpstr>Présentation PowerPoint</vt:lpstr>
      <vt:lpstr>Quizz</vt:lpstr>
      <vt:lpstr>Answer : (c)</vt:lpstr>
      <vt:lpstr>RF photocathode gun</vt:lpstr>
      <vt:lpstr>Power amplification: Klystron</vt:lpstr>
      <vt:lpstr>Présentation PowerPoint</vt:lpstr>
      <vt:lpstr>PHIN RF Gun</vt:lpstr>
      <vt:lpstr>Field line simulations (SUPERFISH)</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Cavity shape</vt:lpstr>
      <vt:lpstr>Higher order modes</vt:lpstr>
      <vt:lpstr>Présentation PowerPoint</vt:lpstr>
      <vt:lpstr>Quizz</vt:lpstr>
      <vt:lpstr>Answer (a)</vt:lpstr>
      <vt:lpstr>Examples of quantum efficiencies: SLAC-TN-05-080</vt:lpstr>
      <vt:lpstr>Quantum efficiency: DESY XFEL (EPAC’04 MOPKF021)</vt:lpstr>
      <vt:lpstr>Présentation PowerPoint</vt:lpstr>
      <vt:lpstr>Photocathode preparation and lifetime</vt:lpstr>
      <vt:lpstr>Présentation PowerPoint</vt:lpstr>
      <vt:lpstr>Laser technology</vt:lpstr>
      <vt:lpstr>Présentation PowerPoint</vt:lpstr>
      <vt:lpstr>Présentation PowerPoint</vt:lpstr>
      <vt:lpstr>Présentation PowerPoint</vt:lpstr>
      <vt:lpstr>Dark current</vt:lpstr>
      <vt:lpstr>Présentation PowerPoint</vt:lpstr>
      <vt:lpstr>RF gun vs Thermoionic injector</vt:lpstr>
      <vt:lpstr>Summary: Gun design</vt:lpstr>
      <vt:lpstr>Beam dynamics in the GUN</vt:lpstr>
      <vt:lpstr>Beam dynamics: Space-charge effect</vt:lpstr>
      <vt:lpstr>Coulomb force  between two electrons</vt:lpstr>
      <vt:lpstr>Présentation PowerPoint</vt:lpstr>
      <vt:lpstr>Electrostatic potential  in the beam</vt:lpstr>
      <vt:lpstr>Electrode design</vt:lpstr>
      <vt:lpstr>... and then?</vt:lpstr>
      <vt:lpstr>Compensating solenoid (1)</vt:lpstr>
      <vt:lpstr>Busch theorem</vt:lpstr>
      <vt:lpstr>Compensating solenoid (2)</vt:lpstr>
      <vt:lpstr>Quiz</vt:lpstr>
      <vt:lpstr>Answer: a</vt:lpstr>
      <vt:lpstr>Space-charge limitation</vt:lpstr>
      <vt:lpstr>Space charge limited emission</vt:lpstr>
      <vt:lpstr>Présentation PowerPoint</vt:lpstr>
      <vt:lpstr>Quizz:</vt:lpstr>
      <vt:lpstr>Answer (a)</vt:lpstr>
      <vt:lpstr>Présentation PowerPoint</vt:lpstr>
      <vt:lpstr>Quick introduction to emittance</vt:lpstr>
      <vt:lpstr>Space charge and emittance</vt:lpstr>
      <vt:lpstr>Emittance compensation</vt:lpstr>
      <vt:lpstr>Transverse dynamics in the gun</vt:lpstr>
      <vt:lpstr>Longitudinal dynamics in the gun: velocity bunching</vt:lpstr>
      <vt:lpstr>Summary for beam dynamics</vt:lpstr>
      <vt:lpstr>Gun conditionning</vt:lpstr>
      <vt:lpstr>History</vt:lpstr>
      <vt:lpstr>Présentation PowerPoint</vt:lpstr>
      <vt:lpstr>Examples and classification  of injectors</vt:lpstr>
      <vt:lpstr>PHIL: Photo injector at LAL: Overall layout</vt:lpstr>
      <vt:lpstr>PHIL: Photo injector at LAL: The accelerator</vt:lpstr>
      <vt:lpstr>PHIL: Photo injector at LAL: The Gun</vt:lpstr>
      <vt:lpstr>Quizz</vt:lpstr>
      <vt:lpstr>To build a photo injector you need:</vt:lpstr>
      <vt:lpstr>Summary</vt:lpstr>
      <vt:lpstr>Recommended readings (and credits for some of the material used in this lecture)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Nicolas Delerue</dc:creator>
  <cp:lastModifiedBy>Nicolas Delerue</cp:lastModifiedBy>
  <cp:revision>148</cp:revision>
  <dcterms:created xsi:type="dcterms:W3CDTF">2012-11-11T00:42:34Z</dcterms:created>
  <dcterms:modified xsi:type="dcterms:W3CDTF">2022-09-18T21:15:13Z</dcterms:modified>
</cp:coreProperties>
</file>