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2"/>
  </p:notesMasterIdLst>
  <p:handoutMasterIdLst>
    <p:handoutMasterId r:id="rId133"/>
  </p:handoutMasterIdLst>
  <p:sldIdLst>
    <p:sldId id="256" r:id="rId2"/>
    <p:sldId id="425" r:id="rId3"/>
    <p:sldId id="426" r:id="rId4"/>
    <p:sldId id="427" r:id="rId5"/>
    <p:sldId id="428" r:id="rId6"/>
    <p:sldId id="430" r:id="rId7"/>
    <p:sldId id="431" r:id="rId8"/>
    <p:sldId id="432" r:id="rId9"/>
    <p:sldId id="435" r:id="rId10"/>
    <p:sldId id="429" r:id="rId11"/>
    <p:sldId id="433" r:id="rId12"/>
    <p:sldId id="434" r:id="rId13"/>
    <p:sldId id="436" r:id="rId14"/>
    <p:sldId id="437" r:id="rId15"/>
    <p:sldId id="439" r:id="rId16"/>
    <p:sldId id="440" r:id="rId17"/>
    <p:sldId id="441" r:id="rId18"/>
    <p:sldId id="438" r:id="rId19"/>
    <p:sldId id="444" r:id="rId20"/>
    <p:sldId id="453" r:id="rId21"/>
    <p:sldId id="454" r:id="rId22"/>
    <p:sldId id="442" r:id="rId23"/>
    <p:sldId id="445" r:id="rId24"/>
    <p:sldId id="443" r:id="rId25"/>
    <p:sldId id="456" r:id="rId26"/>
    <p:sldId id="457" r:id="rId27"/>
    <p:sldId id="458" r:id="rId28"/>
    <p:sldId id="446" r:id="rId29"/>
    <p:sldId id="447" r:id="rId30"/>
    <p:sldId id="449" r:id="rId31"/>
    <p:sldId id="616" r:id="rId32"/>
    <p:sldId id="617" r:id="rId33"/>
    <p:sldId id="450" r:id="rId34"/>
    <p:sldId id="451" r:id="rId35"/>
    <p:sldId id="452" r:id="rId36"/>
    <p:sldId id="455" r:id="rId37"/>
    <p:sldId id="448" r:id="rId38"/>
    <p:sldId id="459" r:id="rId39"/>
    <p:sldId id="618" r:id="rId40"/>
    <p:sldId id="61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68" r:id="rId50"/>
    <p:sldId id="469" r:id="rId51"/>
    <p:sldId id="470" r:id="rId52"/>
    <p:sldId id="471" r:id="rId53"/>
    <p:sldId id="472" r:id="rId54"/>
    <p:sldId id="621" r:id="rId55"/>
    <p:sldId id="622" r:id="rId56"/>
    <p:sldId id="476" r:id="rId57"/>
    <p:sldId id="475" r:id="rId58"/>
    <p:sldId id="481" r:id="rId59"/>
    <p:sldId id="482" r:id="rId60"/>
    <p:sldId id="484" r:id="rId61"/>
    <p:sldId id="485" r:id="rId62"/>
    <p:sldId id="486" r:id="rId63"/>
    <p:sldId id="487" r:id="rId64"/>
    <p:sldId id="488" r:id="rId65"/>
    <p:sldId id="489" r:id="rId66"/>
    <p:sldId id="491" r:id="rId67"/>
    <p:sldId id="492" r:id="rId68"/>
    <p:sldId id="493" r:id="rId69"/>
    <p:sldId id="620" r:id="rId70"/>
    <p:sldId id="623" r:id="rId71"/>
    <p:sldId id="539" r:id="rId72"/>
    <p:sldId id="540" r:id="rId73"/>
    <p:sldId id="541" r:id="rId74"/>
    <p:sldId id="543" r:id="rId75"/>
    <p:sldId id="545" r:id="rId76"/>
    <p:sldId id="546" r:id="rId77"/>
    <p:sldId id="549" r:id="rId78"/>
    <p:sldId id="547" r:id="rId79"/>
    <p:sldId id="548" r:id="rId80"/>
    <p:sldId id="614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89" r:id="rId90"/>
    <p:sldId id="590" r:id="rId91"/>
    <p:sldId id="591" r:id="rId92"/>
    <p:sldId id="592" r:id="rId93"/>
    <p:sldId id="593" r:id="rId94"/>
    <p:sldId id="594" r:id="rId95"/>
    <p:sldId id="596" r:id="rId96"/>
    <p:sldId id="595" r:id="rId97"/>
    <p:sldId id="597" r:id="rId98"/>
    <p:sldId id="598" r:id="rId99"/>
    <p:sldId id="599" r:id="rId100"/>
    <p:sldId id="558" r:id="rId101"/>
    <p:sldId id="560" r:id="rId102"/>
    <p:sldId id="559" r:id="rId103"/>
    <p:sldId id="609" r:id="rId104"/>
    <p:sldId id="610" r:id="rId105"/>
    <p:sldId id="562" r:id="rId106"/>
    <p:sldId id="563" r:id="rId107"/>
    <p:sldId id="564" r:id="rId108"/>
    <p:sldId id="565" r:id="rId109"/>
    <p:sldId id="567" r:id="rId110"/>
    <p:sldId id="568" r:id="rId111"/>
    <p:sldId id="606" r:id="rId112"/>
    <p:sldId id="607" r:id="rId113"/>
    <p:sldId id="608" r:id="rId114"/>
    <p:sldId id="624" r:id="rId115"/>
    <p:sldId id="625" r:id="rId116"/>
    <p:sldId id="601" r:id="rId117"/>
    <p:sldId id="602" r:id="rId118"/>
    <p:sldId id="600" r:id="rId119"/>
    <p:sldId id="603" r:id="rId120"/>
    <p:sldId id="604" r:id="rId121"/>
    <p:sldId id="569" r:id="rId122"/>
    <p:sldId id="570" r:id="rId123"/>
    <p:sldId id="571" r:id="rId124"/>
    <p:sldId id="573" r:id="rId125"/>
    <p:sldId id="576" r:id="rId126"/>
    <p:sldId id="611" r:id="rId127"/>
    <p:sldId id="612" r:id="rId128"/>
    <p:sldId id="613" r:id="rId129"/>
    <p:sldId id="395" r:id="rId130"/>
    <p:sldId id="312" r:id="rId1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4" autoAdjust="0"/>
    <p:restoredTop sz="86558" autoAdjust="0"/>
  </p:normalViewPr>
  <p:slideViewPr>
    <p:cSldViewPr snapToGrid="0" snapToObjects="1">
      <p:cViewPr varScale="1">
        <p:scale>
          <a:sx n="101" d="100"/>
          <a:sy n="101" d="100"/>
        </p:scale>
        <p:origin x="21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5D74-D993-4F49-9099-CB643E385F61}" type="datetimeFigureOut">
              <a:rPr lang="fr-FR" smtClean="0"/>
              <a:pPr/>
              <a:t>18/09/2022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B390B-BD49-0D4B-897F-519AA40FFFF8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300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FDB4-48EF-FA4B-A40E-4F32BFF31063}" type="datetimeFigureOut">
              <a:rPr lang="fr-FR" smtClean="0"/>
              <a:pPr/>
              <a:t>18/09/2022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F7E3-C6AD-3442-990B-1344F6026AA1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191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DF7E3-C6AD-3442-990B-1344F6026AA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07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Faire glisser l'image vers l'espace réservé ou cliquer sur l'icône pour l'ajouter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433CB-3D87-1948-A5B6-54D4680A5C16}" type="slidenum">
              <a:rPr lang="en-GB" smtClean="0"/>
              <a:pPr/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hyperlink" Target="http://cas.web.cern.ch/cas/Slovakia-2012/Senec-advert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777546"/>
            <a:ext cx="7772400" cy="1470025"/>
          </a:xfrm>
        </p:spPr>
        <p:txBody>
          <a:bodyPr/>
          <a:lstStyle/>
          <a:p>
            <a:r>
              <a:rPr lang="en-GB" noProof="0" dirty="0"/>
              <a:t>Particle sources:</a:t>
            </a:r>
            <a:br>
              <a:rPr lang="en-GB" noProof="0" dirty="0"/>
            </a:br>
            <a:r>
              <a:rPr lang="en-GB" noProof="0" dirty="0"/>
              <a:t>Ion sources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0247" y="3537857"/>
            <a:ext cx="7091785" cy="1335314"/>
          </a:xfrm>
        </p:spPr>
        <p:txBody>
          <a:bodyPr/>
          <a:lstStyle/>
          <a:p>
            <a:r>
              <a:rPr lang="en-GB" noProof="0" dirty="0"/>
              <a:t>Nicolas </a:t>
            </a:r>
            <a:r>
              <a:rPr lang="en-GB" noProof="0" dirty="0" err="1"/>
              <a:t>Delerue</a:t>
            </a:r>
            <a:br>
              <a:rPr lang="en-GB" noProof="0" dirty="0"/>
            </a:br>
            <a:r>
              <a:rPr lang="en-GB" noProof="0" dirty="0" err="1"/>
              <a:t>IJCLab</a:t>
            </a:r>
            <a:r>
              <a:rPr lang="en-GB" noProof="0" dirty="0"/>
              <a:t> (CNRS and </a:t>
            </a:r>
            <a:r>
              <a:rPr lang="en-GB" noProof="0" dirty="0" err="1"/>
              <a:t>Université</a:t>
            </a:r>
            <a:r>
              <a:rPr lang="en-GB" noProof="0" dirty="0"/>
              <a:t> de Paris-Sud)</a:t>
            </a:r>
          </a:p>
        </p:txBody>
      </p:sp>
      <p:pic>
        <p:nvPicPr>
          <p:cNvPr id="6" name="Image 5" descr="IN2P3-Q_Sign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5" y="5261238"/>
            <a:ext cx="2197100" cy="1231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spin projection (</a:t>
            </a:r>
            <a:r>
              <a:rPr lang="en-GB" dirty="0" err="1"/>
              <a:t>ms</a:t>
            </a:r>
            <a:r>
              <a:rPr lang="en-GB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80997"/>
            <a:ext cx="4862378" cy="281939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Electrons can have two different spins: </a:t>
            </a:r>
            <a:br>
              <a:rPr lang="en-GB" dirty="0"/>
            </a:br>
            <a:r>
              <a:rPr lang="en-GB" dirty="0" err="1"/>
              <a:t>ms</a:t>
            </a:r>
            <a:r>
              <a:rPr lang="en-GB" dirty="0"/>
              <a:t>=+1/2 or </a:t>
            </a:r>
            <a:r>
              <a:rPr lang="en-GB" dirty="0" err="1"/>
              <a:t>ms</a:t>
            </a:r>
            <a:r>
              <a:rPr lang="en-GB" dirty="0"/>
              <a:t>=-1/2</a:t>
            </a:r>
          </a:p>
          <a:p>
            <a:r>
              <a:rPr lang="en-GB" dirty="0"/>
              <a:t>For each energy levels there will therefore be at least space for two electrons.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Image 6" descr="ElectronSpin-T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1417638"/>
            <a:ext cx="3503660" cy="2632808"/>
          </a:xfrm>
          <a:prstGeom prst="rect">
            <a:avLst/>
          </a:prstGeom>
        </p:spPr>
      </p:pic>
      <p:pic>
        <p:nvPicPr>
          <p:cNvPr id="8" name="Image 7" descr="b000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58" y="4419599"/>
            <a:ext cx="20955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671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955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02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919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74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6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452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1316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07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858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109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98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Spin-orbit coupling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combination of the spin and energy level of the electron in an electromagnetic interaction is called “spin-orbit coupling”.</a:t>
            </a:r>
          </a:p>
          <a:p>
            <a:r>
              <a:rPr lang="en-GB" dirty="0"/>
              <a:t>It leads to a splitting of the spectral lines.</a:t>
            </a:r>
          </a:p>
          <a:p>
            <a:r>
              <a:rPr lang="en-GB" dirty="0"/>
              <a:t>The L and S operators no longer commute with the Hamiltonian </a:t>
            </a:r>
            <a:br>
              <a:rPr lang="en-GB" dirty="0"/>
            </a:br>
            <a:r>
              <a:rPr lang="en-GB" dirty="0"/>
              <a:t>=&gt; other set of quantum numbers.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Image 6" descr="spin-orbit-couplin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9" y="4495800"/>
            <a:ext cx="7620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193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5370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75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958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3745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19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354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5572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2077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550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119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Angular momenta numbers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Total angular momentum (j):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 Angular momentum projection (</a:t>
            </a:r>
            <a:r>
              <a:rPr lang="en-GB" dirty="0" err="1"/>
              <a:t>mj</a:t>
            </a:r>
            <a:r>
              <a:rPr lang="en-GB" dirty="0"/>
              <a:t>):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Parity (P):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57" y="2256130"/>
            <a:ext cx="1955800" cy="4699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386430"/>
            <a:ext cx="2895600" cy="11303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5" y="5011486"/>
            <a:ext cx="19812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99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258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72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192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17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2174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source conclusion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Accelerators require many different types of ion sources.</a:t>
            </a:r>
          </a:p>
          <a:p>
            <a:r>
              <a:rPr lang="en-GB" dirty="0"/>
              <a:t>This can be achieved by relying on different physical processes.</a:t>
            </a:r>
          </a:p>
          <a:p>
            <a:r>
              <a:rPr lang="en-GB" dirty="0"/>
              <a:t>There are different technical implementation to achieve these processes.</a:t>
            </a:r>
            <a:br>
              <a:rPr lang="en-GB" dirty="0"/>
            </a:br>
            <a:r>
              <a:rPr lang="en-GB" dirty="0"/>
              <a:t>=&gt; Ion sources are a very complex topic and there is still a lot of R&amp;D happening.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1198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Applications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633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677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503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Ions for accelerators can be produced through 3 different phenomenon:</a:t>
            </a:r>
            <a:br>
              <a:rPr lang="en-GB" dirty="0"/>
            </a:br>
            <a:r>
              <a:rPr lang="en-GB" dirty="0"/>
              <a:t>- impact ionization</a:t>
            </a:r>
            <a:br>
              <a:rPr lang="en-GB" dirty="0"/>
            </a:br>
            <a:r>
              <a:rPr lang="en-GB" dirty="0"/>
              <a:t>- photo-ionization</a:t>
            </a:r>
            <a:br>
              <a:rPr lang="en-GB" dirty="0"/>
            </a:br>
            <a:r>
              <a:rPr lang="en-GB" dirty="0"/>
              <a:t>- charge exchange</a:t>
            </a:r>
          </a:p>
          <a:p>
            <a:r>
              <a:rPr lang="en-GB" dirty="0"/>
              <a:t>There is a large variety of ion sources design, suited to different ion requirements.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501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 terms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following notation can be used:</a:t>
            </a:r>
          </a:p>
          <a:p>
            <a:endParaRPr lang="en-GB" dirty="0"/>
          </a:p>
          <a:p>
            <a:r>
              <a:rPr lang="en-GB" dirty="0"/>
              <a:t>S: total spin quantum number</a:t>
            </a:r>
          </a:p>
          <a:p>
            <a:r>
              <a:rPr lang="en-GB" dirty="0"/>
              <a:t>J: total angular momentum quantum number</a:t>
            </a:r>
          </a:p>
          <a:p>
            <a:r>
              <a:rPr lang="en-GB" dirty="0"/>
              <a:t>L: orbital quantum number (often replaced by a letter: </a:t>
            </a:r>
            <a:br>
              <a:rPr lang="en-GB" dirty="0"/>
            </a:br>
            <a:r>
              <a:rPr lang="en-GB" dirty="0"/>
              <a:t>L=0 =&gt; S</a:t>
            </a:r>
            <a:br>
              <a:rPr lang="en-GB" dirty="0"/>
            </a:br>
            <a:r>
              <a:rPr lang="en-GB" dirty="0"/>
              <a:t>L=1 =&gt; P</a:t>
            </a:r>
            <a:br>
              <a:rPr lang="en-GB" dirty="0"/>
            </a:br>
            <a:r>
              <a:rPr lang="en-GB" dirty="0"/>
              <a:t>L=2 =&gt; D</a:t>
            </a:r>
            <a:br>
              <a:rPr lang="en-GB" dirty="0"/>
            </a:br>
            <a:r>
              <a:rPr lang="en-GB" dirty="0"/>
              <a:t>L=3 =&gt; F</a:t>
            </a:r>
            <a:br>
              <a:rPr lang="en-GB" dirty="0"/>
            </a:br>
            <a:r>
              <a:rPr lang="en-GB" dirty="0"/>
              <a:t>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957198"/>
            <a:ext cx="1422400" cy="495300"/>
          </a:xfrm>
          <a:prstGeom prst="rect">
            <a:avLst/>
          </a:prstGeom>
        </p:spPr>
      </p:pic>
      <p:pic>
        <p:nvPicPr>
          <p:cNvPr id="8" name="Image 7" descr="Fine_hyperfine_le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5" y="3789882"/>
            <a:ext cx="3886883" cy="30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545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333" y="274638"/>
            <a:ext cx="8732762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Recommended readings</a:t>
            </a:r>
            <a:br>
              <a:rPr lang="en-GB" dirty="0"/>
            </a:br>
            <a:r>
              <a:rPr lang="en-GB" sz="3100" dirty="0"/>
              <a:t>(and credits for some of the material used in this lecture)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CERN Accelerator School (CAS) on Ion source, June 2012: </a:t>
            </a:r>
            <a:br>
              <a:rPr lang="en-GB" dirty="0"/>
            </a:br>
            <a:r>
              <a:rPr lang="en-GB" sz="2000" dirty="0">
                <a:hlinkClick r:id="rId2"/>
              </a:rPr>
              <a:t>http://</a:t>
            </a:r>
            <a:r>
              <a:rPr lang="en-GB" sz="2000" dirty="0" err="1">
                <a:hlinkClick r:id="rId2"/>
              </a:rPr>
              <a:t>cas.web.cern.ch</a:t>
            </a:r>
            <a:r>
              <a:rPr lang="en-GB" sz="2000" dirty="0">
                <a:hlinkClick r:id="rId2"/>
              </a:rPr>
              <a:t>/</a:t>
            </a:r>
            <a:r>
              <a:rPr lang="en-GB" sz="2000" dirty="0" err="1">
                <a:hlinkClick r:id="rId2"/>
              </a:rPr>
              <a:t>cas</a:t>
            </a:r>
            <a:r>
              <a:rPr lang="en-GB" sz="2000" dirty="0">
                <a:hlinkClick r:id="rId2"/>
              </a:rPr>
              <a:t>/Slovakia-2012/</a:t>
            </a:r>
            <a:r>
              <a:rPr lang="en-GB" sz="2000" dirty="0" err="1">
                <a:hlinkClick r:id="rId2"/>
              </a:rPr>
              <a:t>Senec-advert.html</a:t>
            </a:r>
            <a:endParaRPr lang="fr-FR" sz="20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Lectures slides are at </a:t>
            </a:r>
          </a:p>
          <a:p>
            <a:pPr marL="0" indent="0">
              <a:buNone/>
            </a:pPr>
            <a:r>
              <a:rPr lang="en-GB" dirty="0"/>
              <a:t>http://</a:t>
            </a:r>
            <a:r>
              <a:rPr lang="fr-FR" dirty="0" err="1"/>
              <a:t>lal.delerue.org</a:t>
            </a:r>
            <a:r>
              <a:rPr lang="fr-FR" dirty="0"/>
              <a:t>/</a:t>
            </a:r>
            <a:r>
              <a:rPr lang="fr-FR" dirty="0" err="1"/>
              <a:t>teaching</a:t>
            </a:r>
            <a:r>
              <a:rPr lang="fr-FR" dirty="0"/>
              <a:t>/2021_GI/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6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Energy levels:</a:t>
            </a:r>
            <a:br>
              <a:rPr lang="en-GB" dirty="0"/>
            </a:br>
            <a:r>
              <a:rPr lang="en-GB" dirty="0"/>
              <a:t>detailed structure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8" name="Image 7" descr="lithlev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00" y="1417637"/>
            <a:ext cx="5878014" cy="49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ionization energy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457200" y="5230615"/>
            <a:ext cx="8229600" cy="895548"/>
          </a:xfrm>
        </p:spPr>
        <p:txBody>
          <a:bodyPr>
            <a:normAutofit/>
          </a:bodyPr>
          <a:lstStyle/>
          <a:p>
            <a:r>
              <a:rPr lang="en-GB" dirty="0"/>
              <a:t>The first ionization energy is about 5-25 </a:t>
            </a:r>
            <a:r>
              <a:rPr lang="en-GB" dirty="0" err="1"/>
              <a:t>eV</a:t>
            </a:r>
            <a:r>
              <a:rPr lang="en-GB" dirty="0"/>
              <a:t>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Image 6" descr="First_Ionization_Energ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381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8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89788"/>
            <a:ext cx="4689061" cy="166873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What is the difference between the “First ionization energy” and the work function seen earlier today?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Image 6" descr="First_Ionization_Energy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929"/>
            <a:ext cx="5825952" cy="2429377"/>
          </a:xfrm>
          <a:prstGeom prst="rect">
            <a:avLst/>
          </a:prstGeom>
        </p:spPr>
      </p:pic>
      <p:pic>
        <p:nvPicPr>
          <p:cNvPr id="8" name="Image 7" descr="Capture d’écran 2015-09-24 à 16.28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2" y="664340"/>
            <a:ext cx="3318048" cy="569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17985" cy="1143000"/>
          </a:xfrm>
        </p:spPr>
        <p:txBody>
          <a:bodyPr/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487613" cy="4525963"/>
          </a:xfrm>
        </p:spPr>
        <p:txBody>
          <a:bodyPr/>
          <a:lstStyle/>
          <a:p>
            <a:r>
              <a:rPr lang="en-GB" dirty="0"/>
              <a:t>Work function is a solid state property whereas ionization is a property of gas.</a:t>
            </a:r>
          </a:p>
          <a:p>
            <a:r>
              <a:rPr lang="en-GB" dirty="0"/>
              <a:t>However the values of both are close (about 5eV).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Image 6" descr="300px-Work_function_mismatch_gold_aluminu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11" y="3905250"/>
            <a:ext cx="3810000" cy="2451100"/>
          </a:xfrm>
          <a:prstGeom prst="rect">
            <a:avLst/>
          </a:prstGeom>
        </p:spPr>
      </p:pic>
      <p:pic>
        <p:nvPicPr>
          <p:cNvPr id="8" name="Image 7" descr="lithlev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85" y="978599"/>
            <a:ext cx="3011615" cy="252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59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6447"/>
            <a:ext cx="8229600" cy="1143000"/>
          </a:xfrm>
        </p:spPr>
        <p:txBody>
          <a:bodyPr/>
          <a:lstStyle/>
          <a:p>
            <a:r>
              <a:rPr lang="en-GB" dirty="0"/>
              <a:t>Electron binding energy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8" name="Image 7" descr="Electron_binding_energy_vs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521" y="1235075"/>
            <a:ext cx="7200900" cy="54864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257117" y="6183912"/>
            <a:ext cx="2925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 the difference 2p-2s</a:t>
            </a:r>
          </a:p>
        </p:txBody>
      </p:sp>
    </p:spTree>
    <p:extLst>
      <p:ext uri="{BB962C8B-B14F-4D97-AF65-F5344CB8AC3E}">
        <p14:creationId xmlns:p14="http://schemas.microsoft.com/office/powerpoint/2010/main" val="1453365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Multiply charged 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9017"/>
            <a:ext cx="9144000" cy="561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7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lecture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Ions can be extracted rather easily from gas.</a:t>
            </a:r>
          </a:p>
          <a:p>
            <a:r>
              <a:rPr lang="en-GB" dirty="0"/>
              <a:t>We will see how to create the necessary conditions for this and how to actually do it.</a:t>
            </a:r>
          </a:p>
          <a:p>
            <a:r>
              <a:rPr lang="en-GB" dirty="0"/>
              <a:t>We will see that depending on the type of ions different strategies have to be used.</a:t>
            </a:r>
          </a:p>
          <a:p>
            <a:r>
              <a:rPr lang="en-GB" dirty="0"/>
              <a:t>We will then look at the diversity of ion sources that exists.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33618" cy="1143000"/>
          </a:xfrm>
        </p:spPr>
        <p:txBody>
          <a:bodyPr>
            <a:normAutofit/>
          </a:bodyPr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3237345" cy="14131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In which column of the periodic table is it easier to ionize?</a:t>
            </a:r>
          </a:p>
          <a:p>
            <a:r>
              <a:rPr lang="en-GB" dirty="0"/>
              <a:t>In which one is it harder?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Image 6" descr="Periodic_table_(polyatomic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274638"/>
            <a:ext cx="5264728" cy="28853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09" y="3128273"/>
            <a:ext cx="6009409" cy="3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8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33618" cy="1143000"/>
          </a:xfrm>
        </p:spPr>
        <p:txBody>
          <a:bodyPr>
            <a:normAutofit/>
          </a:bodyPr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31455"/>
            <a:ext cx="3237345" cy="188190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In which column of the periodic table is it easier to ionize?</a:t>
            </a:r>
            <a:br>
              <a:rPr lang="en-GB" dirty="0"/>
            </a:br>
            <a:r>
              <a:rPr lang="en-GB" dirty="0"/>
              <a:t>=&gt; the first one.</a:t>
            </a:r>
          </a:p>
          <a:p>
            <a:r>
              <a:rPr lang="en-GB" dirty="0"/>
              <a:t>In which one is it harder?</a:t>
            </a:r>
            <a:br>
              <a:rPr lang="en-GB" dirty="0"/>
            </a:br>
            <a:r>
              <a:rPr lang="en-GB" dirty="0"/>
              <a:t>=&gt; The last one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Image 6" descr="Periodic_table_(polyatomic)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5" y="274638"/>
            <a:ext cx="5264728" cy="28853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209" y="3128273"/>
            <a:ext cx="6009409" cy="3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Valence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321051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Only the electrons on the outer shell contribute to the chemical properties of the elements.</a:t>
            </a:r>
          </a:p>
          <a:p>
            <a:r>
              <a:rPr lang="en-GB" dirty="0"/>
              <a:t>This is called valence.</a:t>
            </a:r>
          </a:p>
          <a:p>
            <a:r>
              <a:rPr lang="en-GB" dirty="0"/>
              <a:t>The valence is the lower of the number of electron on the outer shell and the number of electrons needed to complete the shell.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Image 6" descr="electron_shells_c_la_7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062" y="1417639"/>
            <a:ext cx="3495247" cy="433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3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6727"/>
          </a:xfrm>
        </p:spPr>
        <p:txBody>
          <a:bodyPr/>
          <a:lstStyle/>
          <a:p>
            <a:r>
              <a:rPr lang="en-GB" dirty="0"/>
              <a:t>Vapour pressure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0110" y="942109"/>
            <a:ext cx="8506690" cy="1424709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 small fraction of all elements is always in the gaseous (vapour) state.</a:t>
            </a:r>
          </a:p>
          <a:p>
            <a:r>
              <a:rPr lang="en-GB" dirty="0"/>
              <a:t>There must be an equilibrium between the vapour state and the condensed states.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Image 6" descr="Vapor_pressure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84" y="2366818"/>
            <a:ext cx="3074052" cy="4347832"/>
          </a:xfrm>
          <a:prstGeom prst="rect">
            <a:avLst/>
          </a:prstGeom>
        </p:spPr>
      </p:pic>
      <p:pic>
        <p:nvPicPr>
          <p:cNvPr id="8" name="Image 7" descr="Vapor_Pressure_Cha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15" y="2366818"/>
            <a:ext cx="3254376" cy="42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53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collision with electrons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r>
              <a:rPr lang="en-GB" dirty="0"/>
              <a:t>Impact ionization/capture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Impact excitation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(continuous spectrum)</a:t>
            </a:r>
          </a:p>
          <a:p>
            <a:r>
              <a:rPr lang="en-GB" dirty="0"/>
              <a:t>Note: high cross section!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7118"/>
            <a:ext cx="5105400" cy="533400"/>
          </a:xfrm>
          <a:prstGeom prst="rect">
            <a:avLst/>
          </a:prstGeom>
        </p:spPr>
      </p:pic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92350"/>
            <a:ext cx="6299200" cy="1257300"/>
          </a:xfrm>
          <a:prstGeom prst="rect">
            <a:avLst/>
          </a:prstGeom>
        </p:spPr>
      </p:pic>
      <p:pic>
        <p:nvPicPr>
          <p:cNvPr id="11" name="Image 10" descr="ImpactIoniz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78" y="1600200"/>
            <a:ext cx="2309422" cy="338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9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Collision with electrons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29627" y="1346546"/>
            <a:ext cx="4748646" cy="2039339"/>
          </a:xfrm>
        </p:spPr>
        <p:txBody>
          <a:bodyPr/>
          <a:lstStyle/>
          <a:p>
            <a:r>
              <a:rPr lang="en-GB" dirty="0"/>
              <a:t>The energy threshold for ionization increase for higher ionization states.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3629891" y="3385885"/>
            <a:ext cx="53178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Cross sections for (e, 2e) (a) and (e, 3e) (b) and (e, 4e) impact ionization (c) for </a:t>
            </a:r>
            <a:r>
              <a:rPr lang="en-GB" dirty="0" err="1"/>
              <a:t>Xe</a:t>
            </a:r>
            <a:r>
              <a:rPr lang="en-GB" dirty="0"/>
              <a:t> +  (black), </a:t>
            </a:r>
            <a:r>
              <a:rPr lang="en-GB" dirty="0" err="1"/>
              <a:t>Xe</a:t>
            </a:r>
            <a:r>
              <a:rPr lang="en-GB" dirty="0"/>
              <a:t> + 2, (blue), </a:t>
            </a:r>
            <a:r>
              <a:rPr lang="en-GB" dirty="0" err="1"/>
              <a:t>Xe</a:t>
            </a:r>
            <a:r>
              <a:rPr lang="en-GB" dirty="0"/>
              <a:t> + 3 (light blue), </a:t>
            </a:r>
            <a:r>
              <a:rPr lang="en-GB" dirty="0" err="1"/>
              <a:t>Xe</a:t>
            </a:r>
            <a:r>
              <a:rPr lang="en-GB" dirty="0"/>
              <a:t> + 4 (yellow), </a:t>
            </a:r>
            <a:r>
              <a:rPr lang="en-GB" dirty="0" err="1"/>
              <a:t>Xe</a:t>
            </a:r>
            <a:r>
              <a:rPr lang="en-GB" dirty="0"/>
              <a:t> + 5 (orange), </a:t>
            </a:r>
            <a:r>
              <a:rPr lang="en-GB" dirty="0" err="1"/>
              <a:t>Xe</a:t>
            </a:r>
            <a:r>
              <a:rPr lang="en-GB" dirty="0"/>
              <a:t> + 6 (light brown), </a:t>
            </a:r>
            <a:r>
              <a:rPr lang="en-GB" dirty="0" err="1"/>
              <a:t>Xe</a:t>
            </a:r>
            <a:r>
              <a:rPr lang="en-GB" dirty="0"/>
              <a:t> + 7 (dark brown), </a:t>
            </a:r>
            <a:r>
              <a:rPr lang="en-GB" dirty="0" err="1"/>
              <a:t>Xe</a:t>
            </a:r>
            <a:r>
              <a:rPr lang="en-GB" dirty="0"/>
              <a:t> + 8 (light grey) and </a:t>
            </a:r>
            <a:r>
              <a:rPr lang="en-GB" dirty="0" err="1"/>
              <a:t>Xe</a:t>
            </a:r>
            <a:r>
              <a:rPr lang="en-GB" dirty="0"/>
              <a:t> + 9 (dark grey). Error bars for cross sections yielding </a:t>
            </a:r>
            <a:r>
              <a:rPr lang="en-GB" dirty="0" err="1"/>
              <a:t>Xe</a:t>
            </a:r>
            <a:r>
              <a:rPr lang="en-GB" dirty="0"/>
              <a:t> + 4, </a:t>
            </a:r>
            <a:r>
              <a:rPr lang="en-GB" dirty="0" err="1"/>
              <a:t>Xe</a:t>
            </a:r>
            <a:r>
              <a:rPr lang="en-GB" dirty="0"/>
              <a:t> + 7 and </a:t>
            </a:r>
            <a:r>
              <a:rPr lang="en-GB" dirty="0" err="1"/>
              <a:t>Xe</a:t>
            </a:r>
            <a:r>
              <a:rPr lang="en-GB" dirty="0"/>
              <a:t> + 9 are shown.	</a:t>
            </a:r>
          </a:p>
          <a:p>
            <a:endParaRPr lang="en-GB" dirty="0"/>
          </a:p>
          <a:p>
            <a:r>
              <a:rPr lang="en-GB" dirty="0"/>
              <a:t>Source:</a:t>
            </a:r>
            <a:br>
              <a:rPr lang="en-GB" dirty="0"/>
            </a:br>
            <a:r>
              <a:rPr lang="en-GB" dirty="0"/>
              <a:t> </a:t>
            </a:r>
            <a:r>
              <a:rPr lang="en-US" dirty="0"/>
              <a:t>J. Phys. B: At. Mol. Opt. Phys. </a:t>
            </a:r>
            <a:r>
              <a:rPr lang="en-US" b="1" dirty="0"/>
              <a:t>38</a:t>
            </a:r>
            <a:r>
              <a:rPr lang="en-US" dirty="0"/>
              <a:t> No 10 (28 May 2005) L183-L190</a:t>
            </a:r>
            <a:endParaRPr lang="en-GB" dirty="0"/>
          </a:p>
          <a:p>
            <a:endParaRPr lang="en-GB" dirty="0"/>
          </a:p>
        </p:txBody>
      </p:sp>
      <p:pic>
        <p:nvPicPr>
          <p:cNvPr id="8" name="Image 7" descr="impact_ionization_jpb196684fig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5" y="1346546"/>
            <a:ext cx="3228570" cy="517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5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949180"/>
          </a:xfrm>
        </p:spPr>
        <p:txBody>
          <a:bodyPr/>
          <a:lstStyle/>
          <a:p>
            <a:r>
              <a:rPr lang="en-GB" dirty="0" err="1"/>
              <a:t>Lotz</a:t>
            </a:r>
            <a:r>
              <a:rPr lang="en-GB" dirty="0"/>
              <a:t> formula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812800"/>
            <a:ext cx="86614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9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913"/>
            <a:ext cx="9144000" cy="5900562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57200" y="43729"/>
            <a:ext cx="8229600" cy="94918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Lotz</a:t>
            </a:r>
            <a:r>
              <a:rPr lang="en-GB" dirty="0"/>
              <a:t> formula (2)</a:t>
            </a:r>
          </a:p>
        </p:txBody>
      </p:sp>
    </p:spTree>
    <p:extLst>
      <p:ext uri="{BB962C8B-B14F-4D97-AF65-F5344CB8AC3E}">
        <p14:creationId xmlns:p14="http://schemas.microsoft.com/office/powerpoint/2010/main" val="3598017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collision with photons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4527"/>
          </a:xfrm>
        </p:spPr>
        <p:txBody>
          <a:bodyPr>
            <a:normAutofit/>
          </a:bodyPr>
          <a:lstStyle/>
          <a:p>
            <a:r>
              <a:rPr lang="en-GB" dirty="0"/>
              <a:t>Photo-ionization/</a:t>
            </a:r>
            <a:r>
              <a:rPr lang="en-GB" dirty="0" err="1"/>
              <a:t>Radiative</a:t>
            </a:r>
            <a:r>
              <a:rPr lang="en-GB" dirty="0"/>
              <a:t> recombination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Excitation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Photo absorption/</a:t>
            </a:r>
            <a:r>
              <a:rPr lang="en-GB" dirty="0" err="1"/>
              <a:t>Bremstrahlung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Note: cross section lower by several orders of magnitude </a:t>
            </a:r>
            <a:r>
              <a:rPr lang="en-GB" dirty="0" err="1"/>
              <a:t>wrt</a:t>
            </a:r>
            <a:r>
              <a:rPr lang="en-GB" dirty="0"/>
              <a:t> ionization by collision.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2217882"/>
            <a:ext cx="5486400" cy="4826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7" y="3367521"/>
            <a:ext cx="4495800" cy="533400"/>
          </a:xfrm>
          <a:prstGeom prst="rect">
            <a:avLst/>
          </a:prstGeom>
        </p:spPr>
      </p:pic>
      <p:pic>
        <p:nvPicPr>
          <p:cNvPr id="9" name="Imag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534911"/>
            <a:ext cx="5613400" cy="457200"/>
          </a:xfrm>
          <a:prstGeom prst="rect">
            <a:avLst/>
          </a:prstGeom>
        </p:spPr>
      </p:pic>
      <p:pic>
        <p:nvPicPr>
          <p:cNvPr id="11" name="Image 10" descr="exciteemitjavafigur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8" y="2752869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57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Atomic processes in ions sources:</a:t>
            </a:r>
            <a:br>
              <a:rPr lang="en-GB" dirty="0"/>
            </a:br>
            <a:r>
              <a:rPr lang="en-GB" dirty="0"/>
              <a:t>charge exchange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charge exchange process two ions exchange an electrons: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For this process to take place the right conditions need to be meet.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7" y="2828636"/>
            <a:ext cx="76073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Reminder on atomic physics</a:t>
            </a:r>
          </a:p>
          <a:p>
            <a:r>
              <a:rPr lang="en-GB" dirty="0"/>
              <a:t>Reminder on plasma physics</a:t>
            </a:r>
          </a:p>
          <a:p>
            <a:r>
              <a:rPr lang="en-GB" dirty="0"/>
              <a:t>Types of ions sources</a:t>
            </a:r>
          </a:p>
          <a:p>
            <a:r>
              <a:rPr lang="en-GB" dirty="0"/>
              <a:t>Applications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87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states equilibrium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processes enter in competition!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To get the desired ions one needs to find the parameters that will favour that specie.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55" y="3786909"/>
            <a:ext cx="5486400" cy="482600"/>
          </a:xfrm>
          <a:prstGeom prst="rect">
            <a:avLst/>
          </a:prstGeom>
        </p:spPr>
      </p:pic>
      <p:pic>
        <p:nvPicPr>
          <p:cNvPr id="8" name="Imag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73" y="2317750"/>
            <a:ext cx="3937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2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904"/>
            <a:ext cx="8229600" cy="2806697"/>
          </a:xfrm>
        </p:spPr>
        <p:txBody>
          <a:bodyPr/>
          <a:lstStyle/>
          <a:p>
            <a:r>
              <a:rPr lang="en-GB" dirty="0"/>
              <a:t>In which of these cases will photo-ionization be selected over impact ionization?</a:t>
            </a:r>
            <a:br>
              <a:rPr lang="en-GB" dirty="0"/>
            </a:br>
            <a:r>
              <a:rPr lang="en-GB" dirty="0"/>
              <a:t>(a) A very high current is needed</a:t>
            </a:r>
            <a:br>
              <a:rPr lang="en-GB" dirty="0"/>
            </a:br>
            <a:r>
              <a:rPr lang="en-GB" dirty="0"/>
              <a:t>(b) To ionize rare gas elements</a:t>
            </a:r>
            <a:br>
              <a:rPr lang="en-GB" dirty="0"/>
            </a:br>
            <a:r>
              <a:rPr lang="en-GB" dirty="0"/>
              <a:t>(c) A specific charge state has to be selected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31</a:t>
            </a:fld>
            <a:endParaRPr lang="en-GB"/>
          </a:p>
        </p:txBody>
      </p:sp>
      <p:pic>
        <p:nvPicPr>
          <p:cNvPr id="7" name="Image 6" descr="ImpactIon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84" y="3844076"/>
            <a:ext cx="1961031" cy="2877399"/>
          </a:xfrm>
          <a:prstGeom prst="rect">
            <a:avLst/>
          </a:prstGeom>
        </p:spPr>
      </p:pic>
      <p:pic>
        <p:nvPicPr>
          <p:cNvPr id="8" name="Image 7" descr="exciteemitjavafig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314463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2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(c)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73904"/>
            <a:ext cx="8229600" cy="292408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which of these cases will photo-ionization be selected over collision ionization?</a:t>
            </a:r>
            <a:br>
              <a:rPr lang="en-GB" dirty="0"/>
            </a:br>
            <a:r>
              <a:rPr lang="en-GB" dirty="0"/>
              <a:t>(a) A very high current is needed</a:t>
            </a:r>
            <a:br>
              <a:rPr lang="en-GB" dirty="0"/>
            </a:br>
            <a:r>
              <a:rPr lang="en-GB" dirty="0"/>
              <a:t>=&gt; Photo-ionization has a lower yield.</a:t>
            </a:r>
            <a:br>
              <a:rPr lang="en-GB" dirty="0"/>
            </a:br>
            <a:r>
              <a:rPr lang="en-GB" dirty="0"/>
              <a:t>(b) To ionize rare gas elements</a:t>
            </a:r>
            <a:br>
              <a:rPr lang="en-GB" dirty="0"/>
            </a:br>
            <a:r>
              <a:rPr lang="en-GB" dirty="0"/>
              <a:t>=&gt; It will be more difficult to ionize such atoms with both methods.</a:t>
            </a:r>
            <a:br>
              <a:rPr lang="en-GB" dirty="0"/>
            </a:br>
            <a:r>
              <a:rPr lang="en-GB" dirty="0"/>
              <a:t>(c) A specific charge state has to be selected</a:t>
            </a:r>
            <a:br>
              <a:rPr lang="en-GB" dirty="0"/>
            </a:br>
            <a:r>
              <a:rPr lang="en-GB" dirty="0"/>
              <a:t>=&gt; By choosing the wavelength one can be more selective.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Image 6" descr="ImpactIon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92" y="3980601"/>
            <a:ext cx="1961031" cy="2877399"/>
          </a:xfrm>
          <a:prstGeom prst="rect">
            <a:avLst/>
          </a:prstGeom>
        </p:spPr>
      </p:pic>
      <p:pic>
        <p:nvPicPr>
          <p:cNvPr id="8" name="Image 7" descr="exciteemitjavafig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314463"/>
            <a:ext cx="2415241" cy="229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29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ionization and desorption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0436"/>
          </a:xfrm>
        </p:spPr>
        <p:txBody>
          <a:bodyPr/>
          <a:lstStyle/>
          <a:p>
            <a:r>
              <a:rPr lang="en-GB" dirty="0"/>
              <a:t>If the </a:t>
            </a:r>
            <a:r>
              <a:rPr lang="en-GB" dirty="0" err="1"/>
              <a:t>vapor</a:t>
            </a:r>
            <a:r>
              <a:rPr lang="en-GB" dirty="0"/>
              <a:t> pressure is sufficiently low some atoms will escape from a solid =&gt; desorption.</a:t>
            </a:r>
          </a:p>
          <a:p>
            <a:r>
              <a:rPr lang="en-GB" dirty="0"/>
              <a:t>In some cases the atoms escaping the metal will be charged ions (positively or negatively).</a:t>
            </a:r>
          </a:p>
          <a:p>
            <a:r>
              <a:rPr lang="en-GB" dirty="0"/>
              <a:t>This process can also take place when ions are first adsorbed by the metal.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46" y="4799574"/>
            <a:ext cx="4946073" cy="20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8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Saha</a:t>
            </a:r>
            <a:r>
              <a:rPr lang="en-GB" dirty="0"/>
              <a:t>-Langmuir equation (1)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12" name="Imag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5" y="1689741"/>
            <a:ext cx="8578273" cy="41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3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Saha</a:t>
            </a:r>
            <a:r>
              <a:rPr lang="en-GB" dirty="0"/>
              <a:t>-Langmuir equation (2)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828636"/>
            <a:ext cx="8229600" cy="329752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Notes:</a:t>
            </a:r>
            <a:br>
              <a:rPr lang="en-GB" dirty="0"/>
            </a:br>
            <a:r>
              <a:rPr lang="en-GB" dirty="0"/>
              <a:t>- final charge state depends on equilibrium values.</a:t>
            </a:r>
            <a:br>
              <a:rPr lang="en-GB" dirty="0"/>
            </a:br>
            <a:r>
              <a:rPr lang="en-GB" dirty="0"/>
              <a:t>- several ionisation states possible.</a:t>
            </a:r>
            <a:br>
              <a:rPr lang="en-GB" dirty="0"/>
            </a:br>
            <a:r>
              <a:rPr lang="en-GB" dirty="0"/>
              <a:t>- importance of ionization energy.</a:t>
            </a:r>
            <a:br>
              <a:rPr lang="en-GB" dirty="0"/>
            </a:br>
            <a:r>
              <a:rPr lang="en-GB" dirty="0"/>
              <a:t>- Favours group 1 elements (lower ionisation energy)</a:t>
            </a:r>
            <a:br>
              <a:rPr lang="en-GB" dirty="0"/>
            </a:br>
            <a:r>
              <a:rPr lang="en-GB" dirty="0"/>
              <a:t>- Exists also in a form involving the work function.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54" y="1537277"/>
            <a:ext cx="6959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5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ionisation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251200"/>
            <a:ext cx="8229600" cy="2874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Lower ionisation energy leads to more ionised emission.</a:t>
            </a:r>
          </a:p>
          <a:p>
            <a:r>
              <a:rPr lang="en-GB" dirty="0"/>
              <a:t>Higher temperature may reduce ratio of charged ions to neutral atoms (but increase in total emission).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36</a:t>
            </a:fld>
            <a:endParaRPr lang="en-GB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692402"/>
              </p:ext>
            </p:extLst>
          </p:nvPr>
        </p:nvGraphicFramePr>
        <p:xfrm>
          <a:off x="1524000" y="1397000"/>
          <a:ext cx="688109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6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E_1 (</a:t>
                      </a:r>
                      <a:r>
                        <a:rPr lang="en-GB" dirty="0" err="1"/>
                        <a:t>eV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n1/n0 (T=1000K)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n1/n0 (T=1500K)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n1/n0 (T=2000K)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5e-3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1.6e-2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2e-5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6e-4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11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negative ionization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83182" y="1600200"/>
            <a:ext cx="4703618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Principle: deposit a layer of atoms with a high electron affinity.</a:t>
            </a:r>
          </a:p>
          <a:p>
            <a:r>
              <a:rPr lang="en-GB" dirty="0"/>
              <a:t>The electrons will be transferred to the atom layer.</a:t>
            </a:r>
          </a:p>
          <a:p>
            <a:r>
              <a:rPr lang="en-GB" dirty="0"/>
              <a:t>Force the emission of the atom layer which takes away part extra electrons at the same time.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1" y="1498600"/>
            <a:ext cx="35941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77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Atomic physics summary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Atomic physics is a key element of understanding ion sources.</a:t>
            </a:r>
          </a:p>
          <a:p>
            <a:r>
              <a:rPr lang="en-GB" dirty="0"/>
              <a:t>The atomic shell structure determines the energy required to remove (or add) electrons from (to) an atom.</a:t>
            </a:r>
          </a:p>
          <a:p>
            <a:r>
              <a:rPr lang="en-GB" dirty="0"/>
              <a:t>Several methods of ionization exist (impact ionization, photo ionization, surface ionization…).</a:t>
            </a:r>
          </a:p>
          <a:p>
            <a:r>
              <a:rPr lang="en-GB" dirty="0"/>
              <a:t>The choice depends on the specie to be ionised and the charge state expected.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866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1063"/>
          </a:xfrm>
        </p:spPr>
        <p:txBody>
          <a:bodyPr/>
          <a:lstStyle/>
          <a:p>
            <a:r>
              <a:rPr lang="en-GB" dirty="0"/>
              <a:t>For an ion collider one has the choice between colliding ions A</a:t>
            </a:r>
            <a:r>
              <a:rPr lang="en-GB" baseline="30000" dirty="0"/>
              <a:t>+</a:t>
            </a:r>
            <a:r>
              <a:rPr lang="en-GB" dirty="0"/>
              <a:t> or A</a:t>
            </a:r>
            <a:r>
              <a:rPr lang="en-GB" baseline="30000" dirty="0"/>
              <a:t>-</a:t>
            </a:r>
            <a:r>
              <a:rPr lang="en-GB" dirty="0"/>
              <a:t> (A being an unspecified atom).</a:t>
            </a:r>
          </a:p>
          <a:p>
            <a:r>
              <a:rPr lang="en-GB" dirty="0"/>
              <a:t>Based on the </a:t>
            </a:r>
            <a:r>
              <a:rPr lang="en-GB" dirty="0" err="1"/>
              <a:t>Saha</a:t>
            </a:r>
            <a:r>
              <a:rPr lang="en-GB" dirty="0"/>
              <a:t>-Langmuir equation which charge state (+1 or -1) would you recommend to use?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13" y="5021263"/>
            <a:ext cx="6959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4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atomic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385590" cy="4525963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An atom is made of a nucleus with a cloud of electrons around.</a:t>
            </a:r>
          </a:p>
          <a:p>
            <a:r>
              <a:rPr lang="en-GB" dirty="0"/>
              <a:t>Atomic physics studies the dynamic of the electrons in this cloud.</a:t>
            </a:r>
          </a:p>
          <a:p>
            <a:r>
              <a:rPr lang="en-GB" dirty="0"/>
              <a:t>For us, one of the most important question will be: how to remove (or add) the right numbers of electrons to an atom as efficiently as possible.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Image 6" descr="b0082_lea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90" y="2311160"/>
            <a:ext cx="3301210" cy="32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11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/>
              <a:t>Answer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913416"/>
            <a:ext cx="3630518" cy="3212747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Electrons further away from the nucleus are always more loosely bound.</a:t>
            </a:r>
          </a:p>
          <a:p>
            <a:r>
              <a:rPr lang="en-GB" dirty="0"/>
              <a:t>The A</a:t>
            </a:r>
            <a:r>
              <a:rPr lang="en-GB" baseline="30000" dirty="0"/>
              <a:t>-</a:t>
            </a:r>
            <a:r>
              <a:rPr lang="en-GB" dirty="0"/>
              <a:t> state will therefore be more difficult to produce and more difficult to transport.</a:t>
            </a:r>
          </a:p>
          <a:p>
            <a:r>
              <a:rPr lang="en-GB" dirty="0"/>
              <a:t>It is better to use the A</a:t>
            </a:r>
            <a:r>
              <a:rPr lang="en-GB" baseline="30000" dirty="0"/>
              <a:t>+</a:t>
            </a:r>
            <a:r>
              <a:rPr lang="en-GB" dirty="0"/>
              <a:t> state (all other parameters being equal).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73" y="968445"/>
            <a:ext cx="6959600" cy="1104900"/>
          </a:xfrm>
          <a:prstGeom prst="rect">
            <a:avLst/>
          </a:prstGeom>
        </p:spPr>
      </p:pic>
      <p:pic>
        <p:nvPicPr>
          <p:cNvPr id="8" name="Image 7" descr="b0082_lea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472" y="2249943"/>
            <a:ext cx="1676068" cy="16666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909" y="3916569"/>
            <a:ext cx="4726581" cy="29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07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plasma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039254" cy="4525963"/>
          </a:xfrm>
        </p:spPr>
        <p:txBody>
          <a:bodyPr/>
          <a:lstStyle/>
          <a:p>
            <a:r>
              <a:rPr lang="en-GB" dirty="0"/>
              <a:t>In most cases ion sources will involve a “cold” plasma.</a:t>
            </a:r>
          </a:p>
          <a:p>
            <a:r>
              <a:rPr lang="en-GB" dirty="0"/>
              <a:t>Understanding what happens in the plasma is therefore important.</a:t>
            </a:r>
          </a:p>
          <a:p>
            <a:r>
              <a:rPr lang="en-GB" dirty="0"/>
              <a:t>A plasma is ionized matter. </a:t>
            </a:r>
            <a:r>
              <a:rPr lang="en-GB" dirty="0" err="1"/>
              <a:t>Eg</a:t>
            </a:r>
            <a:r>
              <a:rPr lang="en-GB" dirty="0"/>
              <a:t>: The SUN.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7" name="Image 6" descr="The_Sun_in_extreme_ultravio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54" y="1835727"/>
            <a:ext cx="3647546" cy="353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39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Cold </a:t>
            </a:r>
            <a:r>
              <a:rPr lang="en-GB" dirty="0" err="1"/>
              <a:t>vs</a:t>
            </a:r>
            <a:r>
              <a:rPr lang="en-GB" dirty="0"/>
              <a:t> hot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“hot” plasma is a plasma where almost all atoms are ionised.</a:t>
            </a:r>
          </a:p>
          <a:p>
            <a:r>
              <a:rPr lang="en-GB" dirty="0"/>
              <a:t>In a “cold” plasma only a small fraction (~ 1%) of the atoms are ionised. The temperature of the electrons in a cold plasma can still be several thousand K. 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6431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elements of a plasma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3 constituents:</a:t>
            </a:r>
            <a:br>
              <a:rPr lang="en-GB" dirty="0"/>
            </a:br>
            <a:r>
              <a:rPr lang="en-GB" dirty="0"/>
              <a:t>- charged ions (positively and negatively)</a:t>
            </a:r>
            <a:br>
              <a:rPr lang="en-GB" dirty="0"/>
            </a:br>
            <a:r>
              <a:rPr lang="en-GB" dirty="0"/>
              <a:t>- electrons</a:t>
            </a:r>
            <a:br>
              <a:rPr lang="en-GB" dirty="0"/>
            </a:br>
            <a:r>
              <a:rPr lang="en-GB" dirty="0"/>
              <a:t>- neutrals</a:t>
            </a:r>
          </a:p>
          <a:p>
            <a:r>
              <a:rPr lang="en-GB" dirty="0"/>
              <a:t>Electric conductivity</a:t>
            </a:r>
          </a:p>
          <a:p>
            <a:r>
              <a:rPr lang="en-GB" dirty="0" err="1"/>
              <a:t>Quasineutrality</a:t>
            </a:r>
            <a:r>
              <a:rPr lang="en-GB" dirty="0"/>
              <a:t> within bulk</a:t>
            </a:r>
          </a:p>
          <a:p>
            <a:r>
              <a:rPr lang="en-GB" dirty="0"/>
              <a:t>Sensitivity to electromagnetic fields</a:t>
            </a:r>
          </a:p>
          <a:p>
            <a:r>
              <a:rPr lang="en-GB" dirty="0"/>
              <a:t>Screening of electric field (sheath formation)</a:t>
            </a:r>
          </a:p>
          <a:p>
            <a:r>
              <a:rPr lang="en-GB" dirty="0"/>
              <a:t>Collective phenomena (plasma waves,…)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1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60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759"/>
            <a:ext cx="9144000" cy="647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9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4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05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06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53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39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Electrons in atoms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079109" cy="241691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Electrons around a nucleus occupy different energy levels.</a:t>
            </a:r>
          </a:p>
          <a:p>
            <a:r>
              <a:rPr lang="en-GB" dirty="0"/>
              <a:t>The occupancy of each level is limited Pauli’s exclusion principle combined with the degrees of freedom for each level (spin, spin-orbit,…).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8" name="Image 7" descr="copper_b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2" y="3892189"/>
            <a:ext cx="3605810" cy="2704358"/>
          </a:xfrm>
          <a:prstGeom prst="rect">
            <a:avLst/>
          </a:prstGeom>
        </p:spPr>
      </p:pic>
      <p:pic>
        <p:nvPicPr>
          <p:cNvPr id="9" name="Image 8" descr="atom-diagram-she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205" y="4200526"/>
            <a:ext cx="4823795" cy="2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0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226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9144000" cy="65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019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9144000" cy="66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95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45"/>
            <a:ext cx="9144000" cy="661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00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Quizz</a:t>
            </a:r>
            <a:endParaRPr lang="en-GB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317982"/>
            <a:ext cx="4802172" cy="480818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Typical value of </a:t>
            </a:r>
            <a:r>
              <a:rPr lang="en-GB" dirty="0" err="1"/>
              <a:t>w_pe</a:t>
            </a:r>
            <a:r>
              <a:rPr lang="en-GB" dirty="0"/>
              <a:t> are in the GHz whereas </a:t>
            </a:r>
            <a:r>
              <a:rPr lang="en-GB" dirty="0" err="1"/>
              <a:t>w_pi</a:t>
            </a:r>
            <a:r>
              <a:rPr lang="en-GB" dirty="0"/>
              <a:t> is in the 10s of </a:t>
            </a:r>
            <a:r>
              <a:rPr lang="en-GB" dirty="0" err="1"/>
              <a:t>MHz.</a:t>
            </a:r>
            <a:endParaRPr lang="en-GB" dirty="0"/>
          </a:p>
          <a:p>
            <a:r>
              <a:rPr lang="en-GB" dirty="0"/>
              <a:t>What happens if I excite a plasma with an RF wave of 100 MHz?</a:t>
            </a:r>
          </a:p>
          <a:p>
            <a:pPr marL="514350" indent="-514350">
              <a:buAutoNum type="alphaLcParenBoth"/>
            </a:pPr>
            <a:r>
              <a:rPr lang="en-GB" dirty="0"/>
              <a:t>The ions will be excited and not the electrons</a:t>
            </a:r>
          </a:p>
          <a:p>
            <a:pPr marL="514350" indent="-514350">
              <a:buAutoNum type="alphaLcParenBoth"/>
            </a:pPr>
            <a:r>
              <a:rPr lang="en-GB" dirty="0"/>
              <a:t>The electrons will be excited and not the ions</a:t>
            </a:r>
          </a:p>
          <a:p>
            <a:pPr marL="0" indent="0">
              <a:buNone/>
            </a:pPr>
            <a:r>
              <a:rPr lang="en-GB" dirty="0"/>
              <a:t>(c) Both the ions and the electrons will be excited</a:t>
            </a:r>
          </a:p>
          <a:p>
            <a:pPr marL="0" indent="0">
              <a:buNone/>
            </a:pPr>
            <a:r>
              <a:rPr lang="en-GB" dirty="0"/>
              <a:t>(d) Neither the ions nor the electrons will be excited.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you see an application for this (based on what we discussed earlier today)?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327" y="2168595"/>
            <a:ext cx="3263473" cy="256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63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Answer (b)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At 100 MHz the frequency is above </a:t>
            </a:r>
            <a:r>
              <a:rPr lang="en-GB" dirty="0" err="1"/>
              <a:t>w_pi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=&gt; ions are not excited.</a:t>
            </a:r>
          </a:p>
          <a:p>
            <a:r>
              <a:rPr lang="en-GB" dirty="0"/>
              <a:t>The frequency is below </a:t>
            </a:r>
            <a:r>
              <a:rPr lang="en-GB" dirty="0" err="1"/>
              <a:t>w_pe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=&gt; electrons are excited.</a:t>
            </a:r>
          </a:p>
          <a:p>
            <a:r>
              <a:rPr lang="en-GB" dirty="0"/>
              <a:t>The electrons will gain kinetic energy and not the ions.</a:t>
            </a:r>
            <a:br>
              <a:rPr lang="en-GB" dirty="0"/>
            </a:br>
            <a:r>
              <a:rPr lang="en-GB" dirty="0"/>
              <a:t>=&gt; There will be collisions and this will trigger impact ionization.</a:t>
            </a:r>
            <a:br>
              <a:rPr lang="en-GB" dirty="0"/>
            </a:br>
            <a:r>
              <a:rPr lang="en-GB" dirty="0"/>
              <a:t>=&gt; This phenomena is used in Electron Cyclotron Resonance (ECR) sources.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6122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distribution:</a:t>
            </a:r>
            <a:br>
              <a:rPr lang="en-GB" dirty="0"/>
            </a:br>
            <a:r>
              <a:rPr lang="en-GB" dirty="0" err="1"/>
              <a:t>Druyvesteyn</a:t>
            </a:r>
            <a:r>
              <a:rPr lang="en-GB" dirty="0"/>
              <a:t> distribution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electron distribution in a plasma does not follow Maxwell’s distribution.</a:t>
            </a:r>
          </a:p>
          <a:p>
            <a:r>
              <a:rPr lang="en-GB" dirty="0"/>
              <a:t>It is better described by </a:t>
            </a:r>
            <a:r>
              <a:rPr lang="en-GB" dirty="0" err="1"/>
              <a:t>Druyvesteyn</a:t>
            </a:r>
            <a:r>
              <a:rPr lang="en-GB" dirty="0"/>
              <a:t> distribution.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440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7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9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energy level (n)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0"/>
            <a:ext cx="4985818" cy="4843978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To satisfy Pauli’s exclusion principle, there can not be two electrons around the atom with the same quantum numbers.</a:t>
            </a:r>
          </a:p>
          <a:p>
            <a:r>
              <a:rPr lang="en-GB" dirty="0"/>
              <a:t>The first of these quantum number is the energy level of the electron. It is written “n”.</a:t>
            </a:r>
          </a:p>
          <a:p>
            <a:r>
              <a:rPr lang="en-GB" dirty="0"/>
              <a:t>It is this quantum level that will normally define the energy of the electrons.</a:t>
            </a:r>
          </a:p>
          <a:p>
            <a:r>
              <a:rPr lang="en-GB" dirty="0"/>
              <a:t>The energy difference between two levels will define the absorption (or emission) lines of an atom.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7" name="Image 6" descr="500px-Hydrogen_transi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147" y="2167064"/>
            <a:ext cx="3773853" cy="283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76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6985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729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993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929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602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598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77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612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785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 Waves propagation in plasma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propagation of an EM wave in plasma will depend on its frequency.</a:t>
            </a:r>
          </a:p>
          <a:p>
            <a:r>
              <a:rPr lang="en-GB" dirty="0"/>
              <a:t>Some wave will be cut-off by the plasma and will not propagate.</a:t>
            </a:r>
          </a:p>
          <a:p>
            <a:r>
              <a:rPr lang="en-GB" dirty="0"/>
              <a:t>Some will be transmitted.</a:t>
            </a:r>
          </a:p>
          <a:p>
            <a:r>
              <a:rPr lang="en-GB" dirty="0"/>
              <a:t>Some wave with the right frequency may even resonate in the plasma.</a:t>
            </a:r>
            <a:br>
              <a:rPr lang="en-GB" dirty="0"/>
            </a:br>
            <a:r>
              <a:rPr lang="en-GB" dirty="0"/>
              <a:t>=&gt; </a:t>
            </a:r>
            <a:r>
              <a:rPr lang="en-GB" dirty="0" err="1"/>
              <a:t>Cf</a:t>
            </a:r>
            <a:r>
              <a:rPr lang="en-GB" dirty="0"/>
              <a:t> plasma physics lecture,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56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Azimuthal quantum number (l)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5445345" cy="4525963"/>
          </a:xfrm>
        </p:spPr>
        <p:txBody>
          <a:bodyPr/>
          <a:lstStyle/>
          <a:p>
            <a:r>
              <a:rPr lang="en-GB" dirty="0"/>
              <a:t>The azimuthal quantum number describes the shape of the orbital.</a:t>
            </a:r>
          </a:p>
          <a:p>
            <a:r>
              <a:rPr lang="en-GB" dirty="0"/>
              <a:t>l=0, 1,…,n-1</a:t>
            </a:r>
          </a:p>
          <a:p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Image 6" descr="487px-Vector_model_of_orbital_angular_momentum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40368"/>
            <a:ext cx="3124200" cy="3560432"/>
          </a:xfrm>
          <a:prstGeom prst="rect">
            <a:avLst/>
          </a:prstGeom>
        </p:spPr>
      </p:pic>
      <p:pic>
        <p:nvPicPr>
          <p:cNvPr id="8" name="Image 7" descr="LdefinesSha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4140"/>
            <a:ext cx="5252689" cy="29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69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IONS SOURCES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2211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ions sources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Now that we have seen the basic physics used in ion sources we will se the different types of ion sources.</a:t>
            </a:r>
          </a:p>
          <a:p>
            <a:r>
              <a:rPr lang="en-GB" i="1" dirty="0"/>
              <a:t>Most of the following slides come from Richard </a:t>
            </a:r>
            <a:r>
              <a:rPr lang="en-GB" i="1" dirty="0" err="1"/>
              <a:t>Scrivens</a:t>
            </a:r>
            <a:r>
              <a:rPr lang="en-GB" i="1" dirty="0"/>
              <a:t>’ lecture at the CAS in 2012 but some are taken from </a:t>
            </a:r>
            <a:br>
              <a:rPr lang="en-GB" i="1" dirty="0"/>
            </a:br>
            <a:r>
              <a:rPr lang="en-GB" i="1" dirty="0"/>
              <a:t>other lectures at CAS.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71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804" y="4202545"/>
            <a:ext cx="3755832" cy="26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58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05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377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245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04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991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44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817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79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49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Electron quantum numbers:</a:t>
            </a:r>
            <a:br>
              <a:rPr lang="en-GB" dirty="0"/>
            </a:br>
            <a:r>
              <a:rPr lang="en-GB" dirty="0"/>
              <a:t>Magnetic quantum number (ml)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magnetic quantum number define on which orbital the electron is (one could say on the “direction” of the orbital).</a:t>
            </a:r>
          </a:p>
          <a:p>
            <a:r>
              <a:rPr lang="en-GB" dirty="0"/>
              <a:t> 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Imag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30" y="3232307"/>
            <a:ext cx="2349500" cy="406400"/>
          </a:xfrm>
          <a:prstGeom prst="rect">
            <a:avLst/>
          </a:prstGeom>
        </p:spPr>
      </p:pic>
      <p:pic>
        <p:nvPicPr>
          <p:cNvPr id="8" name="Image 7" descr="orbita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740" y="3779204"/>
            <a:ext cx="4809481" cy="30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71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9144000" cy="63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644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809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17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53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5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76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343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87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377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114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89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5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8599"/>
          </a:xfrm>
        </p:spPr>
        <p:txBody>
          <a:bodyPr>
            <a:normAutofit/>
          </a:bodyPr>
          <a:lstStyle/>
          <a:p>
            <a:r>
              <a:rPr lang="en-GB" dirty="0"/>
              <a:t>Electron orbitals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8" name="Image 7" descr="orbitals_table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750" y="867215"/>
            <a:ext cx="69469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64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90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17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91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8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92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167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10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94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96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95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035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178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97</a:t>
            </a:fld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16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98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6754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x-none"/>
              <a:t>Nicolas Delerue, LAL Orsay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Ion sources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433CB-3D87-1948-A5B6-54D4680A5C16}" type="slidenum">
              <a:rPr lang="en-GB" smtClean="0"/>
              <a:pPr/>
              <a:t>99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39485"/>
      </p:ext>
    </p:extLst>
  </p:cSld>
  <p:clrMapOvr>
    <a:masterClrMapping/>
  </p:clrMapOvr>
</p:sld>
</file>

<file path=ppt/theme/theme1.xml><?xml version="1.0" encoding="utf-8"?>
<a:theme xmlns:a="http://schemas.openxmlformats.org/drawingml/2006/main" name="Model_Nicolas_Delerue_CNRS_english_logo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Model_Nicolas_Delerue_CNRS_english_logos.potx</Template>
  <TotalTime>42203</TotalTime>
  <Words>3177</Words>
  <Application>Microsoft Macintosh PowerPoint</Application>
  <PresentationFormat>Affichage à l'écran (4:3)</PresentationFormat>
  <Paragraphs>601</Paragraphs>
  <Slides>130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Model_Nicolas_Delerue_CNRS_english_logos</vt:lpstr>
      <vt:lpstr>Particle sources: Ion sources</vt:lpstr>
      <vt:lpstr>This lecture</vt:lpstr>
      <vt:lpstr>Content</vt:lpstr>
      <vt:lpstr>Reminder: atomic physics</vt:lpstr>
      <vt:lpstr>Electrons in atoms</vt:lpstr>
      <vt:lpstr>Electron quantum numbers: energy level (n)</vt:lpstr>
      <vt:lpstr>Electron quantum numbers: Azimuthal quantum number (l)</vt:lpstr>
      <vt:lpstr>Electron quantum numbers: Magnetic quantum number (ml)</vt:lpstr>
      <vt:lpstr>Electron orbitals</vt:lpstr>
      <vt:lpstr>Electron quantum numbers: spin projection (ms)</vt:lpstr>
      <vt:lpstr>Electron quantum numbers: Spin-orbit coupling</vt:lpstr>
      <vt:lpstr>Electron quantum numbers: Angular momenta numbers</vt:lpstr>
      <vt:lpstr>Electron terms</vt:lpstr>
      <vt:lpstr>Energy levels: detailed structure</vt:lpstr>
      <vt:lpstr>First ionization energy</vt:lpstr>
      <vt:lpstr>Quizz</vt:lpstr>
      <vt:lpstr>Answer</vt:lpstr>
      <vt:lpstr>Electron binding energy</vt:lpstr>
      <vt:lpstr>Multiply charged ions</vt:lpstr>
      <vt:lpstr>Quizz</vt:lpstr>
      <vt:lpstr>Answer</vt:lpstr>
      <vt:lpstr>Valence</vt:lpstr>
      <vt:lpstr>Vapour pressure</vt:lpstr>
      <vt:lpstr>Atomic processes in ions sources: collision with electrons</vt:lpstr>
      <vt:lpstr>Collision with electrons</vt:lpstr>
      <vt:lpstr>Lotz formula</vt:lpstr>
      <vt:lpstr>Présentation PowerPoint</vt:lpstr>
      <vt:lpstr>Atomic processes in ions sources: collision with photons</vt:lpstr>
      <vt:lpstr>Atomic processes in ions sources: charge exchange</vt:lpstr>
      <vt:lpstr>Ion states equilibrium</vt:lpstr>
      <vt:lpstr>Quizz</vt:lpstr>
      <vt:lpstr>Answer (c)</vt:lpstr>
      <vt:lpstr>Surface ionization and desorption</vt:lpstr>
      <vt:lpstr>Saha-Langmuir equation (1)</vt:lpstr>
      <vt:lpstr>Saha-Langmuir equation (2)</vt:lpstr>
      <vt:lpstr>Surface ionisation</vt:lpstr>
      <vt:lpstr>Surface negative ionization</vt:lpstr>
      <vt:lpstr>Atomic physics summary</vt:lpstr>
      <vt:lpstr>Quizz</vt:lpstr>
      <vt:lpstr>Answer</vt:lpstr>
      <vt:lpstr>Reminder: plasma physics</vt:lpstr>
      <vt:lpstr>Cold vs hot plasma</vt:lpstr>
      <vt:lpstr>Key elements of a plasma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Quizz</vt:lpstr>
      <vt:lpstr>Answer (b)</vt:lpstr>
      <vt:lpstr>Electron distribution: Druyvesteyn distribution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EM Waves propagation in plasma</vt:lpstr>
      <vt:lpstr>Types of IONS SOURCES</vt:lpstr>
      <vt:lpstr>Types of ions sources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Ion source conclusion</vt:lpstr>
      <vt:lpstr>Other Applications</vt:lpstr>
      <vt:lpstr>Présentation PowerPoint</vt:lpstr>
      <vt:lpstr>Présentation PowerPoint</vt:lpstr>
      <vt:lpstr>Summary</vt:lpstr>
      <vt:lpstr>Recommended readings (and credits for some of the material used in this lecture)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Nicolas Delerue</dc:creator>
  <cp:lastModifiedBy>Nicolas Delerue</cp:lastModifiedBy>
  <cp:revision>208</cp:revision>
  <dcterms:created xsi:type="dcterms:W3CDTF">2012-11-11T00:42:34Z</dcterms:created>
  <dcterms:modified xsi:type="dcterms:W3CDTF">2022-09-18T21:15:30Z</dcterms:modified>
</cp:coreProperties>
</file>