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charts/chart1.xml" ContentType="application/vnd.openxmlformats-officedocument.drawingml.chart+xml"/>
  <Override PartName="/ppt/notesSlides/notesSlide46.xml" ContentType="application/vnd.openxmlformats-officedocument.presentationml.notesSlid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4"/>
  </p:notesMasterIdLst>
  <p:handoutMasterIdLst>
    <p:handoutMasterId r:id="rId115"/>
  </p:handoutMasterIdLst>
  <p:sldIdLst>
    <p:sldId id="258" r:id="rId2"/>
    <p:sldId id="474" r:id="rId3"/>
    <p:sldId id="475" r:id="rId4"/>
    <p:sldId id="476" r:id="rId5"/>
    <p:sldId id="477" r:id="rId6"/>
    <p:sldId id="478" r:id="rId7"/>
    <p:sldId id="479" r:id="rId8"/>
    <p:sldId id="480" r:id="rId9"/>
    <p:sldId id="481" r:id="rId10"/>
    <p:sldId id="482" r:id="rId11"/>
    <p:sldId id="483" r:id="rId12"/>
    <p:sldId id="484" r:id="rId13"/>
    <p:sldId id="485" r:id="rId14"/>
    <p:sldId id="486" r:id="rId15"/>
    <p:sldId id="487" r:id="rId16"/>
    <p:sldId id="488" r:id="rId17"/>
    <p:sldId id="489" r:id="rId18"/>
    <p:sldId id="490" r:id="rId19"/>
    <p:sldId id="491" r:id="rId20"/>
    <p:sldId id="492" r:id="rId21"/>
    <p:sldId id="493" r:id="rId22"/>
    <p:sldId id="494" r:id="rId23"/>
    <p:sldId id="495" r:id="rId24"/>
    <p:sldId id="496" r:id="rId25"/>
    <p:sldId id="497" r:id="rId26"/>
    <p:sldId id="498" r:id="rId27"/>
    <p:sldId id="499" r:id="rId28"/>
    <p:sldId id="500" r:id="rId29"/>
    <p:sldId id="501" r:id="rId30"/>
    <p:sldId id="502" r:id="rId31"/>
    <p:sldId id="503" r:id="rId32"/>
    <p:sldId id="504" r:id="rId33"/>
    <p:sldId id="505" r:id="rId34"/>
    <p:sldId id="506" r:id="rId35"/>
    <p:sldId id="507" r:id="rId36"/>
    <p:sldId id="508" r:id="rId37"/>
    <p:sldId id="509" r:id="rId38"/>
    <p:sldId id="510" r:id="rId39"/>
    <p:sldId id="511" r:id="rId40"/>
    <p:sldId id="512" r:id="rId41"/>
    <p:sldId id="513" r:id="rId42"/>
    <p:sldId id="514" r:id="rId43"/>
    <p:sldId id="515" r:id="rId44"/>
    <p:sldId id="516" r:id="rId45"/>
    <p:sldId id="517" r:id="rId46"/>
    <p:sldId id="518" r:id="rId47"/>
    <p:sldId id="519" r:id="rId48"/>
    <p:sldId id="520" r:id="rId49"/>
    <p:sldId id="521" r:id="rId50"/>
    <p:sldId id="522" r:id="rId51"/>
    <p:sldId id="523" r:id="rId52"/>
    <p:sldId id="524" r:id="rId53"/>
    <p:sldId id="583" r:id="rId54"/>
    <p:sldId id="525" r:id="rId55"/>
    <p:sldId id="526" r:id="rId56"/>
    <p:sldId id="527" r:id="rId57"/>
    <p:sldId id="528" r:id="rId58"/>
    <p:sldId id="529" r:id="rId59"/>
    <p:sldId id="530" r:id="rId60"/>
    <p:sldId id="531" r:id="rId61"/>
    <p:sldId id="532" r:id="rId62"/>
    <p:sldId id="533" r:id="rId63"/>
    <p:sldId id="534" r:id="rId64"/>
    <p:sldId id="535" r:id="rId65"/>
    <p:sldId id="536" r:id="rId66"/>
    <p:sldId id="537" r:id="rId67"/>
    <p:sldId id="538" r:id="rId68"/>
    <p:sldId id="539" r:id="rId69"/>
    <p:sldId id="540" r:id="rId70"/>
    <p:sldId id="541" r:id="rId71"/>
    <p:sldId id="542" r:id="rId72"/>
    <p:sldId id="543" r:id="rId73"/>
    <p:sldId id="544" r:id="rId74"/>
    <p:sldId id="545" r:id="rId75"/>
    <p:sldId id="546" r:id="rId76"/>
    <p:sldId id="547" r:id="rId77"/>
    <p:sldId id="548" r:id="rId78"/>
    <p:sldId id="549" r:id="rId79"/>
    <p:sldId id="550" r:id="rId80"/>
    <p:sldId id="551" r:id="rId81"/>
    <p:sldId id="552" r:id="rId82"/>
    <p:sldId id="553" r:id="rId83"/>
    <p:sldId id="554" r:id="rId84"/>
    <p:sldId id="555" r:id="rId85"/>
    <p:sldId id="556" r:id="rId86"/>
    <p:sldId id="557" r:id="rId87"/>
    <p:sldId id="558" r:id="rId88"/>
    <p:sldId id="559" r:id="rId89"/>
    <p:sldId id="560" r:id="rId90"/>
    <p:sldId id="561" r:id="rId91"/>
    <p:sldId id="562" r:id="rId92"/>
    <p:sldId id="563" r:id="rId93"/>
    <p:sldId id="564" r:id="rId94"/>
    <p:sldId id="565" r:id="rId95"/>
    <p:sldId id="566" r:id="rId96"/>
    <p:sldId id="567" r:id="rId97"/>
    <p:sldId id="568" r:id="rId98"/>
    <p:sldId id="569" r:id="rId99"/>
    <p:sldId id="570" r:id="rId100"/>
    <p:sldId id="571" r:id="rId101"/>
    <p:sldId id="584" r:id="rId102"/>
    <p:sldId id="572" r:id="rId103"/>
    <p:sldId id="573" r:id="rId104"/>
    <p:sldId id="574" r:id="rId105"/>
    <p:sldId id="575" r:id="rId106"/>
    <p:sldId id="576" r:id="rId107"/>
    <p:sldId id="577" r:id="rId108"/>
    <p:sldId id="578" r:id="rId109"/>
    <p:sldId id="579" r:id="rId110"/>
    <p:sldId id="580" r:id="rId111"/>
    <p:sldId id="581" r:id="rId112"/>
    <p:sldId id="582" r:id="rId113"/>
  </p:sldIdLst>
  <p:sldSz cx="12192000" cy="6858000"/>
  <p:notesSz cx="9929813" cy="679926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errot" initials="LP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9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Style moyen 3 - Accentuation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681" autoAdjust="0"/>
    <p:restoredTop sz="90774" autoAdjust="0"/>
  </p:normalViewPr>
  <p:slideViewPr>
    <p:cSldViewPr>
      <p:cViewPr varScale="1">
        <p:scale>
          <a:sx n="103" d="100"/>
          <a:sy n="103" d="100"/>
        </p:scale>
        <p:origin x="1218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presProps" Target="pres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viewProps" Target="view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notesMaster" Target="notesMasters/notesMaster1.xml"/><Relationship Id="rId119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handoutMaster" Target="handoutMasters/handout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Projets\Spiral2\Oct_2007\Linac\data_linac_spiral2_v2.xls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471682575809896"/>
          <c:y val="4.7762075802612977E-2"/>
          <c:w val="0.83429937964850753"/>
          <c:h val="0.78745068782709926"/>
        </c:manualLayout>
      </c:layout>
      <c:scatterChart>
        <c:scatterStyle val="lineMarker"/>
        <c:varyColors val="0"/>
        <c:ser>
          <c:idx val="0"/>
          <c:order val="0"/>
          <c:tx>
            <c:strRef>
              <c:f>MAX!$K$1</c:f>
              <c:strCache>
                <c:ptCount val="1"/>
                <c:pt idx="0">
                  <c:v>Deuton</c:v>
                </c:pt>
              </c:strCache>
            </c:strRef>
          </c:tx>
          <c:marker>
            <c:symbol val="circle"/>
            <c:size val="7"/>
          </c:marker>
          <c:xVal>
            <c:numRef>
              <c:f>MAX!$J$2:$J$27</c:f>
              <c:numCache>
                <c:formatCode>General</c:formatCode>
                <c:ptCount val="2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</c:numCache>
            </c:numRef>
          </c:xVal>
          <c:yVal>
            <c:numRef>
              <c:f>MAX!$K$2:$K$27</c:f>
              <c:numCache>
                <c:formatCode>General</c:formatCode>
                <c:ptCount val="26"/>
                <c:pt idx="0">
                  <c:v>0.2</c:v>
                </c:pt>
                <c:pt idx="1">
                  <c:v>0.20400000000000001</c:v>
                </c:pt>
                <c:pt idx="2">
                  <c:v>0.21400000000000008</c:v>
                </c:pt>
                <c:pt idx="3">
                  <c:v>0.23100000000000001</c:v>
                </c:pt>
                <c:pt idx="4">
                  <c:v>0.25900000000000001</c:v>
                </c:pt>
                <c:pt idx="5">
                  <c:v>0.30200000000000021</c:v>
                </c:pt>
                <c:pt idx="6">
                  <c:v>0.37000000000000016</c:v>
                </c:pt>
                <c:pt idx="7">
                  <c:v>0.48100000000000015</c:v>
                </c:pt>
                <c:pt idx="8">
                  <c:v>0.6750000000000006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0.77900000000000036</c:v>
                </c:pt>
                <c:pt idx="13">
                  <c:v>0.77900000000000036</c:v>
                </c:pt>
                <c:pt idx="14">
                  <c:v>1.006</c:v>
                </c:pt>
                <c:pt idx="15">
                  <c:v>1.006</c:v>
                </c:pt>
                <c:pt idx="16">
                  <c:v>1.006</c:v>
                </c:pt>
                <c:pt idx="17">
                  <c:v>1.006</c:v>
                </c:pt>
                <c:pt idx="18">
                  <c:v>1.006</c:v>
                </c:pt>
                <c:pt idx="19">
                  <c:v>1.006</c:v>
                </c:pt>
                <c:pt idx="20">
                  <c:v>1.006</c:v>
                </c:pt>
                <c:pt idx="21">
                  <c:v>1.006</c:v>
                </c:pt>
                <c:pt idx="22">
                  <c:v>1.006</c:v>
                </c:pt>
                <c:pt idx="23">
                  <c:v>1.006</c:v>
                </c:pt>
                <c:pt idx="24">
                  <c:v>1.006</c:v>
                </c:pt>
                <c:pt idx="25">
                  <c:v>1.006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4B5-4AF7-AA73-49679F35624B}"/>
            </c:ext>
          </c:extLst>
        </c:ser>
        <c:ser>
          <c:idx val="1"/>
          <c:order val="1"/>
          <c:tx>
            <c:strRef>
              <c:f>MAX!$L$1</c:f>
              <c:strCache>
                <c:ptCount val="1"/>
                <c:pt idx="0">
                  <c:v>q/A=1/3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ymbol val="circle"/>
            <c:size val="7"/>
            <c:spPr>
              <a:ln>
                <a:solidFill>
                  <a:srgbClr val="C00000"/>
                </a:solidFill>
              </a:ln>
            </c:spPr>
          </c:marker>
          <c:xVal>
            <c:numRef>
              <c:f>MAX!$J$2:$J$27</c:f>
              <c:numCache>
                <c:formatCode>General</c:formatCode>
                <c:ptCount val="2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</c:numCache>
            </c:numRef>
          </c:xVal>
          <c:yVal>
            <c:numRef>
              <c:f>MAX!$L$2:$L$27</c:f>
              <c:numCache>
                <c:formatCode>General</c:formatCode>
                <c:ptCount val="26"/>
                <c:pt idx="0">
                  <c:v>0.31800000000000017</c:v>
                </c:pt>
                <c:pt idx="1">
                  <c:v>0.32600000000000018</c:v>
                </c:pt>
                <c:pt idx="2">
                  <c:v>0.34500000000000008</c:v>
                </c:pt>
                <c:pt idx="3">
                  <c:v>0.37800000000000017</c:v>
                </c:pt>
                <c:pt idx="4">
                  <c:v>0.43000000000000016</c:v>
                </c:pt>
                <c:pt idx="5">
                  <c:v>0.51300000000000001</c:v>
                </c:pt>
                <c:pt idx="6">
                  <c:v>0.64400000000000035</c:v>
                </c:pt>
                <c:pt idx="7">
                  <c:v>0.86200000000000032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0.69299999999999995</c:v>
                </c:pt>
                <c:pt idx="13">
                  <c:v>0.69299999999999995</c:v>
                </c:pt>
                <c:pt idx="14">
                  <c:v>1.006</c:v>
                </c:pt>
                <c:pt idx="15">
                  <c:v>1.006</c:v>
                </c:pt>
                <c:pt idx="16">
                  <c:v>1.006</c:v>
                </c:pt>
                <c:pt idx="17">
                  <c:v>1.006</c:v>
                </c:pt>
                <c:pt idx="18">
                  <c:v>1.006</c:v>
                </c:pt>
                <c:pt idx="19">
                  <c:v>1.006</c:v>
                </c:pt>
                <c:pt idx="20">
                  <c:v>1.006</c:v>
                </c:pt>
                <c:pt idx="21">
                  <c:v>1.006</c:v>
                </c:pt>
                <c:pt idx="22">
                  <c:v>1.006</c:v>
                </c:pt>
                <c:pt idx="23">
                  <c:v>1.006</c:v>
                </c:pt>
                <c:pt idx="24">
                  <c:v>1.006</c:v>
                </c:pt>
                <c:pt idx="25">
                  <c:v>1.006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C4B5-4AF7-AA73-49679F35624B}"/>
            </c:ext>
          </c:extLst>
        </c:ser>
        <c:ser>
          <c:idx val="2"/>
          <c:order val="2"/>
          <c:tx>
            <c:strRef>
              <c:f>MAX!$M$1</c:f>
              <c:strCache>
                <c:ptCount val="1"/>
                <c:pt idx="0">
                  <c:v>q/A=1/6</c:v>
                </c:pt>
              </c:strCache>
            </c:strRef>
          </c:tx>
          <c:spPr>
            <a:ln>
              <a:solidFill>
                <a:srgbClr val="00B050"/>
              </a:solidFill>
            </a:ln>
          </c:spPr>
          <c:marker>
            <c:symbol val="circle"/>
            <c:size val="7"/>
            <c:spPr>
              <a:solidFill>
                <a:srgbClr val="00B050"/>
              </a:solidFill>
              <a:ln>
                <a:solidFill>
                  <a:schemeClr val="accent1"/>
                </a:solidFill>
              </a:ln>
            </c:spPr>
          </c:marker>
          <c:xVal>
            <c:numRef>
              <c:f>MAX!$J$2:$J$27</c:f>
              <c:numCache>
                <c:formatCode>General</c:formatCode>
                <c:ptCount val="2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</c:numCache>
            </c:numRef>
          </c:xVal>
          <c:yVal>
            <c:numRef>
              <c:f>MAX!$M$2:$M$27</c:f>
              <c:numCache>
                <c:formatCode>General</c:formatCode>
                <c:ptCount val="26"/>
                <c:pt idx="0">
                  <c:v>0.74500000000000033</c:v>
                </c:pt>
                <c:pt idx="1">
                  <c:v>0.80200000000000005</c:v>
                </c:pt>
                <c:pt idx="2">
                  <c:v>0.91500000000000004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0.76600000000000035</c:v>
                </c:pt>
                <c:pt idx="13">
                  <c:v>0.76600000000000035</c:v>
                </c:pt>
                <c:pt idx="14">
                  <c:v>1.006</c:v>
                </c:pt>
                <c:pt idx="15">
                  <c:v>1.006</c:v>
                </c:pt>
                <c:pt idx="16">
                  <c:v>1.006</c:v>
                </c:pt>
                <c:pt idx="17">
                  <c:v>1.006</c:v>
                </c:pt>
                <c:pt idx="18">
                  <c:v>1.006</c:v>
                </c:pt>
                <c:pt idx="19">
                  <c:v>1.006</c:v>
                </c:pt>
                <c:pt idx="20">
                  <c:v>1.006</c:v>
                </c:pt>
                <c:pt idx="21">
                  <c:v>1.006</c:v>
                </c:pt>
                <c:pt idx="22">
                  <c:v>1.006</c:v>
                </c:pt>
                <c:pt idx="23">
                  <c:v>1.006</c:v>
                </c:pt>
                <c:pt idx="24">
                  <c:v>1.006</c:v>
                </c:pt>
                <c:pt idx="25">
                  <c:v>1.006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C4B5-4AF7-AA73-49679F35624B}"/>
            </c:ext>
          </c:extLst>
        </c:ser>
        <c:ser>
          <c:idx val="3"/>
          <c:order val="3"/>
          <c:tx>
            <c:strRef>
              <c:f>MAX!$N$1</c:f>
              <c:strCache>
                <c:ptCount val="1"/>
                <c:pt idx="0">
                  <c:v>Proton</c:v>
                </c:pt>
              </c:strCache>
            </c:strRef>
          </c:tx>
          <c:marker>
            <c:symbol val="circle"/>
            <c:size val="7"/>
          </c:marker>
          <c:xVal>
            <c:numRef>
              <c:f>MAX!$J$2:$J$27</c:f>
              <c:numCache>
                <c:formatCode>General</c:formatCode>
                <c:ptCount val="2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</c:numCache>
            </c:numRef>
          </c:xVal>
          <c:yVal>
            <c:numRef>
              <c:f>MAX!$N$2:$N$27</c:f>
              <c:numCache>
                <c:formatCode>General</c:formatCode>
                <c:ptCount val="26"/>
                <c:pt idx="0">
                  <c:v>0.1</c:v>
                </c:pt>
                <c:pt idx="1">
                  <c:v>0.10199999999999998</c:v>
                </c:pt>
                <c:pt idx="2">
                  <c:v>0.10700000000000004</c:v>
                </c:pt>
                <c:pt idx="3">
                  <c:v>0.115</c:v>
                </c:pt>
                <c:pt idx="4">
                  <c:v>0.129</c:v>
                </c:pt>
                <c:pt idx="5">
                  <c:v>0.15100000000000008</c:v>
                </c:pt>
                <c:pt idx="6">
                  <c:v>0.18500000000000008</c:v>
                </c:pt>
                <c:pt idx="7">
                  <c:v>0.24000000000000007</c:v>
                </c:pt>
                <c:pt idx="8">
                  <c:v>0.33600000000000024</c:v>
                </c:pt>
                <c:pt idx="9">
                  <c:v>0.51800000000000002</c:v>
                </c:pt>
                <c:pt idx="10">
                  <c:v>0.89900000000000002</c:v>
                </c:pt>
                <c:pt idx="11">
                  <c:v>1</c:v>
                </c:pt>
                <c:pt idx="12">
                  <c:v>0.9600000000000003</c:v>
                </c:pt>
                <c:pt idx="13">
                  <c:v>0.9600000000000003</c:v>
                </c:pt>
                <c:pt idx="14">
                  <c:v>1.006</c:v>
                </c:pt>
                <c:pt idx="15">
                  <c:v>1.006</c:v>
                </c:pt>
                <c:pt idx="16">
                  <c:v>1.006</c:v>
                </c:pt>
                <c:pt idx="17">
                  <c:v>1.006</c:v>
                </c:pt>
                <c:pt idx="18">
                  <c:v>1.006</c:v>
                </c:pt>
                <c:pt idx="19">
                  <c:v>1.006</c:v>
                </c:pt>
                <c:pt idx="20">
                  <c:v>1.006</c:v>
                </c:pt>
                <c:pt idx="21">
                  <c:v>1.006</c:v>
                </c:pt>
                <c:pt idx="22">
                  <c:v>1.006</c:v>
                </c:pt>
                <c:pt idx="23">
                  <c:v>1.006</c:v>
                </c:pt>
                <c:pt idx="24">
                  <c:v>1.006</c:v>
                </c:pt>
                <c:pt idx="25">
                  <c:v>1.006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C4B5-4AF7-AA73-49679F3562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3627008"/>
        <c:axId val="43627584"/>
      </c:scatterChart>
      <c:valAx>
        <c:axId val="43627008"/>
        <c:scaling>
          <c:orientation val="minMax"/>
          <c:max val="25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lang="en-US" sz="1600" b="0" noProof="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r>
                  <a:rPr lang="en-US" sz="1600" b="0" noProof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Cavity number</a:t>
                </a:r>
              </a:p>
            </c:rich>
          </c:tx>
          <c:overlay val="0"/>
        </c:title>
        <c:numFmt formatCode="General" sourceLinked="1"/>
        <c:majorTickMark val="in"/>
        <c:minorTickMark val="in"/>
        <c:tickLblPos val="nextTo"/>
        <c:spPr>
          <a:ln w="12700" cap="sq">
            <a:solidFill>
              <a:schemeClr val="tx1"/>
            </a:solidFill>
            <a:bevel/>
          </a:ln>
        </c:spPr>
        <c:txPr>
          <a:bodyPr/>
          <a:lstStyle/>
          <a:p>
            <a:pPr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fr-FR"/>
          </a:p>
        </c:txPr>
        <c:crossAx val="43627584"/>
        <c:crosses val="autoZero"/>
        <c:crossBetween val="midCat"/>
      </c:valAx>
      <c:valAx>
        <c:axId val="43627584"/>
        <c:scaling>
          <c:orientation val="minMax"/>
          <c:max val="1.1000000000000001"/>
          <c:min val="0"/>
        </c:scaling>
        <c:delete val="0"/>
        <c:axPos val="l"/>
        <c:majorGridlines>
          <c:spPr>
            <a:ln cap="sq">
              <a:solidFill>
                <a:schemeClr val="tx1"/>
              </a:solidFill>
              <a:prstDash val="dash"/>
              <a:bevel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lang="en-US" sz="1600" b="0" noProof="0"/>
                </a:pPr>
                <a:r>
                  <a:rPr lang="en-US" sz="1600" b="0" noProof="0" dirty="0"/>
                  <a:t>K (</a:t>
                </a:r>
                <a:r>
                  <a:rPr lang="en-US" sz="1600" b="0" noProof="0" dirty="0" err="1"/>
                  <a:t>Eacc</a:t>
                </a:r>
                <a:r>
                  <a:rPr lang="en-US" sz="1600" b="0" noProof="0" dirty="0"/>
                  <a:t>)</a:t>
                </a:r>
              </a:p>
            </c:rich>
          </c:tx>
          <c:overlay val="0"/>
        </c:title>
        <c:numFmt formatCode="General" sourceLinked="1"/>
        <c:majorTickMark val="in"/>
        <c:minorTickMark val="in"/>
        <c:tickLblPos val="nextTo"/>
        <c:spPr>
          <a:ln w="12700" cap="sq">
            <a:solidFill>
              <a:schemeClr val="tx1"/>
            </a:solidFill>
            <a:bevel/>
          </a:ln>
        </c:spPr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fr-FR"/>
          </a:p>
        </c:txPr>
        <c:crossAx val="43627008"/>
        <c:crosses val="autoZero"/>
        <c:crossBetween val="midCat"/>
      </c:valAx>
      <c:spPr>
        <a:noFill/>
        <a:ln w="12700" cap="sq">
          <a:solidFill>
            <a:schemeClr val="tx1"/>
          </a:solidFill>
          <a:bevel/>
        </a:ln>
      </c:spPr>
    </c:plotArea>
    <c:legend>
      <c:legendPos val="r"/>
      <c:layout>
        <c:manualLayout>
          <c:xMode val="edge"/>
          <c:yMode val="edge"/>
          <c:x val="0.64728731342163182"/>
          <c:y val="0.42424598779868627"/>
          <c:w val="0.23002905833285792"/>
          <c:h val="0.32627386601603969"/>
        </c:manualLayout>
      </c:layout>
      <c:overlay val="0"/>
      <c:spPr>
        <a:solidFill>
          <a:schemeClr val="bg1">
            <a:lumMod val="95000"/>
            <a:alpha val="99000"/>
          </a:schemeClr>
        </a:solidFill>
        <a:ln w="12700" cap="sq" cmpd="dbl">
          <a:solidFill>
            <a:schemeClr val="tx1"/>
          </a:solidFill>
          <a:beve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  <c:txPr>
        <a:bodyPr/>
        <a:lstStyle/>
        <a:p>
          <a:pPr>
            <a:defRPr b="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</c:spPr>
  <c:txPr>
    <a:bodyPr/>
    <a:lstStyle/>
    <a:p>
      <a:pPr>
        <a:defRPr sz="1400"/>
      </a:pPr>
      <a:endParaRPr lang="fr-F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6001330539992911"/>
          <c:y val="4.3255500189906058E-2"/>
          <c:w val="0.71249314450069923"/>
          <c:h val="0.83459464975085451"/>
        </c:manualLayout>
      </c:layout>
      <c:scatterChart>
        <c:scatterStyle val="lineMarker"/>
        <c:varyColors val="0"/>
        <c:ser>
          <c:idx val="0"/>
          <c:order val="0"/>
          <c:tx>
            <c:strRef>
              <c:f>'deuton 40MeV'!$Q$24</c:f>
              <c:strCache>
                <c:ptCount val="1"/>
                <c:pt idx="0">
                  <c:v>PhaseS(deg)</c:v>
                </c:pt>
              </c:strCache>
            </c:strRef>
          </c:tx>
          <c:marker>
            <c:symbol val="circle"/>
            <c:size val="7"/>
          </c:marker>
          <c:xVal>
            <c:numRef>
              <c:f>'deuton 40MeV'!$P$25:$P$51</c:f>
              <c:numCache>
                <c:formatCode>General</c:formatCode>
                <c:ptCount val="27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</c:numCache>
            </c:numRef>
          </c:xVal>
          <c:yVal>
            <c:numRef>
              <c:f>'deuton 40MeV'!$Q$25:$Q$51</c:f>
              <c:numCache>
                <c:formatCode>General</c:formatCode>
                <c:ptCount val="27"/>
                <c:pt idx="1">
                  <c:v>-45</c:v>
                </c:pt>
                <c:pt idx="2">
                  <c:v>-43</c:v>
                </c:pt>
                <c:pt idx="3">
                  <c:v>-41</c:v>
                </c:pt>
                <c:pt idx="4">
                  <c:v>-39</c:v>
                </c:pt>
                <c:pt idx="5">
                  <c:v>-37</c:v>
                </c:pt>
                <c:pt idx="6">
                  <c:v>-35</c:v>
                </c:pt>
                <c:pt idx="7">
                  <c:v>-33</c:v>
                </c:pt>
                <c:pt idx="8">
                  <c:v>-31</c:v>
                </c:pt>
                <c:pt idx="9">
                  <c:v>-29</c:v>
                </c:pt>
                <c:pt idx="10">
                  <c:v>-27</c:v>
                </c:pt>
                <c:pt idx="11">
                  <c:v>-25</c:v>
                </c:pt>
                <c:pt idx="12">
                  <c:v>-23</c:v>
                </c:pt>
                <c:pt idx="13">
                  <c:v>-21</c:v>
                </c:pt>
                <c:pt idx="14">
                  <c:v>-19</c:v>
                </c:pt>
                <c:pt idx="15">
                  <c:v>-17</c:v>
                </c:pt>
                <c:pt idx="16">
                  <c:v>-15</c:v>
                </c:pt>
                <c:pt idx="17">
                  <c:v>-13</c:v>
                </c:pt>
                <c:pt idx="18">
                  <c:v>-11</c:v>
                </c:pt>
                <c:pt idx="19">
                  <c:v>-10</c:v>
                </c:pt>
                <c:pt idx="20">
                  <c:v>-10</c:v>
                </c:pt>
                <c:pt idx="21">
                  <c:v>-10</c:v>
                </c:pt>
                <c:pt idx="22">
                  <c:v>-10</c:v>
                </c:pt>
                <c:pt idx="23">
                  <c:v>-10</c:v>
                </c:pt>
                <c:pt idx="24">
                  <c:v>-10</c:v>
                </c:pt>
                <c:pt idx="25">
                  <c:v>-10</c:v>
                </c:pt>
                <c:pt idx="26">
                  <c:v>-10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9E0-4BA9-8E07-DFDD14616A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78588224"/>
        <c:axId val="278588800"/>
      </c:scatterChart>
      <c:scatterChart>
        <c:scatterStyle val="lineMarker"/>
        <c:varyColors val="0"/>
        <c:ser>
          <c:idx val="1"/>
          <c:order val="1"/>
          <c:tx>
            <c:strRef>
              <c:f>'deuton 40MeV'!$R$24</c:f>
              <c:strCache>
                <c:ptCount val="1"/>
                <c:pt idx="0">
                  <c:v>EoT(MV/m)</c:v>
                </c:pt>
              </c:strCache>
            </c:strRef>
          </c:tx>
          <c:marker>
            <c:symbol val="circle"/>
            <c:size val="7"/>
          </c:marker>
          <c:xVal>
            <c:numRef>
              <c:f>'deuton 40MeV'!$P$25:$P$51</c:f>
              <c:numCache>
                <c:formatCode>General</c:formatCode>
                <c:ptCount val="27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</c:numCache>
            </c:numRef>
          </c:xVal>
          <c:yVal>
            <c:numRef>
              <c:f>'deuton 40MeV'!$R$25:$R$51</c:f>
              <c:numCache>
                <c:formatCode>General</c:formatCode>
                <c:ptCount val="27"/>
                <c:pt idx="1">
                  <c:v>0.48600000000000021</c:v>
                </c:pt>
                <c:pt idx="2">
                  <c:v>0.57199999999999995</c:v>
                </c:pt>
                <c:pt idx="3">
                  <c:v>0.68400000000000005</c:v>
                </c:pt>
                <c:pt idx="4">
                  <c:v>0.83200000000000029</c:v>
                </c:pt>
                <c:pt idx="5">
                  <c:v>1.0349999999999993</c:v>
                </c:pt>
                <c:pt idx="6">
                  <c:v>1.321</c:v>
                </c:pt>
                <c:pt idx="7">
                  <c:v>1.7429999999999994</c:v>
                </c:pt>
                <c:pt idx="8">
                  <c:v>2.3939999999999997</c:v>
                </c:pt>
                <c:pt idx="9">
                  <c:v>3.4579999999999997</c:v>
                </c:pt>
                <c:pt idx="10">
                  <c:v>5.1119999999999974</c:v>
                </c:pt>
                <c:pt idx="11">
                  <c:v>4.9669999999999996</c:v>
                </c:pt>
                <c:pt idx="12">
                  <c:v>4.7889999999999997</c:v>
                </c:pt>
                <c:pt idx="13">
                  <c:v>4.3139999999999974</c:v>
                </c:pt>
                <c:pt idx="14">
                  <c:v>4.4390000000000027</c:v>
                </c:pt>
                <c:pt idx="15">
                  <c:v>5.7669999999999995</c:v>
                </c:pt>
                <c:pt idx="16">
                  <c:v>5.7060000000000004</c:v>
                </c:pt>
                <c:pt idx="17">
                  <c:v>5.5990000000000002</c:v>
                </c:pt>
                <c:pt idx="18">
                  <c:v>5.4760000000000026</c:v>
                </c:pt>
                <c:pt idx="19">
                  <c:v>5.35</c:v>
                </c:pt>
                <c:pt idx="20">
                  <c:v>5.2269999999999985</c:v>
                </c:pt>
                <c:pt idx="21">
                  <c:v>5.109</c:v>
                </c:pt>
                <c:pt idx="22">
                  <c:v>4.9989999999999997</c:v>
                </c:pt>
                <c:pt idx="23">
                  <c:v>4.8959999999999972</c:v>
                </c:pt>
                <c:pt idx="24">
                  <c:v>4.8</c:v>
                </c:pt>
                <c:pt idx="25">
                  <c:v>4.71</c:v>
                </c:pt>
                <c:pt idx="26">
                  <c:v>4.6259999999999968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79E0-4BA9-8E07-DFDD14616A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78589952"/>
        <c:axId val="278589376"/>
      </c:scatterChart>
      <c:valAx>
        <c:axId val="278588224"/>
        <c:scaling>
          <c:orientation val="minMax"/>
          <c:max val="25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Cavity number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spPr>
          <a:ln w="12700" cap="sq">
            <a:solidFill>
              <a:sysClr val="windowText" lastClr="000000"/>
            </a:solidFill>
            <a:bevel/>
          </a:ln>
        </c:spPr>
        <c:crossAx val="278588800"/>
        <c:crossesAt val="-50"/>
        <c:crossBetween val="midCat"/>
        <c:majorUnit val="5"/>
      </c:valAx>
      <c:valAx>
        <c:axId val="278588800"/>
        <c:scaling>
          <c:orientation val="minMax"/>
        </c:scaling>
        <c:delete val="0"/>
        <c:axPos val="l"/>
        <c:majorGridlines>
          <c:spPr>
            <a:ln cap="sq" cmpd="sng">
              <a:solidFill>
                <a:sysClr val="windowText" lastClr="000000"/>
              </a:solidFill>
              <a:prstDash val="dash"/>
              <a:bevel/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Synchronism phase (°)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spPr>
          <a:ln w="12700" cap="sq">
            <a:solidFill>
              <a:sysClr val="windowText" lastClr="000000"/>
            </a:solidFill>
            <a:bevel/>
          </a:ln>
        </c:spPr>
        <c:crossAx val="278588224"/>
        <c:crossesAt val="-50"/>
        <c:crossBetween val="midCat"/>
      </c:valAx>
      <c:valAx>
        <c:axId val="278589376"/>
        <c:scaling>
          <c:orientation val="minMax"/>
        </c:scaling>
        <c:delete val="0"/>
        <c:axPos val="r"/>
        <c:title>
          <c:tx>
            <c:rich>
              <a:bodyPr rot="5400000" vert="horz"/>
              <a:lstStyle/>
              <a:p>
                <a:pPr>
                  <a:defRPr/>
                </a:pPr>
                <a:r>
                  <a:rPr lang="en-US"/>
                  <a:t>Accelerating field (MV/m)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278589952"/>
        <c:crosses val="max"/>
        <c:crossBetween val="midCat"/>
      </c:valAx>
      <c:valAx>
        <c:axId val="27858995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278589376"/>
        <c:crosses val="autoZero"/>
        <c:crossBetween val="midCat"/>
      </c:valAx>
      <c:spPr>
        <a:noFill/>
        <a:ln w="12700" cap="sq">
          <a:solidFill>
            <a:sysClr val="windowText" lastClr="000000"/>
          </a:solidFill>
          <a:bevel/>
        </a:ln>
      </c:spPr>
    </c:plotArea>
    <c:legend>
      <c:legendPos val="r"/>
      <c:layout>
        <c:manualLayout>
          <c:xMode val="edge"/>
          <c:yMode val="edge"/>
          <c:x val="0.51700074512793592"/>
          <c:y val="0.59520878063877813"/>
          <c:w val="0.32850714999920644"/>
          <c:h val="0.17456450740419749"/>
        </c:manualLayout>
      </c:layout>
      <c:overlay val="0"/>
      <c:spPr>
        <a:solidFill>
          <a:sysClr val="window" lastClr="FFFFFF">
            <a:lumMod val="95000"/>
          </a:sysClr>
        </a:solidFill>
        <a:ln w="12700" cap="sq" cmpd="sng" algn="ctr">
          <a:solidFill>
            <a:sysClr val="windowText" lastClr="000000"/>
          </a:solidFill>
          <a:prstDash val="solid"/>
          <a:beve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</c:legend>
    <c:plotVisOnly val="1"/>
    <c:dispBlanksAs val="gap"/>
    <c:showDLblsOverMax val="0"/>
  </c:chart>
  <c:spPr>
    <a:solidFill>
      <a:sysClr val="window" lastClr="FFFFFF"/>
    </a:solidFill>
    <a:ln>
      <a:noFill/>
    </a:ln>
  </c:spPr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fr-FR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7246545488310783"/>
          <c:y val="4.0375730571475504E-2"/>
          <c:w val="0.65697625196747178"/>
          <c:h val="0.82552450922036469"/>
        </c:manualLayout>
      </c:layout>
      <c:scatterChart>
        <c:scatterStyle val="lineMarker"/>
        <c:varyColors val="0"/>
        <c:ser>
          <c:idx val="0"/>
          <c:order val="0"/>
          <c:tx>
            <c:strRef>
              <c:f>'deuton 40MeV'!$Q$24</c:f>
              <c:strCache>
                <c:ptCount val="1"/>
                <c:pt idx="0">
                  <c:v>PhaseS(deg)</c:v>
                </c:pt>
              </c:strCache>
            </c:strRef>
          </c:tx>
          <c:marker>
            <c:symbol val="circle"/>
            <c:size val="7"/>
          </c:marker>
          <c:xVal>
            <c:numRef>
              <c:f>'deuton 40MeV'!$P$25:$P$51</c:f>
              <c:numCache>
                <c:formatCode>General</c:formatCode>
                <c:ptCount val="27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</c:numCache>
            </c:numRef>
          </c:xVal>
          <c:yVal>
            <c:numRef>
              <c:f>'deuton 40MeV'!$Q$25:$Q$51</c:f>
              <c:numCache>
                <c:formatCode>General</c:formatCode>
                <c:ptCount val="27"/>
                <c:pt idx="1">
                  <c:v>-50</c:v>
                </c:pt>
                <c:pt idx="2">
                  <c:v>-49.58</c:v>
                </c:pt>
                <c:pt idx="3">
                  <c:v>-49.160000000000011</c:v>
                </c:pt>
                <c:pt idx="4">
                  <c:v>-48.74</c:v>
                </c:pt>
                <c:pt idx="5">
                  <c:v>-48.32</c:v>
                </c:pt>
                <c:pt idx="6">
                  <c:v>-47.9</c:v>
                </c:pt>
                <c:pt idx="7">
                  <c:v>-47.48</c:v>
                </c:pt>
                <c:pt idx="8">
                  <c:v>-47.06</c:v>
                </c:pt>
                <c:pt idx="9">
                  <c:v>-46.64</c:v>
                </c:pt>
                <c:pt idx="10">
                  <c:v>-46.220000000000013</c:v>
                </c:pt>
                <c:pt idx="11">
                  <c:v>-45.8</c:v>
                </c:pt>
                <c:pt idx="12">
                  <c:v>-45.379999999999995</c:v>
                </c:pt>
                <c:pt idx="18">
                  <c:v>-90</c:v>
                </c:pt>
                <c:pt idx="26">
                  <c:v>-90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8D5-4651-ABA8-435852D3FC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78591680"/>
        <c:axId val="278592256"/>
      </c:scatterChart>
      <c:scatterChart>
        <c:scatterStyle val="lineMarker"/>
        <c:varyColors val="0"/>
        <c:ser>
          <c:idx val="1"/>
          <c:order val="1"/>
          <c:tx>
            <c:strRef>
              <c:f>'deuton 40MeV'!$R$24</c:f>
              <c:strCache>
                <c:ptCount val="1"/>
                <c:pt idx="0">
                  <c:v>EoT(MV/m)</c:v>
                </c:pt>
              </c:strCache>
            </c:strRef>
          </c:tx>
          <c:marker>
            <c:symbol val="circle"/>
            <c:size val="7"/>
          </c:marker>
          <c:xVal>
            <c:numRef>
              <c:f>'deuton 40MeV'!$P$25:$P$51</c:f>
              <c:numCache>
                <c:formatCode>General</c:formatCode>
                <c:ptCount val="27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</c:numCache>
            </c:numRef>
          </c:xVal>
          <c:yVal>
            <c:numRef>
              <c:f>'deuton 40MeV'!$R$25:$R$51</c:f>
              <c:numCache>
                <c:formatCode>General</c:formatCode>
                <c:ptCount val="27"/>
                <c:pt idx="1">
                  <c:v>0.45500000000000002</c:v>
                </c:pt>
                <c:pt idx="2">
                  <c:v>0.51</c:v>
                </c:pt>
                <c:pt idx="3">
                  <c:v>0.57299999999999995</c:v>
                </c:pt>
                <c:pt idx="4">
                  <c:v>0.64600000000000035</c:v>
                </c:pt>
                <c:pt idx="5">
                  <c:v>0.73100000000000032</c:v>
                </c:pt>
                <c:pt idx="6">
                  <c:v>0.83200000000000029</c:v>
                </c:pt>
                <c:pt idx="7">
                  <c:v>0.95200000000000029</c:v>
                </c:pt>
                <c:pt idx="8">
                  <c:v>1.0980000000000001</c:v>
                </c:pt>
                <c:pt idx="9">
                  <c:v>1.2749999999999992</c:v>
                </c:pt>
                <c:pt idx="10">
                  <c:v>1.4949999999999994</c:v>
                </c:pt>
                <c:pt idx="11">
                  <c:v>1.7689999999999992</c:v>
                </c:pt>
                <c:pt idx="12">
                  <c:v>2.117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0.17200000000000001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6.3E-2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28D5-4651-ABA8-435852D3FC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84188672"/>
        <c:axId val="278592832"/>
      </c:scatterChart>
      <c:valAx>
        <c:axId val="278591680"/>
        <c:scaling>
          <c:orientation val="minMax"/>
          <c:max val="25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Cavity number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spPr>
          <a:ln w="12700" cap="sq">
            <a:solidFill>
              <a:sysClr val="windowText" lastClr="000000"/>
            </a:solidFill>
            <a:bevel/>
          </a:ln>
        </c:spPr>
        <c:crossAx val="278592256"/>
        <c:crossesAt val="-100"/>
        <c:crossBetween val="midCat"/>
        <c:majorUnit val="5"/>
      </c:valAx>
      <c:valAx>
        <c:axId val="278592256"/>
        <c:scaling>
          <c:orientation val="minMax"/>
        </c:scaling>
        <c:delete val="0"/>
        <c:axPos val="l"/>
        <c:majorGridlines>
          <c:spPr>
            <a:ln cap="sq">
              <a:solidFill>
                <a:sysClr val="windowText" lastClr="000000"/>
              </a:solidFill>
              <a:prstDash val="dash"/>
              <a:bevel/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Synchronism phase (°)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spPr>
          <a:ln w="12700" cap="sq">
            <a:solidFill>
              <a:sysClr val="windowText" lastClr="000000"/>
            </a:solidFill>
            <a:bevel/>
          </a:ln>
        </c:spPr>
        <c:crossAx val="278591680"/>
        <c:crossesAt val="-50"/>
        <c:crossBetween val="midCat"/>
      </c:valAx>
      <c:valAx>
        <c:axId val="278592832"/>
        <c:scaling>
          <c:orientation val="minMax"/>
        </c:scaling>
        <c:delete val="0"/>
        <c:axPos val="r"/>
        <c:title>
          <c:tx>
            <c:rich>
              <a:bodyPr rot="5400000" vert="horz"/>
              <a:lstStyle/>
              <a:p>
                <a:pPr>
                  <a:defRPr/>
                </a:pPr>
                <a:r>
                  <a:rPr lang="fr-FR"/>
                  <a:t>Acceleratig field (MV/m)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284188672"/>
        <c:crosses val="max"/>
        <c:crossBetween val="midCat"/>
      </c:valAx>
      <c:valAx>
        <c:axId val="2841886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278592832"/>
        <c:crosses val="autoZero"/>
        <c:crossBetween val="midCat"/>
      </c:valAx>
      <c:spPr>
        <a:noFill/>
        <a:ln w="12700" cap="sq">
          <a:solidFill>
            <a:sysClr val="windowText" lastClr="000000"/>
          </a:solidFill>
          <a:bevel/>
        </a:ln>
      </c:spPr>
    </c:plotArea>
    <c:legend>
      <c:legendPos val="r"/>
      <c:layout>
        <c:manualLayout>
          <c:xMode val="edge"/>
          <c:yMode val="edge"/>
          <c:x val="0.49967670160001193"/>
          <c:y val="1.0123410599592975E-2"/>
          <c:w val="0.33362294022737798"/>
          <c:h val="0.16031473387640799"/>
        </c:manualLayout>
      </c:layout>
      <c:overlay val="0"/>
      <c:spPr>
        <a:solidFill>
          <a:sysClr val="window" lastClr="FFFFFF">
            <a:lumMod val="95000"/>
          </a:sysClr>
        </a:solidFill>
        <a:ln w="12700" cap="sq" cmpd="sng" algn="ctr">
          <a:solidFill>
            <a:sysClr val="windowText" lastClr="000000"/>
          </a:solidFill>
          <a:prstDash val="solid"/>
          <a:beve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fr-FR"/>
    </a:p>
  </c:tx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emf"/><Relationship Id="rId1" Type="http://schemas.openxmlformats.org/officeDocument/2006/relationships/image" Target="../media/image16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4001" cy="341111"/>
          </a:xfrm>
          <a:prstGeom prst="rect">
            <a:avLst/>
          </a:prstGeom>
        </p:spPr>
        <p:txBody>
          <a:bodyPr vert="horz" lIns="91760" tIns="45880" rIns="91760" bIns="4588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5623494" y="0"/>
            <a:ext cx="4304001" cy="341111"/>
          </a:xfrm>
          <a:prstGeom prst="rect">
            <a:avLst/>
          </a:prstGeom>
        </p:spPr>
        <p:txBody>
          <a:bodyPr vert="horz" lIns="91760" tIns="45880" rIns="91760" bIns="45880" rtlCol="0"/>
          <a:lstStyle>
            <a:lvl1pPr algn="r">
              <a:defRPr sz="1200"/>
            </a:lvl1pPr>
          </a:lstStyle>
          <a:p>
            <a:fld id="{94B660D6-DA0E-443F-B243-8A26DE8A5BC0}" type="datetimeFigureOut">
              <a:rPr lang="fr-FR" smtClean="0"/>
              <a:t>03/06/2024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6458153"/>
            <a:ext cx="4304001" cy="341111"/>
          </a:xfrm>
          <a:prstGeom prst="rect">
            <a:avLst/>
          </a:prstGeom>
        </p:spPr>
        <p:txBody>
          <a:bodyPr vert="horz" lIns="91760" tIns="45880" rIns="91760" bIns="4588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5623494" y="6458153"/>
            <a:ext cx="4304001" cy="341111"/>
          </a:xfrm>
          <a:prstGeom prst="rect">
            <a:avLst/>
          </a:prstGeom>
        </p:spPr>
        <p:txBody>
          <a:bodyPr vert="horz" lIns="91760" tIns="45880" rIns="91760" bIns="45880" rtlCol="0" anchor="b"/>
          <a:lstStyle>
            <a:lvl1pPr algn="r">
              <a:defRPr sz="1200"/>
            </a:lvl1pPr>
          </a:lstStyle>
          <a:p>
            <a:fld id="{0A056919-505A-44C0-97DC-8083D11A736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618123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2919" cy="339963"/>
          </a:xfrm>
          <a:prstGeom prst="rect">
            <a:avLst/>
          </a:prstGeom>
        </p:spPr>
        <p:txBody>
          <a:bodyPr vert="horz" lIns="91760" tIns="45880" rIns="91760" bIns="4588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624597" y="0"/>
            <a:ext cx="4302919" cy="339963"/>
          </a:xfrm>
          <a:prstGeom prst="rect">
            <a:avLst/>
          </a:prstGeom>
        </p:spPr>
        <p:txBody>
          <a:bodyPr vert="horz" lIns="91760" tIns="45880" rIns="91760" bIns="45880" rtlCol="0"/>
          <a:lstStyle>
            <a:lvl1pPr algn="r">
              <a:defRPr sz="1200"/>
            </a:lvl1pPr>
          </a:lstStyle>
          <a:p>
            <a:fld id="{BB7E70D0-28AE-464E-BB80-05F2EE5CCEFF}" type="datetimeFigureOut">
              <a:rPr lang="fr-FR" smtClean="0"/>
              <a:t>03/06/2024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698750" y="509588"/>
            <a:ext cx="4532313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760" tIns="45880" rIns="91760" bIns="4588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992982" y="3229649"/>
            <a:ext cx="7943850" cy="3059669"/>
          </a:xfrm>
          <a:prstGeom prst="rect">
            <a:avLst/>
          </a:prstGeom>
        </p:spPr>
        <p:txBody>
          <a:bodyPr vert="horz" lIns="91760" tIns="45880" rIns="91760" bIns="4588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1" y="6458120"/>
            <a:ext cx="4302919" cy="339963"/>
          </a:xfrm>
          <a:prstGeom prst="rect">
            <a:avLst/>
          </a:prstGeom>
        </p:spPr>
        <p:txBody>
          <a:bodyPr vert="horz" lIns="91760" tIns="45880" rIns="91760" bIns="4588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624597" y="6458120"/>
            <a:ext cx="4302919" cy="339963"/>
          </a:xfrm>
          <a:prstGeom prst="rect">
            <a:avLst/>
          </a:prstGeom>
        </p:spPr>
        <p:txBody>
          <a:bodyPr vert="horz" lIns="91760" tIns="45880" rIns="91760" bIns="45880" rtlCol="0" anchor="b"/>
          <a:lstStyle>
            <a:lvl1pPr algn="r">
              <a:defRPr sz="1200"/>
            </a:lvl1pPr>
          </a:lstStyle>
          <a:p>
            <a:fld id="{B9FE74D6-132A-43E7-BC54-03DCCE93E54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477569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8750" y="509588"/>
            <a:ext cx="4532313" cy="25495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Hacheur = chopper</a:t>
            </a:r>
          </a:p>
        </p:txBody>
      </p:sp>
    </p:spTree>
    <p:extLst>
      <p:ext uri="{BB962C8B-B14F-4D97-AF65-F5344CB8AC3E}">
        <p14:creationId xmlns:p14="http://schemas.microsoft.com/office/powerpoint/2010/main" val="39531013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8750" y="509588"/>
            <a:ext cx="4532313" cy="25495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7600">
              <a:defRPr/>
            </a:pPr>
            <a:endParaRPr lang="en-GB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9821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8750" y="509588"/>
            <a:ext cx="4532313" cy="25495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Medium energy beam transport (MEBT)=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Ligne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Moyenne-Energie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(LME)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677045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8750" y="509588"/>
            <a:ext cx="4532313" cy="25495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Medium energy beam transport (MEBT)=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Ligne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Moyenne-Energie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(LME)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677045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8750" y="509588"/>
            <a:ext cx="4532313" cy="25495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Cycle utile = duty cycle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677045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8750" y="509588"/>
            <a:ext cx="4532313" cy="25495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677045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8750" y="509588"/>
            <a:ext cx="4532313" cy="25495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21713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8750" y="509588"/>
            <a:ext cx="4532313" cy="25495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677045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8750" y="509588"/>
            <a:ext cx="4532313" cy="25495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677045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8750" y="509588"/>
            <a:ext cx="4532313" cy="25495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677045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8750" y="509588"/>
            <a:ext cx="4532313" cy="25495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677045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139055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8750" y="509588"/>
            <a:ext cx="4532313" cy="25495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677045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8750" y="509588"/>
            <a:ext cx="4532313" cy="25495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677045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8750" y="509588"/>
            <a:ext cx="4532313" cy="25495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677045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8750" y="509588"/>
            <a:ext cx="4532313" cy="25495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677045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8750" y="509588"/>
            <a:ext cx="4532313" cy="25495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677045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8750" y="509588"/>
            <a:ext cx="4532313" cy="25495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677045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8750" y="509588"/>
            <a:ext cx="4532313" cy="25495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677045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8750" y="509588"/>
            <a:ext cx="4532313" cy="25495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677045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8750" y="509588"/>
            <a:ext cx="4532313" cy="25495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6770450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8750" y="509588"/>
            <a:ext cx="4532313" cy="25495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677045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8750" y="509588"/>
            <a:ext cx="4532313" cy="25495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7600">
              <a:defRPr/>
            </a:pPr>
            <a:r>
              <a:rPr lang="fr-FR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Mise en forme des paquets   (“</a:t>
            </a:r>
            <a:r>
              <a:rPr lang="fr-FR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Shaper</a:t>
            </a:r>
            <a:r>
              <a:rPr lang="fr-FR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section”)</a:t>
            </a:r>
          </a:p>
          <a:p>
            <a:pPr defTabSz="917600">
              <a:defRPr/>
            </a:pPr>
            <a:endParaRPr lang="en-GB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98217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8750" y="509588"/>
            <a:ext cx="4532313" cy="25495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Medium energy beam transport (MEBT)=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Ligne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Moyenne-Energie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(LME)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6770450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8750" y="509588"/>
            <a:ext cx="4532313" cy="25495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Régulière=</a:t>
            </a:r>
            <a:r>
              <a:rPr lang="fr-FR" dirty="0" err="1"/>
              <a:t>fair</a:t>
            </a:r>
            <a:r>
              <a:rPr lang="fr-FR" dirty="0"/>
              <a:t> and square</a:t>
            </a:r>
          </a:p>
        </p:txBody>
      </p:sp>
    </p:spTree>
    <p:extLst>
      <p:ext uri="{BB962C8B-B14F-4D97-AF65-F5344CB8AC3E}">
        <p14:creationId xmlns:p14="http://schemas.microsoft.com/office/powerpoint/2010/main" val="316770450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8750" y="509588"/>
            <a:ext cx="4532313" cy="25495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6770450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8750" y="509588"/>
            <a:ext cx="4532313" cy="25495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6770450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8750" y="509588"/>
            <a:ext cx="4532313" cy="25495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6770450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8750" y="509588"/>
            <a:ext cx="4532313" cy="25495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Puissance fournie</a:t>
            </a:r>
            <a:r>
              <a:rPr lang="fr-FR" baseline="0" dirty="0"/>
              <a:t> = </a:t>
            </a:r>
            <a:r>
              <a:rPr lang="fr-FR" baseline="0" dirty="0" err="1"/>
              <a:t>supplied</a:t>
            </a:r>
            <a:r>
              <a:rPr lang="fr-FR" baseline="0" dirty="0"/>
              <a:t> power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6770450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8750" y="509588"/>
            <a:ext cx="4532313" cy="25495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Antenne creuse = </a:t>
            </a:r>
            <a:r>
              <a:rPr lang="fr-FR" dirty="0" err="1"/>
              <a:t>hollow</a:t>
            </a:r>
            <a:r>
              <a:rPr lang="fr-FR" dirty="0"/>
              <a:t> </a:t>
            </a:r>
            <a:r>
              <a:rPr lang="fr-FR" dirty="0" err="1"/>
              <a:t>antenna</a:t>
            </a:r>
            <a:endParaRPr lang="fr-FR" dirty="0"/>
          </a:p>
          <a:p>
            <a:r>
              <a:rPr lang="fr-FR" dirty="0"/>
              <a:t>Port de pompage = port of </a:t>
            </a:r>
            <a:r>
              <a:rPr lang="fr-FR" dirty="0" err="1"/>
              <a:t>pumping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6770450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8750" y="509588"/>
            <a:ext cx="4532313" cy="25495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Plongeur = </a:t>
            </a:r>
            <a:r>
              <a:rPr lang="fr-FR" dirty="0" err="1"/>
              <a:t>plunger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6770450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8750" y="509588"/>
            <a:ext cx="4532313" cy="25495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6770450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8750" y="509588"/>
            <a:ext cx="4532313" cy="25495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Rinçage=</a:t>
            </a:r>
            <a:r>
              <a:rPr lang="fr-FR" dirty="0" err="1"/>
              <a:t>Rinsing</a:t>
            </a:r>
            <a:endParaRPr lang="fr-FR" dirty="0"/>
          </a:p>
          <a:p>
            <a:r>
              <a:rPr lang="fr-FR" dirty="0"/>
              <a:t>Séchage=</a:t>
            </a:r>
            <a:r>
              <a:rPr lang="fr-FR" dirty="0" err="1"/>
              <a:t>Drying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677045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8750" y="509588"/>
            <a:ext cx="4532313" cy="25495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7600">
              <a:defRPr/>
            </a:pPr>
            <a:endParaRPr lang="en-GB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98217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8750" y="509588"/>
            <a:ext cx="4532313" cy="25495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Poussière=</a:t>
            </a:r>
            <a:r>
              <a:rPr lang="fr-FR" dirty="0" err="1"/>
              <a:t>dust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6770450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8750" y="509588"/>
            <a:ext cx="4532313" cy="25495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6770450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8750" y="509588"/>
            <a:ext cx="4532313" cy="25495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Montage sur ressorts = </a:t>
            </a:r>
            <a:r>
              <a:rPr lang="fr-FR" dirty="0" err="1"/>
              <a:t>Spring</a:t>
            </a:r>
            <a:r>
              <a:rPr lang="fr-FR" dirty="0"/>
              <a:t> </a:t>
            </a:r>
            <a:r>
              <a:rPr lang="fr-FR" dirty="0" err="1"/>
              <a:t>mounting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6770450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8750" y="509588"/>
            <a:ext cx="4532313" cy="25495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Montage sur ressorts = </a:t>
            </a:r>
            <a:r>
              <a:rPr lang="fr-FR" dirty="0" err="1"/>
              <a:t>Spring</a:t>
            </a:r>
            <a:r>
              <a:rPr lang="fr-FR" dirty="0"/>
              <a:t> </a:t>
            </a:r>
            <a:r>
              <a:rPr lang="fr-FR" dirty="0" err="1"/>
              <a:t>mounting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6770450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8750" y="509588"/>
            <a:ext cx="4532313" cy="25495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6770450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8750" y="509588"/>
            <a:ext cx="4532313" cy="25495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6770450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8750" y="509588"/>
            <a:ext cx="4532313" cy="25495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6770450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8750" y="509588"/>
            <a:ext cx="4532313" cy="25495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6770450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8750" y="509588"/>
            <a:ext cx="4532313" cy="25495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Décélération du faisceau dans une cavité éteinte par la tension induite par le « beam </a:t>
            </a:r>
            <a:r>
              <a:rPr lang="fr-FR" dirty="0" err="1"/>
              <a:t>loading</a:t>
            </a:r>
            <a:r>
              <a:rPr lang="fr-FR" dirty="0"/>
              <a:t> ».</a:t>
            </a:r>
          </a:p>
          <a:p>
            <a:r>
              <a:rPr lang="fr-FR" dirty="0"/>
              <a:t>Une cavité éteinte pour X raison doit être désaccordée en fréquence.</a:t>
            </a:r>
          </a:p>
        </p:txBody>
      </p:sp>
    </p:spTree>
    <p:extLst>
      <p:ext uri="{BB962C8B-B14F-4D97-AF65-F5344CB8AC3E}">
        <p14:creationId xmlns:p14="http://schemas.microsoft.com/office/powerpoint/2010/main" val="316770450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8750" y="509588"/>
            <a:ext cx="4532313" cy="25495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677045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8750" y="509588"/>
            <a:ext cx="4532313" cy="25495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7600">
              <a:defRPr/>
            </a:pPr>
            <a:endParaRPr lang="en-GB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98217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8750" y="509588"/>
            <a:ext cx="4532313" cy="25495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Adaptation/Désadaptation</a:t>
            </a:r>
            <a:r>
              <a:rPr lang="fr-FR" baseline="0" dirty="0"/>
              <a:t> = </a:t>
            </a:r>
            <a:r>
              <a:rPr lang="fr-FR" baseline="0" dirty="0" err="1"/>
              <a:t>Matching</a:t>
            </a:r>
            <a:r>
              <a:rPr lang="fr-FR" baseline="0" dirty="0"/>
              <a:t>/</a:t>
            </a:r>
            <a:r>
              <a:rPr lang="fr-FR" baseline="0" dirty="0" err="1"/>
              <a:t>Mismatching</a:t>
            </a:r>
            <a:endParaRPr lang="fr-FR" baseline="0" dirty="0"/>
          </a:p>
          <a:p>
            <a:r>
              <a:rPr lang="fr-FR" baseline="0" dirty="0"/>
              <a:t>Augmentation d’émittances = émittance </a:t>
            </a:r>
            <a:r>
              <a:rPr lang="fr-FR" baseline="0" dirty="0" err="1"/>
              <a:t>growth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6770450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8750" y="509588"/>
            <a:ext cx="4532313" cy="25495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6770450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8750" y="509588"/>
            <a:ext cx="4532313" cy="25495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Regroupeur</a:t>
            </a:r>
            <a:r>
              <a:rPr lang="fr-FR" dirty="0"/>
              <a:t>=</a:t>
            </a:r>
            <a:r>
              <a:rPr lang="fr-FR" dirty="0" err="1"/>
              <a:t>rebuncher</a:t>
            </a:r>
            <a:endParaRPr lang="fr-FR" dirty="0"/>
          </a:p>
          <a:p>
            <a:r>
              <a:rPr lang="fr-FR" dirty="0"/>
              <a:t>Variations=écarts=</a:t>
            </a:r>
            <a:r>
              <a:rPr lang="fr-FR" dirty="0" err="1"/>
              <a:t>discrepancies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6770450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8750" y="509588"/>
            <a:ext cx="4532313" cy="25495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BPM = </a:t>
            </a:r>
            <a:r>
              <a:rPr lang="fr-FR" dirty="0" err="1"/>
              <a:t>beam</a:t>
            </a:r>
            <a:r>
              <a:rPr lang="fr-FR" dirty="0"/>
              <a:t> position monitor = diagnostique</a:t>
            </a:r>
            <a:r>
              <a:rPr lang="fr-FR" baseline="0" dirty="0"/>
              <a:t> de mesure de position du faisceau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6770450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8750" y="509588"/>
            <a:ext cx="4532313" cy="25495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6770450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8750" y="509588"/>
            <a:ext cx="4532313" cy="25495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6770450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8750" y="509588"/>
            <a:ext cx="4532313" cy="25495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6770450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8750" y="509588"/>
            <a:ext cx="4532313" cy="25495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6770450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8750" y="509588"/>
            <a:ext cx="4532313" cy="25495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6770450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8750" y="509588"/>
            <a:ext cx="4532313" cy="25495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677045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8750" y="509588"/>
            <a:ext cx="4532313" cy="25495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7600">
              <a:defRPr/>
            </a:pPr>
            <a:endParaRPr lang="en-GB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98217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8750" y="509588"/>
            <a:ext cx="4532313" cy="25495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6770450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8750" y="509588"/>
            <a:ext cx="4532313" cy="25495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energy beam transport (HEBT)=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Ligne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Haute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Energie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(LHE)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6770450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8750" y="509588"/>
            <a:ext cx="4532313" cy="25495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6770450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8750" y="509588"/>
            <a:ext cx="4532313" cy="25495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0436950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8750" y="509588"/>
            <a:ext cx="4532313" cy="25495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6770450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8750" y="509588"/>
            <a:ext cx="4532313" cy="25495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Trêfle</a:t>
            </a:r>
            <a:r>
              <a:rPr lang="fr-FR" dirty="0"/>
              <a:t>=</a:t>
            </a:r>
            <a:r>
              <a:rPr lang="fr-FR" dirty="0" err="1"/>
              <a:t>clover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6770450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8750" y="509588"/>
            <a:ext cx="4532313" cy="25495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6770450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8750" y="509588"/>
            <a:ext cx="4532313" cy="25495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6770450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8750" y="509588"/>
            <a:ext cx="4532313" cy="25495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6770450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8750" y="509588"/>
            <a:ext cx="4532313" cy="25495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677045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8750" y="509588"/>
            <a:ext cx="4532313" cy="25495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7600">
              <a:defRPr/>
            </a:pPr>
            <a:endParaRPr lang="en-GB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982175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8750" y="509588"/>
            <a:ext cx="4532313" cy="25495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Zone de bon champ=</a:t>
            </a:r>
            <a:r>
              <a:rPr lang="fr-FR" dirty="0" err="1"/>
              <a:t>useful</a:t>
            </a:r>
            <a:r>
              <a:rPr lang="fr-FR" dirty="0"/>
              <a:t> zone</a:t>
            </a:r>
          </a:p>
          <a:p>
            <a:r>
              <a:rPr lang="fr-FR" dirty="0"/>
              <a:t>Bobine=</a:t>
            </a:r>
            <a:r>
              <a:rPr lang="fr-FR" dirty="0" err="1"/>
              <a:t>coil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6770450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8750" y="509588"/>
            <a:ext cx="4532313" cy="25495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EMS=Emission secondaire</a:t>
            </a:r>
          </a:p>
          <a:p>
            <a:r>
              <a:rPr lang="fr-FR" dirty="0"/>
              <a:t>Hacheur=slow chopper</a:t>
            </a:r>
          </a:p>
        </p:txBody>
      </p:sp>
    </p:spTree>
    <p:extLst>
      <p:ext uri="{BB962C8B-B14F-4D97-AF65-F5344CB8AC3E}">
        <p14:creationId xmlns:p14="http://schemas.microsoft.com/office/powerpoint/2010/main" val="316770450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8750" y="509588"/>
            <a:ext cx="4532313" cy="25495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6770450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8750" y="509588"/>
            <a:ext cx="4532313" cy="25495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6770450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8750" y="509588"/>
            <a:ext cx="4532313" cy="25495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677045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8750" y="509588"/>
            <a:ext cx="4532313" cy="25495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7600">
              <a:defRPr/>
            </a:pPr>
            <a:endParaRPr lang="en-GB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9821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8750" y="509588"/>
            <a:ext cx="4532313" cy="25495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7600">
              <a:defRPr/>
            </a:pPr>
            <a:endParaRPr lang="en-GB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982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B2478-1F84-40CC-9CA6-94EF3E989400}" type="datetimeFigureOut">
              <a:rPr lang="fr-FR" smtClean="0"/>
              <a:t>03/06/2024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9C88-1C60-4828-A26C-09115A5D17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27961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B2478-1F84-40CC-9CA6-94EF3E989400}" type="datetimeFigureOut">
              <a:rPr lang="fr-FR" smtClean="0"/>
              <a:t>03/06/2024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9C88-1C60-4828-A26C-09115A5D17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8848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B2478-1F84-40CC-9CA6-94EF3E989400}" type="datetimeFigureOut">
              <a:rPr lang="fr-FR" smtClean="0"/>
              <a:t>03/06/2024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9C88-1C60-4828-A26C-09115A5D17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02411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contenu 7"/>
          <p:cNvSpPr>
            <a:spLocks noGrp="1"/>
          </p:cNvSpPr>
          <p:nvPr>
            <p:ph sz="quarter" idx="13"/>
          </p:nvPr>
        </p:nvSpPr>
        <p:spPr>
          <a:xfrm>
            <a:off x="3143229" y="1428736"/>
            <a:ext cx="8286808" cy="1143008"/>
          </a:xfrm>
        </p:spPr>
        <p:txBody>
          <a:bodyPr>
            <a:normAutofit/>
          </a:bodyPr>
          <a:lstStyle>
            <a:lvl1pPr>
              <a:buFont typeface="Arial" pitchFamily="34" charset="0"/>
              <a:buNone/>
              <a:defRPr sz="1400" b="0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" name="Espace réservé pour une image  9"/>
          <p:cNvSpPr>
            <a:spLocks noGrp="1"/>
          </p:cNvSpPr>
          <p:nvPr>
            <p:ph type="pic" sz="quarter" idx="14"/>
          </p:nvPr>
        </p:nvSpPr>
        <p:spPr>
          <a:xfrm>
            <a:off x="3143229" y="4786322"/>
            <a:ext cx="8191557" cy="1571636"/>
          </a:xfrm>
        </p:spPr>
        <p:txBody>
          <a:bodyPr>
            <a:normAutofit/>
          </a:bodyPr>
          <a:lstStyle>
            <a:lvl1pPr>
              <a:buFontTx/>
              <a:buNone/>
              <a:defRPr sz="1400" baseline="0">
                <a:latin typeface="Arial Bold"/>
              </a:defRPr>
            </a:lvl1pPr>
          </a:lstStyle>
          <a:p>
            <a:r>
              <a:rPr lang="fr-FR" dirty="0"/>
              <a:t>Cliquez sur l'icône pour ajouter une image</a:t>
            </a:r>
          </a:p>
        </p:txBody>
      </p:sp>
      <p:sp>
        <p:nvSpPr>
          <p:cNvPr id="11" name="Titre 10"/>
          <p:cNvSpPr>
            <a:spLocks noGrp="1"/>
          </p:cNvSpPr>
          <p:nvPr>
            <p:ph type="title" hasCustomPrompt="1"/>
          </p:nvPr>
        </p:nvSpPr>
        <p:spPr>
          <a:xfrm>
            <a:off x="3143230" y="285728"/>
            <a:ext cx="8763061" cy="714380"/>
          </a:xfrm>
        </p:spPr>
        <p:txBody>
          <a:bodyPr>
            <a:normAutofit/>
          </a:bodyPr>
          <a:lstStyle>
            <a:lvl1pPr algn="l">
              <a:buFont typeface="Arial" pitchFamily="34" charset="0"/>
              <a:buNone/>
              <a:defRPr sz="1800" b="1" i="0" u="none" strike="noStrike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</a:defRPr>
            </a:lvl1pPr>
          </a:lstStyle>
          <a:p>
            <a:r>
              <a:rPr lang="fr-FR" dirty="0"/>
              <a:t>Rappel titre présentation</a:t>
            </a:r>
          </a:p>
        </p:txBody>
      </p:sp>
      <p:sp>
        <p:nvSpPr>
          <p:cNvPr id="12" name="Espace réservé du contenu 7"/>
          <p:cNvSpPr>
            <a:spLocks noGrp="1"/>
          </p:cNvSpPr>
          <p:nvPr>
            <p:ph sz="quarter" idx="15"/>
          </p:nvPr>
        </p:nvSpPr>
        <p:spPr>
          <a:xfrm>
            <a:off x="3143229" y="3071810"/>
            <a:ext cx="8191557" cy="1214446"/>
          </a:xfrm>
        </p:spPr>
        <p:txBody>
          <a:bodyPr>
            <a:normAutofit/>
          </a:bodyPr>
          <a:lstStyle>
            <a:lvl1pPr>
              <a:buFontTx/>
              <a:buNone/>
              <a:defRPr sz="14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5" name="Espace réservé du pied de page 14"/>
          <p:cNvSpPr>
            <a:spLocks noGrp="1"/>
          </p:cNvSpPr>
          <p:nvPr/>
        </p:nvSpPr>
        <p:spPr/>
        <p:txBody>
          <a:bodyPr/>
          <a:lstStyle/>
          <a:p>
            <a:endParaRPr lang="fr-FR" sz="1800" dirty="0"/>
          </a:p>
        </p:txBody>
      </p:sp>
      <p:cxnSp>
        <p:nvCxnSpPr>
          <p:cNvPr id="17" name="Connecteur droit 16"/>
          <p:cNvCxnSpPr/>
          <p:nvPr userDrawn="1"/>
        </p:nvCxnSpPr>
        <p:spPr>
          <a:xfrm>
            <a:off x="0" y="620688"/>
            <a:ext cx="12192000" cy="22678"/>
          </a:xfrm>
          <a:prstGeom prst="line">
            <a:avLst/>
          </a:prstGeom>
          <a:ln w="19050">
            <a:solidFill>
              <a:srgbClr val="501F7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4" name="Espace réservé du texte 23"/>
          <p:cNvSpPr>
            <a:spLocks noGrp="1"/>
          </p:cNvSpPr>
          <p:nvPr>
            <p:ph type="body" sz="quarter" idx="17" hasCustomPrompt="1"/>
          </p:nvPr>
        </p:nvSpPr>
        <p:spPr>
          <a:xfrm>
            <a:off x="3143230" y="1071546"/>
            <a:ext cx="4762533" cy="357190"/>
          </a:xfrm>
        </p:spPr>
        <p:txBody>
          <a:bodyPr>
            <a:normAutofit/>
          </a:bodyPr>
          <a:lstStyle>
            <a:lvl1pPr>
              <a:buFontTx/>
              <a:buNone/>
              <a:defRPr sz="1800" b="1" i="0" baseline="0">
                <a:solidFill>
                  <a:srgbClr val="C3004A"/>
                </a:solidFill>
                <a:latin typeface="Arial Bold"/>
              </a:defRPr>
            </a:lvl1pPr>
          </a:lstStyle>
          <a:p>
            <a:pPr lvl="0"/>
            <a:r>
              <a:rPr lang="fr-FR" dirty="0"/>
              <a:t>Titre principal</a:t>
            </a:r>
          </a:p>
        </p:txBody>
      </p:sp>
      <p:sp>
        <p:nvSpPr>
          <p:cNvPr id="26" name="Espace réservé du texte 25"/>
          <p:cNvSpPr>
            <a:spLocks noGrp="1"/>
          </p:cNvSpPr>
          <p:nvPr>
            <p:ph type="body" sz="quarter" idx="18" hasCustomPrompt="1"/>
          </p:nvPr>
        </p:nvSpPr>
        <p:spPr>
          <a:xfrm>
            <a:off x="3143230" y="2714620"/>
            <a:ext cx="4762533" cy="357190"/>
          </a:xfrm>
        </p:spPr>
        <p:txBody>
          <a:bodyPr>
            <a:noAutofit/>
          </a:bodyPr>
          <a:lstStyle>
            <a:lvl1pPr>
              <a:buFontTx/>
              <a:buNone/>
              <a:defRPr sz="1800" baseline="0">
                <a:solidFill>
                  <a:srgbClr val="501F74"/>
                </a:solidFill>
                <a:latin typeface="Arial Bold"/>
              </a:defRPr>
            </a:lvl1pPr>
          </a:lstStyle>
          <a:p>
            <a:pPr lvl="0"/>
            <a:r>
              <a:rPr lang="fr-FR" sz="1800" baseline="0" dirty="0">
                <a:solidFill>
                  <a:schemeClr val="accent4">
                    <a:lumMod val="75000"/>
                  </a:schemeClr>
                </a:solidFill>
                <a:latin typeface="Arial Bold"/>
              </a:rPr>
              <a:t>Intertitre</a:t>
            </a:r>
            <a:endParaRPr lang="fr-FR" dirty="0"/>
          </a:p>
        </p:txBody>
      </p:sp>
      <p:sp>
        <p:nvSpPr>
          <p:cNvPr id="28" name="Espace réservé du texte 27"/>
          <p:cNvSpPr>
            <a:spLocks noGrp="1"/>
          </p:cNvSpPr>
          <p:nvPr>
            <p:ph type="body" sz="quarter" idx="19" hasCustomPrompt="1"/>
          </p:nvPr>
        </p:nvSpPr>
        <p:spPr>
          <a:xfrm>
            <a:off x="3143230" y="4429126"/>
            <a:ext cx="4762533" cy="357196"/>
          </a:xfrm>
        </p:spPr>
        <p:txBody>
          <a:bodyPr>
            <a:noAutofit/>
          </a:bodyPr>
          <a:lstStyle>
            <a:lvl1pPr>
              <a:buFontTx/>
              <a:buNone/>
              <a:defRPr sz="1800" baseline="0">
                <a:solidFill>
                  <a:srgbClr val="AB757F"/>
                </a:solidFill>
                <a:latin typeface="Arial Bold"/>
              </a:defRPr>
            </a:lvl1pPr>
          </a:lstStyle>
          <a:p>
            <a:pPr lvl="0"/>
            <a:r>
              <a:rPr lang="fr-FR" dirty="0"/>
              <a:t>Titre graphique</a:t>
            </a:r>
          </a:p>
        </p:txBody>
      </p:sp>
      <p:sp>
        <p:nvSpPr>
          <p:cNvPr id="16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9715525" y="492108"/>
            <a:ext cx="2286016" cy="365125"/>
          </a:xfrm>
        </p:spPr>
        <p:txBody>
          <a:bodyPr/>
          <a:lstStyle>
            <a:lvl1pPr>
              <a:defRPr sz="1000" b="0" i="1" baseline="0">
                <a:solidFill>
                  <a:srgbClr val="C3004A"/>
                </a:solidFill>
                <a:latin typeface="Arial Bold"/>
              </a:defRPr>
            </a:lvl1pPr>
          </a:lstStyle>
          <a:p>
            <a:fld id="{750E7817-A9DC-47E2-87D9-1DA64916AD6E}" type="datetime2">
              <a:rPr lang="fr-FR" smtClean="0"/>
              <a:pPr/>
              <a:t>lundi 3 juin 2024</a:t>
            </a:fld>
            <a:endParaRPr lang="fr-FR" dirty="0"/>
          </a:p>
        </p:txBody>
      </p:sp>
      <p:sp>
        <p:nvSpPr>
          <p:cNvPr id="18" name="Espace réservé du numéro de diapositive 4"/>
          <p:cNvSpPr txBox="1">
            <a:spLocks/>
          </p:cNvSpPr>
          <p:nvPr userDrawn="1"/>
        </p:nvSpPr>
        <p:spPr>
          <a:xfrm>
            <a:off x="11184566" y="6500834"/>
            <a:ext cx="762005" cy="2857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baseline="0">
                <a:solidFill>
                  <a:srgbClr val="C3004A"/>
                </a:solidFill>
                <a:latin typeface="Arial Bold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7C2CF4-5274-451A-B5B2-DDFF816FA3BB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C3004A"/>
                </a:solidFill>
                <a:effectLst/>
                <a:uLnTx/>
                <a:uFillTx/>
                <a:latin typeface="Arial Bold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C3004A"/>
              </a:solidFill>
              <a:effectLst/>
              <a:uLnTx/>
              <a:uFillTx/>
              <a:latin typeface="Arial 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35842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seu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contenu 7"/>
          <p:cNvSpPr>
            <a:spLocks noGrp="1"/>
          </p:cNvSpPr>
          <p:nvPr>
            <p:ph sz="quarter" idx="13" hasCustomPrompt="1"/>
          </p:nvPr>
        </p:nvSpPr>
        <p:spPr>
          <a:xfrm>
            <a:off x="3333731" y="1714490"/>
            <a:ext cx="8191557" cy="2071701"/>
          </a:xfrm>
        </p:spPr>
        <p:txBody>
          <a:bodyPr>
            <a:normAutofit/>
          </a:bodyPr>
          <a:lstStyle>
            <a:lvl1pPr>
              <a:buFontTx/>
              <a:buNone/>
              <a:defRPr sz="1200" b="0" i="0" baseline="0">
                <a:solidFill>
                  <a:srgbClr val="AB757F"/>
                </a:solidFill>
                <a:latin typeface="Arial Bold"/>
              </a:defRPr>
            </a:lvl1pPr>
            <a:lvl2pPr>
              <a:defRPr sz="1200" baseline="0">
                <a:solidFill>
                  <a:schemeClr val="accent2">
                    <a:lumMod val="60000"/>
                    <a:lumOff val="40000"/>
                  </a:schemeClr>
                </a:solidFill>
                <a:latin typeface="Arial Bold"/>
              </a:defRPr>
            </a:lvl2pPr>
            <a:lvl3pPr>
              <a:defRPr sz="1200" baseline="0">
                <a:solidFill>
                  <a:schemeClr val="accent2">
                    <a:lumMod val="60000"/>
                    <a:lumOff val="40000"/>
                  </a:schemeClr>
                </a:solidFill>
                <a:latin typeface="Arial Bold"/>
              </a:defRPr>
            </a:lvl3pPr>
            <a:lvl4pPr>
              <a:defRPr sz="1200" baseline="0">
                <a:solidFill>
                  <a:schemeClr val="accent2">
                    <a:lumMod val="60000"/>
                    <a:lumOff val="40000"/>
                  </a:schemeClr>
                </a:solidFill>
                <a:latin typeface="Arial Bold"/>
              </a:defRPr>
            </a:lvl4pPr>
            <a:lvl5pPr>
              <a:defRPr sz="1200" baseline="0">
                <a:solidFill>
                  <a:schemeClr val="accent2">
                    <a:lumMod val="60000"/>
                    <a:lumOff val="40000"/>
                  </a:schemeClr>
                </a:solidFill>
                <a:latin typeface="Arial Bold"/>
              </a:defRPr>
            </a:lvl5pPr>
          </a:lstStyle>
          <a:p>
            <a:pPr lvl="0"/>
            <a:r>
              <a:rPr lang="fr-FR" dirty="0"/>
              <a:t>Texte d’introduction. xxxxxxxxxxxxxxxxxxxxxxxxxxxxxxxxxxxxxxxxxxxxxxxxxxxxxxxxxxxxxxxxxxxxxxxxxxxxxxxxxxxxxxxxxxxxxxxxxxxxxxxxxxxxxxxxxxxxxxxxxxxxxxxxxxxxxxxxxxxxxxxxxxxxxxxxxxxxxxxxxxxxxxxxxxxxxxxxxxxxxxxxxxxxxxxxxxxxxxxxxxxxxx</a:t>
            </a:r>
          </a:p>
        </p:txBody>
      </p:sp>
      <p:sp>
        <p:nvSpPr>
          <p:cNvPr id="10" name="Espace réservé pour une image  9"/>
          <p:cNvSpPr>
            <a:spLocks noGrp="1"/>
          </p:cNvSpPr>
          <p:nvPr>
            <p:ph type="pic" sz="quarter" idx="14"/>
          </p:nvPr>
        </p:nvSpPr>
        <p:spPr>
          <a:xfrm>
            <a:off x="3333731" y="4143380"/>
            <a:ext cx="8191557" cy="2143140"/>
          </a:xfrm>
        </p:spPr>
        <p:txBody>
          <a:bodyPr>
            <a:normAutofit/>
          </a:bodyPr>
          <a:lstStyle>
            <a:lvl1pPr>
              <a:buNone/>
              <a:defRPr sz="1600" baseline="0">
                <a:latin typeface="Arial Bold"/>
              </a:defRPr>
            </a:lvl1pPr>
          </a:lstStyle>
          <a:p>
            <a:r>
              <a:rPr lang="fr-FR" dirty="0"/>
              <a:t>Cliquez sur l'icône pour ajouter une image</a:t>
            </a:r>
          </a:p>
        </p:txBody>
      </p:sp>
      <p:sp>
        <p:nvSpPr>
          <p:cNvPr id="9" name="Espace réservé du numéro de diapositive 4"/>
          <p:cNvSpPr txBox="1">
            <a:spLocks/>
          </p:cNvSpPr>
          <p:nvPr userDrawn="1"/>
        </p:nvSpPr>
        <p:spPr>
          <a:xfrm>
            <a:off x="11184566" y="6500834"/>
            <a:ext cx="762005" cy="2857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baseline="0">
                <a:solidFill>
                  <a:srgbClr val="C3004A"/>
                </a:solidFill>
                <a:latin typeface="Arial Bold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7C2CF4-5274-451A-B5B2-DDFF816FA3BB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C3004A"/>
                </a:solidFill>
                <a:effectLst/>
                <a:uLnTx/>
                <a:uFillTx/>
                <a:latin typeface="Arial Bold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C3004A"/>
              </a:solidFill>
              <a:effectLst/>
              <a:uLnTx/>
              <a:uFillTx/>
              <a:latin typeface="Arial Bold"/>
              <a:ea typeface="+mn-ea"/>
              <a:cs typeface="+mn-cs"/>
            </a:endParaRPr>
          </a:p>
        </p:txBody>
      </p:sp>
      <p:sp>
        <p:nvSpPr>
          <p:cNvPr id="12" name="Titr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5DACAEA9-3F14-4468-8C29-33A1454C3BF1}" type="datetime2">
              <a:rPr lang="fr-FR" smtClean="0"/>
              <a:pPr/>
              <a:t>lundi 3 juin 2024</a:t>
            </a:fld>
            <a:endParaRPr lang="fr-FR" dirty="0"/>
          </a:p>
        </p:txBody>
      </p:sp>
      <p:sp>
        <p:nvSpPr>
          <p:cNvPr id="16" name="Espace réservé du pied de page 15"/>
          <p:cNvSpPr>
            <a:spLocks noGrp="1"/>
          </p:cNvSpPr>
          <p:nvPr/>
        </p:nvSpPr>
        <p:spPr/>
        <p:txBody>
          <a:bodyPr/>
          <a:lstStyle/>
          <a:p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3932185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B2478-1F84-40CC-9CA6-94EF3E989400}" type="datetimeFigureOut">
              <a:rPr lang="fr-FR" smtClean="0"/>
              <a:t>03/06/2024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9C88-1C60-4828-A26C-09115A5D17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3630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B2478-1F84-40CC-9CA6-94EF3E989400}" type="datetimeFigureOut">
              <a:rPr lang="fr-FR" smtClean="0"/>
              <a:t>03/06/2024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9C88-1C60-4828-A26C-09115A5D17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0363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B2478-1F84-40CC-9CA6-94EF3E989400}" type="datetimeFigureOut">
              <a:rPr lang="fr-FR" smtClean="0"/>
              <a:t>03/06/2024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9C88-1C60-4828-A26C-09115A5D17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3035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B2478-1F84-40CC-9CA6-94EF3E989400}" type="datetimeFigureOut">
              <a:rPr lang="fr-FR" smtClean="0"/>
              <a:t>03/06/2024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9C88-1C60-4828-A26C-09115A5D17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719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B2478-1F84-40CC-9CA6-94EF3E989400}" type="datetimeFigureOut">
              <a:rPr lang="fr-FR" smtClean="0"/>
              <a:t>03/06/2024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9C88-1C60-4828-A26C-09115A5D17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3647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B2478-1F84-40CC-9CA6-94EF3E989400}" type="datetimeFigureOut">
              <a:rPr lang="fr-FR" smtClean="0"/>
              <a:t>03/06/2024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9C88-1C60-4828-A26C-09115A5D17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884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B2478-1F84-40CC-9CA6-94EF3E989400}" type="datetimeFigureOut">
              <a:rPr lang="fr-FR" smtClean="0"/>
              <a:t>03/06/2024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9C88-1C60-4828-A26C-09115A5D17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4798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B2478-1F84-40CC-9CA6-94EF3E989400}" type="datetimeFigureOut">
              <a:rPr lang="fr-FR" smtClean="0"/>
              <a:t>03/06/2024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9C88-1C60-4828-A26C-09115A5D17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294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8B2478-1F84-40CC-9CA6-94EF3E989400}" type="datetimeFigureOut">
              <a:rPr lang="fr-FR" smtClean="0"/>
              <a:t>03/06/2024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379C88-1C60-4828-A26C-09115A5D175E}" type="slidenum">
              <a:rPr lang="fr-FR" smtClean="0"/>
              <a:t>‹N°›</a:t>
            </a:fld>
            <a:endParaRPr lang="fr-FR"/>
          </a:p>
        </p:txBody>
      </p:sp>
      <p:cxnSp>
        <p:nvCxnSpPr>
          <p:cNvPr id="7" name="Connecteur droit 6"/>
          <p:cNvCxnSpPr/>
          <p:nvPr userDrawn="1"/>
        </p:nvCxnSpPr>
        <p:spPr>
          <a:xfrm>
            <a:off x="0" y="620688"/>
            <a:ext cx="12192000" cy="0"/>
          </a:xfrm>
          <a:prstGeom prst="line">
            <a:avLst/>
          </a:prstGeom>
          <a:ln w="19050">
            <a:solidFill>
              <a:srgbClr val="501F7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9342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1.jpeg"/><Relationship Id="rId4" Type="http://schemas.openxmlformats.org/officeDocument/2006/relationships/image" Target="../media/image230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4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5.png"/><Relationship Id="rId4" Type="http://schemas.openxmlformats.org/officeDocument/2006/relationships/image" Target="../media/image249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8.emf"/><Relationship Id="rId5" Type="http://schemas.openxmlformats.org/officeDocument/2006/relationships/image" Target="../media/image237.emf"/><Relationship Id="rId4" Type="http://schemas.openxmlformats.org/officeDocument/2006/relationships/image" Target="../media/image236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0.png"/><Relationship Id="rId4" Type="http://schemas.openxmlformats.org/officeDocument/2006/relationships/image" Target="../media/image239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3.emf"/><Relationship Id="rId5" Type="http://schemas.openxmlformats.org/officeDocument/2006/relationships/image" Target="../media/image242.emf"/><Relationship Id="rId4" Type="http://schemas.openxmlformats.org/officeDocument/2006/relationships/image" Target="../media/image241.emf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8.jpeg"/><Relationship Id="rId3" Type="http://schemas.openxmlformats.org/officeDocument/2006/relationships/image" Target="../media/image244.png"/><Relationship Id="rId7" Type="http://schemas.openxmlformats.org/officeDocument/2006/relationships/image" Target="../media/image247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6.jpeg"/><Relationship Id="rId5" Type="http://schemas.openxmlformats.org/officeDocument/2006/relationships/image" Target="../media/image245.png"/><Relationship Id="rId4" Type="http://schemas.openxmlformats.org/officeDocument/2006/relationships/image" Target="../media/image262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2.jpeg"/><Relationship Id="rId5" Type="http://schemas.openxmlformats.org/officeDocument/2006/relationships/image" Target="../media/image251.jpeg"/><Relationship Id="rId4" Type="http://schemas.openxmlformats.org/officeDocument/2006/relationships/image" Target="../media/image2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2.xml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7.jpeg"/><Relationship Id="rId3" Type="http://schemas.openxmlformats.org/officeDocument/2006/relationships/image" Target="../media/image253.png"/><Relationship Id="rId7" Type="http://schemas.openxmlformats.org/officeDocument/2006/relationships/image" Target="../media/image256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5.png"/><Relationship Id="rId5" Type="http://schemas.openxmlformats.org/officeDocument/2006/relationships/image" Target="../media/image273.png"/><Relationship Id="rId4" Type="http://schemas.openxmlformats.org/officeDocument/2006/relationships/image" Target="../media/image254.png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3.png"/><Relationship Id="rId3" Type="http://schemas.openxmlformats.org/officeDocument/2006/relationships/image" Target="../media/image258.jpeg"/><Relationship Id="rId7" Type="http://schemas.openxmlformats.org/officeDocument/2006/relationships/image" Target="../media/image261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0.jpeg"/><Relationship Id="rId11" Type="http://schemas.openxmlformats.org/officeDocument/2006/relationships/image" Target="../media/image266.jpeg"/><Relationship Id="rId5" Type="http://schemas.openxmlformats.org/officeDocument/2006/relationships/image" Target="../media/image279.png"/><Relationship Id="rId10" Type="http://schemas.openxmlformats.org/officeDocument/2006/relationships/image" Target="../media/image265.png"/><Relationship Id="rId4" Type="http://schemas.openxmlformats.org/officeDocument/2006/relationships/image" Target="../media/image259.png"/><Relationship Id="rId9" Type="http://schemas.openxmlformats.org/officeDocument/2006/relationships/image" Target="../media/image264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3.png"/><Relationship Id="rId5" Type="http://schemas.openxmlformats.org/officeDocument/2006/relationships/image" Target="../media/image21.wmf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gif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7" Type="http://schemas.openxmlformats.org/officeDocument/2006/relationships/image" Target="../media/image34.png"/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7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7" Type="http://schemas.openxmlformats.org/officeDocument/2006/relationships/image" Target="../media/image51.gif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gif"/><Relationship Id="rId5" Type="http://schemas.openxmlformats.org/officeDocument/2006/relationships/image" Target="../media/image49.gif"/><Relationship Id="rId4" Type="http://schemas.openxmlformats.org/officeDocument/2006/relationships/image" Target="../media/image48.gi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wmf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8.wmf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58.wmf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58.wmf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58.wmf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58.wmf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58.wmf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58.wmf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58.wmf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58.wmf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3.png"/><Relationship Id="rId4" Type="http://schemas.openxmlformats.org/officeDocument/2006/relationships/image" Target="../media/image72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0.png"/><Relationship Id="rId3" Type="http://schemas.openxmlformats.org/officeDocument/2006/relationships/image" Target="../media/image75.png"/><Relationship Id="rId7" Type="http://schemas.openxmlformats.org/officeDocument/2006/relationships/image" Target="../media/image80.png"/><Relationship Id="rId2" Type="http://schemas.openxmlformats.org/officeDocument/2006/relationships/image" Target="../media/image32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5.png"/><Relationship Id="rId4" Type="http://schemas.openxmlformats.org/officeDocument/2006/relationships/image" Target="../media/image8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1.png"/><Relationship Id="rId4" Type="http://schemas.openxmlformats.org/officeDocument/2006/relationships/image" Target="../media/image8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95.jpeg"/><Relationship Id="rId7" Type="http://schemas.openxmlformats.org/officeDocument/2006/relationships/image" Target="../media/image9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10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7" Type="http://schemas.openxmlformats.org/officeDocument/2006/relationships/image" Target="../media/image10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10.png"/><Relationship Id="rId7" Type="http://schemas.openxmlformats.org/officeDocument/2006/relationships/image" Target="../media/image1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2.png"/><Relationship Id="rId5" Type="http://schemas.openxmlformats.org/officeDocument/2006/relationships/image" Target="../media/image122.png"/><Relationship Id="rId4" Type="http://schemas.openxmlformats.org/officeDocument/2006/relationships/image" Target="../media/image11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6.png"/><Relationship Id="rId4" Type="http://schemas.openxmlformats.org/officeDocument/2006/relationships/image" Target="../media/image125.gi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9.png"/><Relationship Id="rId4" Type="http://schemas.openxmlformats.org/officeDocument/2006/relationships/image" Target="../media/image13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7" Type="http://schemas.openxmlformats.org/officeDocument/2006/relationships/image" Target="../media/image134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9.png"/><Relationship Id="rId5" Type="http://schemas.openxmlformats.org/officeDocument/2006/relationships/image" Target="../media/image133.png"/><Relationship Id="rId4" Type="http://schemas.openxmlformats.org/officeDocument/2006/relationships/image" Target="../media/image132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7" Type="http://schemas.openxmlformats.org/officeDocument/2006/relationships/image" Target="../media/image13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136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3.jpeg"/><Relationship Id="rId5" Type="http://schemas.openxmlformats.org/officeDocument/2006/relationships/image" Target="../media/image142.png"/><Relationship Id="rId4" Type="http://schemas.openxmlformats.org/officeDocument/2006/relationships/image" Target="../media/image141.emf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0.jpeg"/><Relationship Id="rId5" Type="http://schemas.openxmlformats.org/officeDocument/2006/relationships/image" Target="../media/image149.emf"/><Relationship Id="rId4" Type="http://schemas.openxmlformats.org/officeDocument/2006/relationships/image" Target="../media/image148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tiff"/><Relationship Id="rId13" Type="http://schemas.openxmlformats.org/officeDocument/2006/relationships/image" Target="../media/image160.png"/><Relationship Id="rId3" Type="http://schemas.openxmlformats.org/officeDocument/2006/relationships/image" Target="../media/image151.tiff"/><Relationship Id="rId7" Type="http://schemas.openxmlformats.org/officeDocument/2006/relationships/image" Target="../media/image155.tiff"/><Relationship Id="rId12" Type="http://schemas.openxmlformats.org/officeDocument/2006/relationships/image" Target="../media/image40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4.tiff"/><Relationship Id="rId11" Type="http://schemas.openxmlformats.org/officeDocument/2006/relationships/image" Target="../media/image159.tiff"/><Relationship Id="rId5" Type="http://schemas.openxmlformats.org/officeDocument/2006/relationships/image" Target="../media/image153.tiff"/><Relationship Id="rId10" Type="http://schemas.openxmlformats.org/officeDocument/2006/relationships/image" Target="../media/image158.gif"/><Relationship Id="rId4" Type="http://schemas.openxmlformats.org/officeDocument/2006/relationships/image" Target="../media/image152.tiff"/><Relationship Id="rId9" Type="http://schemas.openxmlformats.org/officeDocument/2006/relationships/image" Target="../media/image157.gif"/><Relationship Id="rId14" Type="http://schemas.openxmlformats.org/officeDocument/2006/relationships/image" Target="../media/image170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wmf"/><Relationship Id="rId3" Type="http://schemas.openxmlformats.org/officeDocument/2006/relationships/notesSlide" Target="../notesSlides/notesSlide35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75.png"/><Relationship Id="rId5" Type="http://schemas.openxmlformats.org/officeDocument/2006/relationships/image" Target="../media/image174.png"/><Relationship Id="rId10" Type="http://schemas.openxmlformats.org/officeDocument/2006/relationships/image" Target="../media/image162.emf"/><Relationship Id="rId4" Type="http://schemas.openxmlformats.org/officeDocument/2006/relationships/image" Target="../media/image163.gif"/><Relationship Id="rId9" Type="http://schemas.openxmlformats.org/officeDocument/2006/relationships/oleObject" Target="../embeddings/oleObject3.bin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jpeg"/><Relationship Id="rId3" Type="http://schemas.openxmlformats.org/officeDocument/2006/relationships/image" Target="../media/image164.png"/><Relationship Id="rId7" Type="http://schemas.openxmlformats.org/officeDocument/2006/relationships/image" Target="../media/image41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7.jpeg"/><Relationship Id="rId5" Type="http://schemas.openxmlformats.org/officeDocument/2006/relationships/image" Target="../media/image166.jpeg"/><Relationship Id="rId4" Type="http://schemas.openxmlformats.org/officeDocument/2006/relationships/image" Target="../media/image165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2.jpeg"/><Relationship Id="rId4" Type="http://schemas.openxmlformats.org/officeDocument/2006/relationships/image" Target="../media/image17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tiff"/><Relationship Id="rId7" Type="http://schemas.openxmlformats.org/officeDocument/2006/relationships/image" Target="../media/image18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7.png"/><Relationship Id="rId5" Type="http://schemas.openxmlformats.org/officeDocument/2006/relationships/image" Target="../media/image176.png"/><Relationship Id="rId4" Type="http://schemas.openxmlformats.org/officeDocument/2006/relationships/image" Target="../media/image174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tiff"/><Relationship Id="rId7" Type="http://schemas.openxmlformats.org/officeDocument/2006/relationships/image" Target="../media/image19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1.tiff"/><Relationship Id="rId5" Type="http://schemas.openxmlformats.org/officeDocument/2006/relationships/image" Target="../media/image180.tiff"/><Relationship Id="rId4" Type="http://schemas.openxmlformats.org/officeDocument/2006/relationships/image" Target="../media/image179.tiff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7" Type="http://schemas.openxmlformats.org/officeDocument/2006/relationships/image" Target="../media/image186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5.jpeg"/><Relationship Id="rId5" Type="http://schemas.openxmlformats.org/officeDocument/2006/relationships/image" Target="../media/image184.jpeg"/><Relationship Id="rId4" Type="http://schemas.openxmlformats.org/officeDocument/2006/relationships/image" Target="../media/image183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7" Type="http://schemas.openxmlformats.org/officeDocument/2006/relationships/image" Target="../media/image19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6.png"/><Relationship Id="rId5" Type="http://schemas.openxmlformats.org/officeDocument/2006/relationships/image" Target="../media/image189.jpeg"/><Relationship Id="rId4" Type="http://schemas.openxmlformats.org/officeDocument/2006/relationships/image" Target="../media/image18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3.jpeg"/><Relationship Id="rId4" Type="http://schemas.openxmlformats.org/officeDocument/2006/relationships/image" Target="../media/image192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7.png"/><Relationship Id="rId5" Type="http://schemas.openxmlformats.org/officeDocument/2006/relationships/image" Target="../media/image196.png"/><Relationship Id="rId4" Type="http://schemas.openxmlformats.org/officeDocument/2006/relationships/image" Target="../media/image195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hyperlink" Target="http://www.gif-anime.org/gif-anime/emoticone/1/image109151.html" TargetMode="External"/><Relationship Id="rId7" Type="http://schemas.openxmlformats.org/officeDocument/2006/relationships/image" Target="../media/image125.gi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9.gif"/><Relationship Id="rId5" Type="http://schemas.openxmlformats.org/officeDocument/2006/relationships/hyperlink" Target="http://www.gif-anime.org/gif-anime/ecole/9/image105601.html" TargetMode="External"/><Relationship Id="rId4" Type="http://schemas.openxmlformats.org/officeDocument/2006/relationships/image" Target="../media/image198.gif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5.png"/><Relationship Id="rId5" Type="http://schemas.openxmlformats.org/officeDocument/2006/relationships/image" Target="../media/image202.jpeg"/><Relationship Id="rId4" Type="http://schemas.openxmlformats.org/officeDocument/2006/relationships/image" Target="../media/image201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7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5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9.png"/><Relationship Id="rId5" Type="http://schemas.openxmlformats.org/officeDocument/2006/relationships/image" Target="../media/image208.png"/><Relationship Id="rId4" Type="http://schemas.openxmlformats.org/officeDocument/2006/relationships/image" Target="../media/image207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1.jpeg"/><Relationship Id="rId4" Type="http://schemas.openxmlformats.org/officeDocument/2006/relationships/image" Target="../media/image210.pn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4.png"/><Relationship Id="rId3" Type="http://schemas.openxmlformats.org/officeDocument/2006/relationships/image" Target="../media/image227.png"/><Relationship Id="rId7" Type="http://schemas.openxmlformats.org/officeDocument/2006/relationships/image" Target="../media/image21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2.emf"/><Relationship Id="rId5" Type="http://schemas.openxmlformats.org/officeDocument/2006/relationships/image" Target="../media/image229.png"/><Relationship Id="rId4" Type="http://schemas.openxmlformats.org/officeDocument/2006/relationships/image" Target="../media/image228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7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gi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2.png"/><Relationship Id="rId4" Type="http://schemas.openxmlformats.org/officeDocument/2006/relationships/image" Target="../media/image221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5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>
          <a:xfrm>
            <a:off x="2423592" y="620688"/>
            <a:ext cx="7247158" cy="1728192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 SPIRAL2 accelerator</a:t>
            </a:r>
            <a:b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at GANIL-Caen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152" y="5267199"/>
            <a:ext cx="1080000" cy="108000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200" y="5368638"/>
            <a:ext cx="2376264" cy="803837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592" y="5224912"/>
            <a:ext cx="1131120" cy="1091291"/>
          </a:xfrm>
          <a:prstGeom prst="rect">
            <a:avLst/>
          </a:prstGeom>
        </p:spPr>
      </p:pic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3394131" y="2204865"/>
            <a:ext cx="5328592" cy="111017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spcBef>
                <a:spcPts val="938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700" b="1" dirty="0">
                <a:solidFill>
                  <a:srgbClr val="000000"/>
                </a:solidFill>
                <a:latin typeface="Times New Roman" pitchFamily="18" charset="0"/>
              </a:rPr>
              <a:t>L. Perrot</a:t>
            </a:r>
          </a:p>
          <a:p>
            <a:pPr algn="ctr">
              <a:spcBef>
                <a:spcPts val="938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700" dirty="0" err="1">
                <a:solidFill>
                  <a:srgbClr val="000000"/>
                </a:solidFill>
                <a:latin typeface="Times New Roman" pitchFamily="18" charset="0"/>
              </a:rPr>
              <a:t>IJCLab</a:t>
            </a:r>
            <a:r>
              <a:rPr lang="fr-FR" sz="1700" dirty="0">
                <a:solidFill>
                  <a:srgbClr val="000000"/>
                </a:solidFill>
                <a:latin typeface="Times New Roman" pitchFamily="18" charset="0"/>
              </a:rPr>
              <a:t>, Université Paris-Saclay,</a:t>
            </a:r>
          </a:p>
          <a:p>
            <a:pPr algn="ctr">
              <a:spcBef>
                <a:spcPts val="938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700" dirty="0">
                <a:solidFill>
                  <a:srgbClr val="000000"/>
                </a:solidFill>
                <a:latin typeface="Times New Roman" pitchFamily="18" charset="0"/>
              </a:rPr>
              <a:t>luc.perrot@ijclab.in2p3.fr , 01 69 15 71 58</a:t>
            </a:r>
          </a:p>
        </p:txBody>
      </p:sp>
    </p:spTree>
    <p:extLst>
      <p:ext uri="{BB962C8B-B14F-4D97-AF65-F5344CB8AC3E}">
        <p14:creationId xmlns:p14="http://schemas.microsoft.com/office/powerpoint/2010/main" val="23155903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3"/>
          <p:cNvSpPr>
            <a:spLocks noGrp="1"/>
          </p:cNvSpPr>
          <p:nvPr>
            <p:ph type="title"/>
          </p:nvPr>
        </p:nvSpPr>
        <p:spPr>
          <a:xfrm>
            <a:off x="1776000" y="158400"/>
            <a:ext cx="8208432" cy="318272"/>
          </a:xfrm>
        </p:spPr>
        <p:txBody>
          <a:bodyPr vert="horz" wrap="none" lIns="36000" tIns="36000" rIns="36000" bIns="36000" rtlCol="0" anchor="t" anchorCtr="0">
            <a:noAutofit/>
          </a:bodyPr>
          <a:lstStyle/>
          <a:p>
            <a:pPr algn="just"/>
            <a:r>
              <a:rPr lang="en-US" sz="16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SPIRAL2 accelerator at GANIL-Caen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639616" y="582960"/>
            <a:ext cx="6984776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Font typeface="Arial" pitchFamily="34" charset="0"/>
              <a:buNone/>
              <a:defRPr sz="1800" b="1" i="0" u="none" strike="noStrike" kern="1200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ECR ion sources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273328" y="2011407"/>
            <a:ext cx="2706356" cy="2046514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6872501" y="2824207"/>
            <a:ext cx="241160" cy="4499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Triangle isocèle 13"/>
          <p:cNvSpPr/>
          <p:nvPr/>
        </p:nvSpPr>
        <p:spPr>
          <a:xfrm rot="16200000">
            <a:off x="8162326" y="819275"/>
            <a:ext cx="566057" cy="4445293"/>
          </a:xfrm>
          <a:prstGeom prst="triangl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7957345" y="2861005"/>
            <a:ext cx="2316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Accelerated ions beam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4777540" y="4037069"/>
            <a:ext cx="1819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Plasma Chamber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4353716" y="3666035"/>
            <a:ext cx="922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vacuum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415868" y="2475863"/>
            <a:ext cx="850760" cy="203200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/>
          <p:cNvSpPr/>
          <p:nvPr/>
        </p:nvSpPr>
        <p:spPr>
          <a:xfrm>
            <a:off x="3389075" y="2504893"/>
            <a:ext cx="897653" cy="1451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0" name="Connecteur droit avec flèche 19"/>
          <p:cNvCxnSpPr/>
          <p:nvPr/>
        </p:nvCxnSpPr>
        <p:spPr>
          <a:xfrm>
            <a:off x="3201504" y="2562950"/>
            <a:ext cx="1339781" cy="0"/>
          </a:xfrm>
          <a:prstGeom prst="straightConnector1">
            <a:avLst/>
          </a:prstGeom>
          <a:ln w="381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/>
          <p:cNvSpPr txBox="1"/>
          <p:nvPr/>
        </p:nvSpPr>
        <p:spPr>
          <a:xfrm>
            <a:off x="2277560" y="2107794"/>
            <a:ext cx="11450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6600"/>
                </a:solidFill>
              </a:rPr>
              <a:t>Atoms ;</a:t>
            </a:r>
          </a:p>
          <a:p>
            <a:r>
              <a:rPr lang="en-US" dirty="0">
                <a:solidFill>
                  <a:srgbClr val="FF6600"/>
                </a:solidFill>
              </a:rPr>
              <a:t>Metallic vapors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422567" y="3499120"/>
            <a:ext cx="850760" cy="203200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/>
          <p:cNvSpPr/>
          <p:nvPr/>
        </p:nvSpPr>
        <p:spPr>
          <a:xfrm>
            <a:off x="3382381" y="3528150"/>
            <a:ext cx="897653" cy="1451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/>
          <p:cNvSpPr txBox="1"/>
          <p:nvPr/>
        </p:nvSpPr>
        <p:spPr>
          <a:xfrm>
            <a:off x="1797138" y="3419708"/>
            <a:ext cx="1346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HF power</a:t>
            </a:r>
          </a:p>
        </p:txBody>
      </p:sp>
      <p:sp>
        <p:nvSpPr>
          <p:cNvPr id="25" name="Forme libre 24"/>
          <p:cNvSpPr/>
          <p:nvPr/>
        </p:nvSpPr>
        <p:spPr>
          <a:xfrm>
            <a:off x="3027333" y="3506377"/>
            <a:ext cx="1647930" cy="159732"/>
          </a:xfrm>
          <a:custGeom>
            <a:avLst/>
            <a:gdLst>
              <a:gd name="connsiteX0" fmla="*/ 0 w 5965372"/>
              <a:gd name="connsiteY0" fmla="*/ 986972 h 987046"/>
              <a:gd name="connsiteX1" fmla="*/ 827315 w 5965372"/>
              <a:gd name="connsiteY1" fmla="*/ 0 h 987046"/>
              <a:gd name="connsiteX2" fmla="*/ 1828800 w 5965372"/>
              <a:gd name="connsiteY2" fmla="*/ 986972 h 987046"/>
              <a:gd name="connsiteX3" fmla="*/ 2670629 w 5965372"/>
              <a:gd name="connsiteY3" fmla="*/ 58057 h 987046"/>
              <a:gd name="connsiteX4" fmla="*/ 3425372 w 5965372"/>
              <a:gd name="connsiteY4" fmla="*/ 972457 h 987046"/>
              <a:gd name="connsiteX5" fmla="*/ 4339772 w 5965372"/>
              <a:gd name="connsiteY5" fmla="*/ 188686 h 987046"/>
              <a:gd name="connsiteX6" fmla="*/ 5021943 w 5965372"/>
              <a:gd name="connsiteY6" fmla="*/ 972457 h 987046"/>
              <a:gd name="connsiteX7" fmla="*/ 5515429 w 5965372"/>
              <a:gd name="connsiteY7" fmla="*/ 522514 h 987046"/>
              <a:gd name="connsiteX8" fmla="*/ 5965372 w 5965372"/>
              <a:gd name="connsiteY8" fmla="*/ 464457 h 987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65372" h="987046">
                <a:moveTo>
                  <a:pt x="0" y="986972"/>
                </a:moveTo>
                <a:cubicBezTo>
                  <a:pt x="261257" y="493486"/>
                  <a:pt x="522515" y="0"/>
                  <a:pt x="827315" y="0"/>
                </a:cubicBezTo>
                <a:cubicBezTo>
                  <a:pt x="1132115" y="0"/>
                  <a:pt x="1521581" y="977296"/>
                  <a:pt x="1828800" y="986972"/>
                </a:cubicBezTo>
                <a:cubicBezTo>
                  <a:pt x="2136019" y="996648"/>
                  <a:pt x="2404534" y="60476"/>
                  <a:pt x="2670629" y="58057"/>
                </a:cubicBezTo>
                <a:cubicBezTo>
                  <a:pt x="2936724" y="55638"/>
                  <a:pt x="3147182" y="950686"/>
                  <a:pt x="3425372" y="972457"/>
                </a:cubicBezTo>
                <a:cubicBezTo>
                  <a:pt x="3703562" y="994228"/>
                  <a:pt x="4073677" y="188686"/>
                  <a:pt x="4339772" y="188686"/>
                </a:cubicBezTo>
                <a:cubicBezTo>
                  <a:pt x="4605867" y="188686"/>
                  <a:pt x="4826000" y="916819"/>
                  <a:pt x="5021943" y="972457"/>
                </a:cubicBezTo>
                <a:cubicBezTo>
                  <a:pt x="5217886" y="1028095"/>
                  <a:pt x="5358191" y="607181"/>
                  <a:pt x="5515429" y="522514"/>
                </a:cubicBezTo>
                <a:cubicBezTo>
                  <a:pt x="5672667" y="437847"/>
                  <a:pt x="5819019" y="451152"/>
                  <a:pt x="5965372" y="464457"/>
                </a:cubicBezTo>
              </a:path>
            </a:pathLst>
          </a:custGeom>
          <a:noFill/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/>
          <p:cNvSpPr/>
          <p:nvPr/>
        </p:nvSpPr>
        <p:spPr>
          <a:xfrm>
            <a:off x="4541285" y="2359751"/>
            <a:ext cx="2157045" cy="1349829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0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7" name="Ellipse 26"/>
          <p:cNvSpPr/>
          <p:nvPr/>
        </p:nvSpPr>
        <p:spPr>
          <a:xfrm>
            <a:off x="5085570" y="2733948"/>
            <a:ext cx="1143000" cy="58102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8" name="Groupe 27"/>
          <p:cNvGrpSpPr/>
          <p:nvPr/>
        </p:nvGrpSpPr>
        <p:grpSpPr>
          <a:xfrm>
            <a:off x="4273327" y="2031365"/>
            <a:ext cx="2695890" cy="2008186"/>
            <a:chOff x="3385002" y="3609977"/>
            <a:chExt cx="2920548" cy="2008186"/>
          </a:xfrm>
        </p:grpSpPr>
        <p:sp>
          <p:nvSpPr>
            <p:cNvPr id="29" name="Forme libre 28"/>
            <p:cNvSpPr/>
            <p:nvPr/>
          </p:nvSpPr>
          <p:spPr>
            <a:xfrm>
              <a:off x="3405188" y="4291013"/>
              <a:ext cx="2900362" cy="272952"/>
            </a:xfrm>
            <a:custGeom>
              <a:avLst/>
              <a:gdLst>
                <a:gd name="connsiteX0" fmla="*/ 2900362 w 2900362"/>
                <a:gd name="connsiteY0" fmla="*/ 261937 h 275763"/>
                <a:gd name="connsiteX1" fmla="*/ 1123950 w 2900362"/>
                <a:gd name="connsiteY1" fmla="*/ 257175 h 275763"/>
                <a:gd name="connsiteX2" fmla="*/ 219075 w 2900362"/>
                <a:gd name="connsiteY2" fmla="*/ 80962 h 275763"/>
                <a:gd name="connsiteX3" fmla="*/ 0 w 2900362"/>
                <a:gd name="connsiteY3" fmla="*/ 0 h 275763"/>
                <a:gd name="connsiteX0" fmla="*/ 2900362 w 2900362"/>
                <a:gd name="connsiteY0" fmla="*/ 261937 h 275763"/>
                <a:gd name="connsiteX1" fmla="*/ 1123950 w 2900362"/>
                <a:gd name="connsiteY1" fmla="*/ 257175 h 275763"/>
                <a:gd name="connsiteX2" fmla="*/ 219075 w 2900362"/>
                <a:gd name="connsiteY2" fmla="*/ 80962 h 275763"/>
                <a:gd name="connsiteX3" fmla="*/ 0 w 2900362"/>
                <a:gd name="connsiteY3" fmla="*/ 0 h 275763"/>
                <a:gd name="connsiteX0" fmla="*/ 2900362 w 2900362"/>
                <a:gd name="connsiteY0" fmla="*/ 261937 h 275763"/>
                <a:gd name="connsiteX1" fmla="*/ 1123950 w 2900362"/>
                <a:gd name="connsiteY1" fmla="*/ 257175 h 275763"/>
                <a:gd name="connsiteX2" fmla="*/ 219075 w 2900362"/>
                <a:gd name="connsiteY2" fmla="*/ 80962 h 275763"/>
                <a:gd name="connsiteX3" fmla="*/ 0 w 2900362"/>
                <a:gd name="connsiteY3" fmla="*/ 0 h 275763"/>
                <a:gd name="connsiteX0" fmla="*/ 2900362 w 2900362"/>
                <a:gd name="connsiteY0" fmla="*/ 261937 h 272952"/>
                <a:gd name="connsiteX1" fmla="*/ 1123950 w 2900362"/>
                <a:gd name="connsiteY1" fmla="*/ 257175 h 272952"/>
                <a:gd name="connsiteX2" fmla="*/ 357187 w 2900362"/>
                <a:gd name="connsiteY2" fmla="*/ 123824 h 272952"/>
                <a:gd name="connsiteX3" fmla="*/ 0 w 2900362"/>
                <a:gd name="connsiteY3" fmla="*/ 0 h 272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0362" h="272952">
                  <a:moveTo>
                    <a:pt x="2900362" y="261937"/>
                  </a:moveTo>
                  <a:cubicBezTo>
                    <a:pt x="2235596" y="274637"/>
                    <a:pt x="1547813" y="280194"/>
                    <a:pt x="1123950" y="257175"/>
                  </a:cubicBezTo>
                  <a:cubicBezTo>
                    <a:pt x="700087" y="234156"/>
                    <a:pt x="544512" y="166686"/>
                    <a:pt x="357187" y="123824"/>
                  </a:cubicBezTo>
                  <a:cubicBezTo>
                    <a:pt x="169862" y="80961"/>
                    <a:pt x="106362" y="57148"/>
                    <a:pt x="0" y="0"/>
                  </a:cubicBezTo>
                </a:path>
              </a:pathLst>
            </a:custGeom>
            <a:noFill/>
            <a:ln w="127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Forme libre 29"/>
            <p:cNvSpPr/>
            <p:nvPr/>
          </p:nvSpPr>
          <p:spPr>
            <a:xfrm>
              <a:off x="3405189" y="3862389"/>
              <a:ext cx="2890836" cy="579054"/>
            </a:xfrm>
            <a:custGeom>
              <a:avLst/>
              <a:gdLst>
                <a:gd name="connsiteX0" fmla="*/ 2833687 w 2833687"/>
                <a:gd name="connsiteY0" fmla="*/ 557213 h 579054"/>
                <a:gd name="connsiteX1" fmla="*/ 1457325 w 2833687"/>
                <a:gd name="connsiteY1" fmla="*/ 566738 h 579054"/>
                <a:gd name="connsiteX2" fmla="*/ 547687 w 2833687"/>
                <a:gd name="connsiteY2" fmla="*/ 409575 h 579054"/>
                <a:gd name="connsiteX3" fmla="*/ 0 w 2833687"/>
                <a:gd name="connsiteY3" fmla="*/ 0 h 579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33687" h="579054">
                  <a:moveTo>
                    <a:pt x="2833687" y="557213"/>
                  </a:moveTo>
                  <a:cubicBezTo>
                    <a:pt x="2336006" y="574278"/>
                    <a:pt x="1838325" y="591344"/>
                    <a:pt x="1457325" y="566738"/>
                  </a:cubicBezTo>
                  <a:cubicBezTo>
                    <a:pt x="1076325" y="542132"/>
                    <a:pt x="790574" y="504031"/>
                    <a:pt x="547687" y="409575"/>
                  </a:cubicBezTo>
                  <a:cubicBezTo>
                    <a:pt x="304800" y="315119"/>
                    <a:pt x="152400" y="157559"/>
                    <a:pt x="0" y="0"/>
                  </a:cubicBezTo>
                </a:path>
              </a:pathLst>
            </a:custGeom>
            <a:noFill/>
            <a:ln w="127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Forme libre 30"/>
            <p:cNvSpPr/>
            <p:nvPr/>
          </p:nvSpPr>
          <p:spPr>
            <a:xfrm>
              <a:off x="3648075" y="3619501"/>
              <a:ext cx="2643188" cy="724350"/>
            </a:xfrm>
            <a:custGeom>
              <a:avLst/>
              <a:gdLst>
                <a:gd name="connsiteX0" fmla="*/ 2586038 w 2586038"/>
                <a:gd name="connsiteY0" fmla="*/ 642938 h 657675"/>
                <a:gd name="connsiteX1" fmla="*/ 1395413 w 2586038"/>
                <a:gd name="connsiteY1" fmla="*/ 638175 h 657675"/>
                <a:gd name="connsiteX2" fmla="*/ 476250 w 2586038"/>
                <a:gd name="connsiteY2" fmla="*/ 452438 h 657675"/>
                <a:gd name="connsiteX3" fmla="*/ 0 w 2586038"/>
                <a:gd name="connsiteY3" fmla="*/ 0 h 657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86038" h="657675">
                  <a:moveTo>
                    <a:pt x="2586038" y="642938"/>
                  </a:moveTo>
                  <a:cubicBezTo>
                    <a:pt x="2166541" y="656431"/>
                    <a:pt x="1747044" y="669925"/>
                    <a:pt x="1395413" y="638175"/>
                  </a:cubicBezTo>
                  <a:cubicBezTo>
                    <a:pt x="1043782" y="606425"/>
                    <a:pt x="708819" y="558800"/>
                    <a:pt x="476250" y="452438"/>
                  </a:cubicBezTo>
                  <a:cubicBezTo>
                    <a:pt x="243681" y="346076"/>
                    <a:pt x="121840" y="173038"/>
                    <a:pt x="0" y="0"/>
                  </a:cubicBezTo>
                </a:path>
              </a:pathLst>
            </a:custGeom>
            <a:noFill/>
            <a:ln w="127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Forme libre 31"/>
            <p:cNvSpPr/>
            <p:nvPr/>
          </p:nvSpPr>
          <p:spPr>
            <a:xfrm>
              <a:off x="4124325" y="3614738"/>
              <a:ext cx="2162175" cy="625709"/>
            </a:xfrm>
            <a:custGeom>
              <a:avLst/>
              <a:gdLst>
                <a:gd name="connsiteX0" fmla="*/ 2105025 w 2105025"/>
                <a:gd name="connsiteY0" fmla="*/ 566737 h 587609"/>
                <a:gd name="connsiteX1" fmla="*/ 804863 w 2105025"/>
                <a:gd name="connsiteY1" fmla="*/ 519112 h 587609"/>
                <a:gd name="connsiteX2" fmla="*/ 0 w 2105025"/>
                <a:gd name="connsiteY2" fmla="*/ 0 h 587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05025" h="587609">
                  <a:moveTo>
                    <a:pt x="2105025" y="566737"/>
                  </a:moveTo>
                  <a:cubicBezTo>
                    <a:pt x="1630362" y="590152"/>
                    <a:pt x="1155700" y="613568"/>
                    <a:pt x="804863" y="519112"/>
                  </a:cubicBezTo>
                  <a:cubicBezTo>
                    <a:pt x="454026" y="424656"/>
                    <a:pt x="227013" y="212328"/>
                    <a:pt x="0" y="0"/>
                  </a:cubicBezTo>
                </a:path>
              </a:pathLst>
            </a:custGeom>
            <a:noFill/>
            <a:ln w="127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Forme libre 32"/>
            <p:cNvSpPr/>
            <p:nvPr/>
          </p:nvSpPr>
          <p:spPr>
            <a:xfrm>
              <a:off x="4414838" y="3609977"/>
              <a:ext cx="1871662" cy="419100"/>
            </a:xfrm>
            <a:custGeom>
              <a:avLst/>
              <a:gdLst>
                <a:gd name="connsiteX0" fmla="*/ 1785937 w 1785937"/>
                <a:gd name="connsiteY0" fmla="*/ 419100 h 419100"/>
                <a:gd name="connsiteX1" fmla="*/ 638175 w 1785937"/>
                <a:gd name="connsiteY1" fmla="*/ 342900 h 419100"/>
                <a:gd name="connsiteX2" fmla="*/ 0 w 1785937"/>
                <a:gd name="connsiteY2" fmla="*/ 0 h 41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85937" h="419100">
                  <a:moveTo>
                    <a:pt x="1785937" y="419100"/>
                  </a:moveTo>
                  <a:cubicBezTo>
                    <a:pt x="1360884" y="415925"/>
                    <a:pt x="935831" y="412750"/>
                    <a:pt x="638175" y="342900"/>
                  </a:cubicBezTo>
                  <a:cubicBezTo>
                    <a:pt x="340519" y="273050"/>
                    <a:pt x="170259" y="136525"/>
                    <a:pt x="0" y="0"/>
                  </a:cubicBezTo>
                </a:path>
              </a:pathLst>
            </a:custGeom>
            <a:noFill/>
            <a:ln w="127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34" name="Groupe 33"/>
            <p:cNvGrpSpPr/>
            <p:nvPr/>
          </p:nvGrpSpPr>
          <p:grpSpPr>
            <a:xfrm flipH="1" flipV="1">
              <a:off x="3385002" y="4614864"/>
              <a:ext cx="2920547" cy="1003299"/>
              <a:chOff x="3280228" y="3009902"/>
              <a:chExt cx="2920547" cy="1003299"/>
            </a:xfrm>
          </p:grpSpPr>
          <p:cxnSp>
            <p:nvCxnSpPr>
              <p:cNvPr id="35" name="Connecteur droit 34"/>
              <p:cNvCxnSpPr/>
              <p:nvPr/>
            </p:nvCxnSpPr>
            <p:spPr>
              <a:xfrm>
                <a:off x="3280228" y="4013201"/>
                <a:ext cx="2911022" cy="0"/>
              </a:xfrm>
              <a:prstGeom prst="lin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Forme libre 35"/>
              <p:cNvSpPr/>
              <p:nvPr/>
            </p:nvSpPr>
            <p:spPr>
              <a:xfrm>
                <a:off x="3300413" y="3690938"/>
                <a:ext cx="2900362" cy="272952"/>
              </a:xfrm>
              <a:custGeom>
                <a:avLst/>
                <a:gdLst>
                  <a:gd name="connsiteX0" fmla="*/ 2900362 w 2900362"/>
                  <a:gd name="connsiteY0" fmla="*/ 261937 h 275763"/>
                  <a:gd name="connsiteX1" fmla="*/ 1123950 w 2900362"/>
                  <a:gd name="connsiteY1" fmla="*/ 257175 h 275763"/>
                  <a:gd name="connsiteX2" fmla="*/ 219075 w 2900362"/>
                  <a:gd name="connsiteY2" fmla="*/ 80962 h 275763"/>
                  <a:gd name="connsiteX3" fmla="*/ 0 w 2900362"/>
                  <a:gd name="connsiteY3" fmla="*/ 0 h 275763"/>
                  <a:gd name="connsiteX0" fmla="*/ 2900362 w 2900362"/>
                  <a:gd name="connsiteY0" fmla="*/ 261937 h 275763"/>
                  <a:gd name="connsiteX1" fmla="*/ 1123950 w 2900362"/>
                  <a:gd name="connsiteY1" fmla="*/ 257175 h 275763"/>
                  <a:gd name="connsiteX2" fmla="*/ 219075 w 2900362"/>
                  <a:gd name="connsiteY2" fmla="*/ 80962 h 275763"/>
                  <a:gd name="connsiteX3" fmla="*/ 0 w 2900362"/>
                  <a:gd name="connsiteY3" fmla="*/ 0 h 275763"/>
                  <a:gd name="connsiteX0" fmla="*/ 2900362 w 2900362"/>
                  <a:gd name="connsiteY0" fmla="*/ 261937 h 275763"/>
                  <a:gd name="connsiteX1" fmla="*/ 1123950 w 2900362"/>
                  <a:gd name="connsiteY1" fmla="*/ 257175 h 275763"/>
                  <a:gd name="connsiteX2" fmla="*/ 219075 w 2900362"/>
                  <a:gd name="connsiteY2" fmla="*/ 80962 h 275763"/>
                  <a:gd name="connsiteX3" fmla="*/ 0 w 2900362"/>
                  <a:gd name="connsiteY3" fmla="*/ 0 h 275763"/>
                  <a:gd name="connsiteX0" fmla="*/ 2900362 w 2900362"/>
                  <a:gd name="connsiteY0" fmla="*/ 261937 h 272952"/>
                  <a:gd name="connsiteX1" fmla="*/ 1123950 w 2900362"/>
                  <a:gd name="connsiteY1" fmla="*/ 257175 h 272952"/>
                  <a:gd name="connsiteX2" fmla="*/ 357187 w 2900362"/>
                  <a:gd name="connsiteY2" fmla="*/ 123824 h 272952"/>
                  <a:gd name="connsiteX3" fmla="*/ 0 w 2900362"/>
                  <a:gd name="connsiteY3" fmla="*/ 0 h 272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00362" h="272952">
                    <a:moveTo>
                      <a:pt x="2900362" y="261937"/>
                    </a:moveTo>
                    <a:cubicBezTo>
                      <a:pt x="2235596" y="274637"/>
                      <a:pt x="1547813" y="280194"/>
                      <a:pt x="1123950" y="257175"/>
                    </a:cubicBezTo>
                    <a:cubicBezTo>
                      <a:pt x="700087" y="234156"/>
                      <a:pt x="544512" y="166686"/>
                      <a:pt x="357187" y="123824"/>
                    </a:cubicBezTo>
                    <a:cubicBezTo>
                      <a:pt x="169862" y="80961"/>
                      <a:pt x="106362" y="57148"/>
                      <a:pt x="0" y="0"/>
                    </a:cubicBezTo>
                  </a:path>
                </a:pathLst>
              </a:custGeom>
              <a:noFill/>
              <a:ln w="127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7" name="Forme libre 36"/>
              <p:cNvSpPr/>
              <p:nvPr/>
            </p:nvSpPr>
            <p:spPr>
              <a:xfrm>
                <a:off x="3300414" y="3262314"/>
                <a:ext cx="2890836" cy="579054"/>
              </a:xfrm>
              <a:custGeom>
                <a:avLst/>
                <a:gdLst>
                  <a:gd name="connsiteX0" fmla="*/ 2833687 w 2833687"/>
                  <a:gd name="connsiteY0" fmla="*/ 557213 h 579054"/>
                  <a:gd name="connsiteX1" fmla="*/ 1457325 w 2833687"/>
                  <a:gd name="connsiteY1" fmla="*/ 566738 h 579054"/>
                  <a:gd name="connsiteX2" fmla="*/ 547687 w 2833687"/>
                  <a:gd name="connsiteY2" fmla="*/ 409575 h 579054"/>
                  <a:gd name="connsiteX3" fmla="*/ 0 w 2833687"/>
                  <a:gd name="connsiteY3" fmla="*/ 0 h 579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33687" h="579054">
                    <a:moveTo>
                      <a:pt x="2833687" y="557213"/>
                    </a:moveTo>
                    <a:cubicBezTo>
                      <a:pt x="2336006" y="574278"/>
                      <a:pt x="1838325" y="591344"/>
                      <a:pt x="1457325" y="566738"/>
                    </a:cubicBezTo>
                    <a:cubicBezTo>
                      <a:pt x="1076325" y="542132"/>
                      <a:pt x="790574" y="504031"/>
                      <a:pt x="547687" y="409575"/>
                    </a:cubicBezTo>
                    <a:cubicBezTo>
                      <a:pt x="304800" y="315119"/>
                      <a:pt x="152400" y="157559"/>
                      <a:pt x="0" y="0"/>
                    </a:cubicBezTo>
                  </a:path>
                </a:pathLst>
              </a:custGeom>
              <a:noFill/>
              <a:ln w="127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8" name="Forme libre 37"/>
              <p:cNvSpPr/>
              <p:nvPr/>
            </p:nvSpPr>
            <p:spPr>
              <a:xfrm>
                <a:off x="3543300" y="3019426"/>
                <a:ext cx="2643188" cy="724350"/>
              </a:xfrm>
              <a:custGeom>
                <a:avLst/>
                <a:gdLst>
                  <a:gd name="connsiteX0" fmla="*/ 2586038 w 2586038"/>
                  <a:gd name="connsiteY0" fmla="*/ 642938 h 657675"/>
                  <a:gd name="connsiteX1" fmla="*/ 1395413 w 2586038"/>
                  <a:gd name="connsiteY1" fmla="*/ 638175 h 657675"/>
                  <a:gd name="connsiteX2" fmla="*/ 476250 w 2586038"/>
                  <a:gd name="connsiteY2" fmla="*/ 452438 h 657675"/>
                  <a:gd name="connsiteX3" fmla="*/ 0 w 2586038"/>
                  <a:gd name="connsiteY3" fmla="*/ 0 h 657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86038" h="657675">
                    <a:moveTo>
                      <a:pt x="2586038" y="642938"/>
                    </a:moveTo>
                    <a:cubicBezTo>
                      <a:pt x="2166541" y="656431"/>
                      <a:pt x="1747044" y="669925"/>
                      <a:pt x="1395413" y="638175"/>
                    </a:cubicBezTo>
                    <a:cubicBezTo>
                      <a:pt x="1043782" y="606425"/>
                      <a:pt x="708819" y="558800"/>
                      <a:pt x="476250" y="452438"/>
                    </a:cubicBezTo>
                    <a:cubicBezTo>
                      <a:pt x="243681" y="346076"/>
                      <a:pt x="121840" y="173038"/>
                      <a:pt x="0" y="0"/>
                    </a:cubicBezTo>
                  </a:path>
                </a:pathLst>
              </a:custGeom>
              <a:noFill/>
              <a:ln w="127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9" name="Forme libre 38"/>
              <p:cNvSpPr/>
              <p:nvPr/>
            </p:nvSpPr>
            <p:spPr>
              <a:xfrm>
                <a:off x="4019550" y="3014663"/>
                <a:ext cx="2162175" cy="625709"/>
              </a:xfrm>
              <a:custGeom>
                <a:avLst/>
                <a:gdLst>
                  <a:gd name="connsiteX0" fmla="*/ 2105025 w 2105025"/>
                  <a:gd name="connsiteY0" fmla="*/ 566737 h 587609"/>
                  <a:gd name="connsiteX1" fmla="*/ 804863 w 2105025"/>
                  <a:gd name="connsiteY1" fmla="*/ 519112 h 587609"/>
                  <a:gd name="connsiteX2" fmla="*/ 0 w 2105025"/>
                  <a:gd name="connsiteY2" fmla="*/ 0 h 587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05025" h="587609">
                    <a:moveTo>
                      <a:pt x="2105025" y="566737"/>
                    </a:moveTo>
                    <a:cubicBezTo>
                      <a:pt x="1630362" y="590152"/>
                      <a:pt x="1155700" y="613568"/>
                      <a:pt x="804863" y="519112"/>
                    </a:cubicBezTo>
                    <a:cubicBezTo>
                      <a:pt x="454026" y="424656"/>
                      <a:pt x="227013" y="212328"/>
                      <a:pt x="0" y="0"/>
                    </a:cubicBezTo>
                  </a:path>
                </a:pathLst>
              </a:custGeom>
              <a:noFill/>
              <a:ln w="127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0" name="Forme libre 39"/>
              <p:cNvSpPr/>
              <p:nvPr/>
            </p:nvSpPr>
            <p:spPr>
              <a:xfrm>
                <a:off x="4310063" y="3009902"/>
                <a:ext cx="1871662" cy="419100"/>
              </a:xfrm>
              <a:custGeom>
                <a:avLst/>
                <a:gdLst>
                  <a:gd name="connsiteX0" fmla="*/ 1785937 w 1785937"/>
                  <a:gd name="connsiteY0" fmla="*/ 419100 h 419100"/>
                  <a:gd name="connsiteX1" fmla="*/ 638175 w 1785937"/>
                  <a:gd name="connsiteY1" fmla="*/ 342900 h 419100"/>
                  <a:gd name="connsiteX2" fmla="*/ 0 w 1785937"/>
                  <a:gd name="connsiteY2" fmla="*/ 0 h 419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85937" h="419100">
                    <a:moveTo>
                      <a:pt x="1785937" y="419100"/>
                    </a:moveTo>
                    <a:cubicBezTo>
                      <a:pt x="1360884" y="415925"/>
                      <a:pt x="935831" y="412750"/>
                      <a:pt x="638175" y="342900"/>
                    </a:cubicBezTo>
                    <a:cubicBezTo>
                      <a:pt x="340519" y="273050"/>
                      <a:pt x="170259" y="136525"/>
                      <a:pt x="0" y="0"/>
                    </a:cubicBezTo>
                  </a:path>
                </a:pathLst>
              </a:custGeom>
              <a:noFill/>
              <a:ln w="127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sp>
        <p:nvSpPr>
          <p:cNvPr id="41" name="ZoneTexte 40"/>
          <p:cNvSpPr txBox="1"/>
          <p:nvPr/>
        </p:nvSpPr>
        <p:spPr>
          <a:xfrm>
            <a:off x="7380327" y="3689789"/>
            <a:ext cx="2017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Magnetic field lines</a:t>
            </a:r>
          </a:p>
        </p:txBody>
      </p:sp>
      <p:cxnSp>
        <p:nvCxnSpPr>
          <p:cNvPr id="42" name="Connecteur droit avec flèche 41"/>
          <p:cNvCxnSpPr/>
          <p:nvPr/>
        </p:nvCxnSpPr>
        <p:spPr>
          <a:xfrm flipH="1" flipV="1">
            <a:off x="6764902" y="3305446"/>
            <a:ext cx="509773" cy="492704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/>
          <p:cNvCxnSpPr>
            <a:stCxn id="47" idx="0"/>
          </p:cNvCxnSpPr>
          <p:nvPr/>
        </p:nvCxnSpPr>
        <p:spPr>
          <a:xfrm flipH="1" flipV="1">
            <a:off x="6005849" y="3287988"/>
            <a:ext cx="1037299" cy="1203981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ZoneTexte 43"/>
          <p:cNvSpPr txBox="1"/>
          <p:nvPr/>
        </p:nvSpPr>
        <p:spPr>
          <a:xfrm>
            <a:off x="7871892" y="4579186"/>
            <a:ext cx="1166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C00000"/>
                </a:solidFill>
              </a:rPr>
              <a:t>ZONE ECR </a:t>
            </a:r>
          </a:p>
        </p:txBody>
      </p:sp>
      <p:sp>
        <p:nvSpPr>
          <p:cNvPr id="45" name="Rectangle 44"/>
          <p:cNvSpPr/>
          <p:nvPr/>
        </p:nvSpPr>
        <p:spPr>
          <a:xfrm>
            <a:off x="7191981" y="2044455"/>
            <a:ext cx="9701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PLASMA</a:t>
            </a:r>
          </a:p>
        </p:txBody>
      </p:sp>
      <p:cxnSp>
        <p:nvCxnSpPr>
          <p:cNvPr id="46" name="Connecteur droit avec flèche 45"/>
          <p:cNvCxnSpPr/>
          <p:nvPr/>
        </p:nvCxnSpPr>
        <p:spPr>
          <a:xfrm flipH="1">
            <a:off x="6131858" y="2248171"/>
            <a:ext cx="1037491" cy="342900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ZoneTexte 46"/>
              <p:cNvSpPr txBox="1"/>
              <p:nvPr/>
            </p:nvSpPr>
            <p:spPr>
              <a:xfrm>
                <a:off x="6646143" y="4491967"/>
                <a:ext cx="1713866" cy="565348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𝑅𝐹</m:t>
                          </m:r>
                        </m:sub>
                      </m:sSub>
                      <m:r>
                        <a:rPr lang="fr-FR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𝑐𝑒</m:t>
                          </m:r>
                        </m:sub>
                      </m:sSub>
                      <m:r>
                        <a:rPr lang="fr-FR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fr-FR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num>
                        <m:den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47" name="ZoneTexte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6143" y="4491967"/>
                <a:ext cx="1713866" cy="56534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8" name="Connecteur droit avec flèche 47"/>
          <p:cNvCxnSpPr/>
          <p:nvPr/>
        </p:nvCxnSpPr>
        <p:spPr>
          <a:xfrm>
            <a:off x="6949597" y="3042753"/>
            <a:ext cx="641962" cy="6638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ZoneTexte 48"/>
              <p:cNvSpPr txBox="1"/>
              <p:nvPr/>
            </p:nvSpPr>
            <p:spPr>
              <a:xfrm>
                <a:off x="7560705" y="2448929"/>
                <a:ext cx="522515" cy="5754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8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sz="2800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</m:acc>
                    </m:oMath>
                  </m:oMathPara>
                </a14:m>
                <a:endParaRPr lang="en-US" sz="28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9" name="ZoneTexte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0705" y="2448929"/>
                <a:ext cx="522515" cy="57547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ZoneTexte 49"/>
          <p:cNvSpPr txBox="1"/>
          <p:nvPr/>
        </p:nvSpPr>
        <p:spPr>
          <a:xfrm>
            <a:off x="4151784" y="1196752"/>
            <a:ext cx="3700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ECR = Electron Cyclotron Resonance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ZoneTexte 50"/>
              <p:cNvSpPr txBox="1"/>
              <p:nvPr/>
            </p:nvSpPr>
            <p:spPr>
              <a:xfrm>
                <a:off x="2019702" y="4843026"/>
                <a:ext cx="4724370" cy="17543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Clr>
                    <a:srgbClr val="FF0000"/>
                  </a:buClr>
                  <a:buFont typeface="Wingdings" panose="05000000000000000000" pitchFamily="2" charset="2"/>
                  <a:buChar char="Ø"/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Secondary vacuum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fr-FR" i="1">
                                <a:latin typeface="Cambria Math"/>
                                <a:cs typeface="Times New Roman" panose="020206030504050203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fr-FR" i="1">
                                <a:latin typeface="Cambria Math"/>
                                <a:cs typeface="Times New Roman" panose="02020603050405020304" pitchFamily="18" charset="0"/>
                              </a:rPr>
                              <m:t>−6</m:t>
                            </m:r>
                          </m:sup>
                        </m:sSup>
                        <m:r>
                          <m:rPr>
                            <m:nor/>
                          </m:rPr>
                          <a:rPr lang="fr-FR">
                            <a:latin typeface="Cambria Math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>
                            <a:latin typeface="Cambria Math"/>
                            <a:cs typeface="Times New Roman" panose="02020603050405020304" pitchFamily="18" charset="0"/>
                          </a:rPr>
                          <m:t>to</m:t>
                        </m:r>
                        <m:r>
                          <m:rPr>
                            <m:nor/>
                          </m:rPr>
                          <a:rPr lang="fr-FR">
                            <a:latin typeface="Cambria Math"/>
                            <a:cs typeface="Times New Roman" panose="020206030504050203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fr-FR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fr-FR" i="1">
                                <a:latin typeface="Cambria Math"/>
                                <a:cs typeface="Times New Roman" panose="020206030504050203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fr-FR" i="1">
                                <a:latin typeface="Cambria Math"/>
                                <a:cs typeface="Times New Roman" panose="02020603050405020304" pitchFamily="18" charset="0"/>
                              </a:rPr>
                              <m:t>−8</m:t>
                            </m:r>
                          </m:sup>
                        </m:sSup>
                        <m:r>
                          <m:rPr>
                            <m:nor/>
                          </m:rPr>
                          <a:rPr lang="fr-FR">
                            <a:latin typeface="Cambria Math"/>
                            <a:cs typeface="Times New Roman" panose="02020603050405020304" pitchFamily="18" charset="0"/>
                          </a:rPr>
                          <m:t>mbar</m:t>
                        </m:r>
                      </m:e>
                    </m:d>
                  </m:oMath>
                </a14:m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Clr>
                    <a:srgbClr val="FF0000"/>
                  </a:buClr>
                  <a:buFont typeface="Wingdings" panose="05000000000000000000" pitchFamily="2" charset="2"/>
                  <a:buChar char="Ø"/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Magnetic confinement</a:t>
                </a:r>
              </a:p>
              <a:p>
                <a:pPr marL="285750" indent="-285750">
                  <a:buClr>
                    <a:srgbClr val="FF0000"/>
                  </a:buClr>
                  <a:buFont typeface="Wingdings" panose="05000000000000000000" pitchFamily="2" charset="2"/>
                  <a:buChar char="Ø"/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Hot electrons</a:t>
                </a:r>
              </a:p>
              <a:p>
                <a:pPr marL="285750" indent="-285750">
                  <a:buClr>
                    <a:srgbClr val="FF0000"/>
                  </a:buClr>
                  <a:buFont typeface="Wingdings" panose="05000000000000000000" pitchFamily="2" charset="2"/>
                  <a:buChar char="Ø"/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Cold ions</a:t>
                </a:r>
              </a:p>
              <a:p>
                <a:pPr marL="285750" indent="-285750">
                  <a:buClr>
                    <a:srgbClr val="FF0000"/>
                  </a:buClr>
                  <a:buFont typeface="Wingdings" panose="05000000000000000000" pitchFamily="2" charset="2"/>
                  <a:buChar char="Ø"/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Multi-ionization of ions</a:t>
                </a:r>
              </a:p>
              <a:p>
                <a:pPr marL="285750" indent="-285750">
                  <a:buClr>
                    <a:srgbClr val="FF0000"/>
                  </a:buClr>
                  <a:buFont typeface="Wingdings" panose="05000000000000000000" pitchFamily="2" charset="2"/>
                  <a:buChar char="Ø"/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Extraction of ions and acceleration (30-60kV)</a:t>
                </a:r>
              </a:p>
            </p:txBody>
          </p:sp>
        </mc:Choice>
        <mc:Fallback xmlns="">
          <p:sp>
            <p:nvSpPr>
              <p:cNvPr id="51" name="ZoneTexte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9702" y="4843026"/>
                <a:ext cx="4724370" cy="1754326"/>
              </a:xfrm>
              <a:prstGeom prst="rect">
                <a:avLst/>
              </a:prstGeom>
              <a:blipFill>
                <a:blip r:embed="rId4"/>
                <a:stretch>
                  <a:fillRect l="-774" t="-1736" r="-387" b="-451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01265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21" grpId="0"/>
      <p:bldP spid="24" grpId="0"/>
      <p:bldP spid="25" grpId="0" animBg="1"/>
      <p:bldP spid="26" grpId="0" animBg="1"/>
      <p:bldP spid="27" grpId="0" animBg="1"/>
      <p:bldP spid="41" grpId="0"/>
      <p:bldP spid="44" grpId="0"/>
      <p:bldP spid="45" grpId="0"/>
      <p:bldP spid="47" grpId="0" animBg="1"/>
      <p:bldP spid="49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3"/>
          <p:cNvSpPr>
            <a:spLocks noGrp="1"/>
          </p:cNvSpPr>
          <p:nvPr>
            <p:ph type="title"/>
          </p:nvPr>
        </p:nvSpPr>
        <p:spPr>
          <a:xfrm>
            <a:off x="1776000" y="158400"/>
            <a:ext cx="8208432" cy="318272"/>
          </a:xfrm>
        </p:spPr>
        <p:txBody>
          <a:bodyPr vert="horz" wrap="none" lIns="36000" tIns="36000" rIns="36000" bIns="36000" rtlCol="0" anchor="t" anchorCtr="0">
            <a:noAutofit/>
          </a:bodyPr>
          <a:lstStyle/>
          <a:p>
            <a:pPr algn="just"/>
            <a:r>
              <a:rPr lang="en-US" sz="16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SPIRAL2 accelerator at GANIL-Caen</a:t>
            </a:r>
          </a:p>
        </p:txBody>
      </p:sp>
      <p:sp>
        <p:nvSpPr>
          <p:cNvPr id="82" name="Rectangle 2"/>
          <p:cNvSpPr txBox="1">
            <a:spLocks noChangeArrowheads="1"/>
          </p:cNvSpPr>
          <p:nvPr/>
        </p:nvSpPr>
        <p:spPr>
          <a:xfrm>
            <a:off x="2639616" y="582960"/>
            <a:ext cx="6984776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Font typeface="Arial" pitchFamily="34" charset="0"/>
              <a:buNone/>
              <a:defRPr sz="1800" b="1" i="0" u="none" strike="noStrike" kern="1200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Implantation of HEBT</a:t>
            </a:r>
          </a:p>
        </p:txBody>
      </p:sp>
      <p:grpSp>
        <p:nvGrpSpPr>
          <p:cNvPr id="2" name="Groupe 1"/>
          <p:cNvGrpSpPr/>
          <p:nvPr/>
        </p:nvGrpSpPr>
        <p:grpSpPr>
          <a:xfrm>
            <a:off x="2324475" y="1309762"/>
            <a:ext cx="8236021" cy="4351487"/>
            <a:chOff x="800474" y="1309761"/>
            <a:chExt cx="8236021" cy="4351487"/>
          </a:xfrm>
        </p:grpSpPr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3431" y="1338776"/>
              <a:ext cx="5503755" cy="3921904"/>
            </a:xfrm>
            <a:prstGeom prst="rect">
              <a:avLst/>
            </a:prstGeom>
          </p:spPr>
        </p:pic>
        <p:sp>
          <p:nvSpPr>
            <p:cNvPr id="12" name="Text Box 7"/>
            <p:cNvSpPr txBox="1">
              <a:spLocks noChangeArrowheads="1"/>
            </p:cNvSpPr>
            <p:nvPr/>
          </p:nvSpPr>
          <p:spPr bwMode="auto">
            <a:xfrm>
              <a:off x="899592" y="3248509"/>
              <a:ext cx="896292" cy="376239"/>
            </a:xfrm>
            <a:prstGeom prst="rect">
              <a:avLst/>
            </a:prstGeom>
            <a:noFill/>
            <a:ln w="3175">
              <a:noFill/>
              <a:round/>
              <a:headEnd/>
              <a:tailEnd/>
            </a:ln>
          </p:spPr>
          <p:txBody>
            <a:bodyPr wrap="square" lIns="72000" tIns="72000" rIns="72000" bIns="72000" anchor="ctr">
              <a:spAutoFit/>
            </a:bodyPr>
            <a:lstStyle/>
            <a:p>
              <a:pPr algn="ctr">
                <a:spcAft>
                  <a:spcPts val="300"/>
                </a:spcAft>
                <a:buClr>
                  <a:srgbClr val="FF0000"/>
                </a:buClr>
                <a:buSzPct val="9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 sz="1500" b="1" dirty="0">
                  <a:latin typeface="Times New Roman" pitchFamily="18" charset="0"/>
                </a:rPr>
                <a:t>LINAC</a:t>
              </a:r>
            </a:p>
          </p:txBody>
        </p:sp>
        <p:grpSp>
          <p:nvGrpSpPr>
            <p:cNvPr id="13" name="Groupe 19"/>
            <p:cNvGrpSpPr/>
            <p:nvPr/>
          </p:nvGrpSpPr>
          <p:grpSpPr>
            <a:xfrm>
              <a:off x="1795884" y="3234232"/>
              <a:ext cx="7240611" cy="914848"/>
              <a:chOff x="1403648" y="3132840"/>
              <a:chExt cx="9046241" cy="1142989"/>
            </a:xfrm>
          </p:grpSpPr>
          <p:cxnSp>
            <p:nvCxnSpPr>
              <p:cNvPr id="24" name="Connecteur droit avec flèche 23"/>
              <p:cNvCxnSpPr/>
              <p:nvPr/>
            </p:nvCxnSpPr>
            <p:spPr bwMode="auto">
              <a:xfrm>
                <a:off x="1403648" y="3356992"/>
                <a:ext cx="6192688" cy="0"/>
              </a:xfrm>
              <a:prstGeom prst="straightConnector1">
                <a:avLst/>
              </a:prstGeom>
              <a:solidFill>
                <a:srgbClr val="00B8FF"/>
              </a:solidFill>
              <a:ln w="317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stealth" w="lg" len="sm"/>
              </a:ln>
              <a:effectLst/>
            </p:spPr>
          </p:cxnSp>
          <p:sp>
            <p:nvSpPr>
              <p:cNvPr id="25" name="Text Box 7"/>
              <p:cNvSpPr txBox="1">
                <a:spLocks noChangeArrowheads="1"/>
              </p:cNvSpPr>
              <p:nvPr/>
            </p:nvSpPr>
            <p:spPr bwMode="auto">
              <a:xfrm>
                <a:off x="7747644" y="3132840"/>
                <a:ext cx="2702245" cy="1142989"/>
              </a:xfrm>
              <a:prstGeom prst="rect">
                <a:avLst/>
              </a:prstGeom>
              <a:noFill/>
              <a:ln w="3175">
                <a:noFill/>
                <a:round/>
                <a:headEnd/>
                <a:tailEnd/>
              </a:ln>
            </p:spPr>
            <p:txBody>
              <a:bodyPr wrap="square" lIns="72000" tIns="72000" rIns="72000" bIns="72000" anchor="ctr">
                <a:spAutoFit/>
              </a:bodyPr>
              <a:lstStyle/>
              <a:p>
                <a:pPr>
                  <a:spcAft>
                    <a:spcPts val="300"/>
                  </a:spcAft>
                  <a:buClr>
                    <a:srgbClr val="FF0000"/>
                  </a:buClr>
                  <a:buSzPct val="9000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sz="1500" b="1" dirty="0">
                    <a:solidFill>
                      <a:srgbClr val="FF0000"/>
                    </a:solidFill>
                    <a:latin typeface="Times New Roman" pitchFamily="18" charset="0"/>
                  </a:rPr>
                  <a:t>AF-LINAC</a:t>
                </a:r>
              </a:p>
              <a:p>
                <a:pPr>
                  <a:spcAft>
                    <a:spcPts val="300"/>
                  </a:spcAft>
                  <a:buClr>
                    <a:srgbClr val="FF0000"/>
                  </a:buClr>
                  <a:buSzPct val="9000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sz="1500" b="1" dirty="0">
                    <a:solidFill>
                      <a:srgbClr val="FF0000"/>
                    </a:solidFill>
                    <a:latin typeface="Times New Roman" pitchFamily="18" charset="0"/>
                  </a:rPr>
                  <a:t>= Beam dump</a:t>
                </a:r>
              </a:p>
              <a:p>
                <a:pPr>
                  <a:spcAft>
                    <a:spcPts val="300"/>
                  </a:spcAft>
                  <a:buClr>
                    <a:srgbClr val="FF0000"/>
                  </a:buClr>
                  <a:buSzPct val="9000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sz="1500" b="1" dirty="0">
                    <a:solidFill>
                      <a:srgbClr val="FF0000"/>
                    </a:solidFill>
                    <a:latin typeface="Times New Roman" pitchFamily="18" charset="0"/>
                  </a:rPr>
                  <a:t>= </a:t>
                </a:r>
                <a:r>
                  <a:rPr lang="en-US" sz="1500" b="1" dirty="0" err="1">
                    <a:solidFill>
                      <a:srgbClr val="FF0000"/>
                    </a:solidFill>
                    <a:latin typeface="Times New Roman" pitchFamily="18" charset="0"/>
                  </a:rPr>
                  <a:t>Arrêt</a:t>
                </a:r>
                <a:r>
                  <a:rPr lang="en-US" sz="1500" b="1" dirty="0">
                    <a:solidFill>
                      <a:srgbClr val="FF0000"/>
                    </a:solidFill>
                    <a:latin typeface="Times New Roman" pitchFamily="18" charset="0"/>
                  </a:rPr>
                  <a:t> </a:t>
                </a:r>
                <a:r>
                  <a:rPr lang="en-US" sz="1500" b="1" dirty="0" err="1">
                    <a:solidFill>
                      <a:srgbClr val="FF0000"/>
                    </a:solidFill>
                    <a:latin typeface="Times New Roman" pitchFamily="18" charset="0"/>
                  </a:rPr>
                  <a:t>Faisceau</a:t>
                </a:r>
                <a:endParaRPr lang="en-US" sz="1500" b="1" dirty="0">
                  <a:solidFill>
                    <a:srgbClr val="FF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14" name="Groupe 18"/>
            <p:cNvGrpSpPr/>
            <p:nvPr/>
          </p:nvGrpSpPr>
          <p:grpSpPr>
            <a:xfrm>
              <a:off x="4447101" y="1309761"/>
              <a:ext cx="3327995" cy="2103883"/>
              <a:chOff x="4716016" y="728452"/>
              <a:chExt cx="4157917" cy="2628540"/>
            </a:xfrm>
          </p:grpSpPr>
          <p:sp>
            <p:nvSpPr>
              <p:cNvPr id="21" name="Text Box 7"/>
              <p:cNvSpPr txBox="1">
                <a:spLocks noChangeArrowheads="1"/>
              </p:cNvSpPr>
              <p:nvPr/>
            </p:nvSpPr>
            <p:spPr bwMode="auto">
              <a:xfrm>
                <a:off x="5771712" y="728452"/>
                <a:ext cx="3102221" cy="758460"/>
              </a:xfrm>
              <a:prstGeom prst="rect">
                <a:avLst/>
              </a:prstGeom>
              <a:solidFill>
                <a:schemeClr val="bg1">
                  <a:alpha val="65000"/>
                </a:schemeClr>
              </a:solidFill>
              <a:ln w="3175">
                <a:noFill/>
                <a:round/>
                <a:headEnd/>
                <a:tailEnd/>
              </a:ln>
            </p:spPr>
            <p:txBody>
              <a:bodyPr wrap="square" lIns="72000" tIns="72000" rIns="72000" bIns="72000" anchor="ctr">
                <a:spAutoFit/>
              </a:bodyPr>
              <a:lstStyle/>
              <a:p>
                <a:pPr algn="ctr">
                  <a:spcAft>
                    <a:spcPts val="300"/>
                  </a:spcAft>
                  <a:buClr>
                    <a:srgbClr val="FF0000"/>
                  </a:buClr>
                  <a:buSzPct val="9000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sz="1500" b="1" dirty="0">
                    <a:solidFill>
                      <a:srgbClr val="00CC00"/>
                    </a:solidFill>
                    <a:latin typeface="Times New Roman" pitchFamily="18" charset="0"/>
                  </a:rPr>
                  <a:t>NFS = Neutrons For Science = experimental hall</a:t>
                </a:r>
              </a:p>
            </p:txBody>
          </p:sp>
          <p:cxnSp>
            <p:nvCxnSpPr>
              <p:cNvPr id="22" name="Connecteur droit 21"/>
              <p:cNvCxnSpPr/>
              <p:nvPr/>
            </p:nvCxnSpPr>
            <p:spPr bwMode="auto">
              <a:xfrm flipV="1">
                <a:off x="4716016" y="2636912"/>
                <a:ext cx="792088" cy="720080"/>
              </a:xfrm>
              <a:prstGeom prst="line">
                <a:avLst/>
              </a:prstGeom>
              <a:solidFill>
                <a:srgbClr val="00B8FF"/>
              </a:solidFill>
              <a:ln w="31750" cap="flat" cmpd="sng" algn="ctr">
                <a:solidFill>
                  <a:srgbClr val="00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" name="Connecteur droit avec flèche 22"/>
              <p:cNvCxnSpPr/>
              <p:nvPr/>
            </p:nvCxnSpPr>
            <p:spPr bwMode="auto">
              <a:xfrm flipV="1">
                <a:off x="5508104" y="937434"/>
                <a:ext cx="0" cy="1699478"/>
              </a:xfrm>
              <a:prstGeom prst="straightConnector1">
                <a:avLst/>
              </a:prstGeom>
              <a:solidFill>
                <a:srgbClr val="00B8FF"/>
              </a:solidFill>
              <a:ln w="31750" cap="flat" cmpd="sng" algn="ctr">
                <a:solidFill>
                  <a:srgbClr val="00CC00"/>
                </a:solidFill>
                <a:prstDash val="solid"/>
                <a:round/>
                <a:headEnd type="none" w="med" len="med"/>
                <a:tailEnd type="stealth"/>
              </a:ln>
              <a:effectLst/>
            </p:spPr>
          </p:cxnSp>
        </p:grpSp>
        <p:grpSp>
          <p:nvGrpSpPr>
            <p:cNvPr id="15" name="Groupe 28"/>
            <p:cNvGrpSpPr/>
            <p:nvPr/>
          </p:nvGrpSpPr>
          <p:grpSpPr>
            <a:xfrm>
              <a:off x="3236764" y="3413644"/>
              <a:ext cx="5079652" cy="2247604"/>
              <a:chOff x="3203848" y="3356992"/>
              <a:chExt cx="6346392" cy="2808099"/>
            </a:xfrm>
          </p:grpSpPr>
          <p:sp>
            <p:nvSpPr>
              <p:cNvPr id="16" name="Text Box 7"/>
              <p:cNvSpPr txBox="1">
                <a:spLocks noChangeArrowheads="1"/>
              </p:cNvSpPr>
              <p:nvPr/>
            </p:nvSpPr>
            <p:spPr bwMode="auto">
              <a:xfrm>
                <a:off x="6941307" y="5118235"/>
                <a:ext cx="2608933" cy="1046856"/>
              </a:xfrm>
              <a:prstGeom prst="rect">
                <a:avLst/>
              </a:prstGeom>
              <a:noFill/>
              <a:ln w="3175">
                <a:noFill/>
                <a:round/>
                <a:headEnd/>
                <a:tailEnd/>
              </a:ln>
            </p:spPr>
            <p:txBody>
              <a:bodyPr wrap="square" lIns="72000" tIns="72000" rIns="72000" bIns="72000" anchor="ctr">
                <a:spAutoFit/>
              </a:bodyPr>
              <a:lstStyle/>
              <a:p>
                <a:pPr>
                  <a:spcAft>
                    <a:spcPts val="300"/>
                  </a:spcAft>
                  <a:buClr>
                    <a:srgbClr val="FF0000"/>
                  </a:buClr>
                  <a:buSzPct val="9000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sz="1500" b="1" dirty="0">
                    <a:solidFill>
                      <a:srgbClr val="0000FF"/>
                    </a:solidFill>
                    <a:latin typeface="Times New Roman" pitchFamily="18" charset="0"/>
                  </a:rPr>
                  <a:t>S3 = Super Separator Spectrometer = experimental hall</a:t>
                </a:r>
              </a:p>
            </p:txBody>
          </p:sp>
          <p:cxnSp>
            <p:nvCxnSpPr>
              <p:cNvPr id="17" name="Connecteur droit 16"/>
              <p:cNvCxnSpPr/>
              <p:nvPr/>
            </p:nvCxnSpPr>
            <p:spPr bwMode="auto">
              <a:xfrm>
                <a:off x="3203848" y="3356992"/>
                <a:ext cx="792088" cy="720080"/>
              </a:xfrm>
              <a:prstGeom prst="line">
                <a:avLst/>
              </a:prstGeom>
              <a:solidFill>
                <a:srgbClr val="00B8FF"/>
              </a:solidFill>
              <a:ln w="3175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" name="Connecteur droit 17"/>
              <p:cNvCxnSpPr/>
              <p:nvPr/>
            </p:nvCxnSpPr>
            <p:spPr bwMode="auto">
              <a:xfrm>
                <a:off x="3995936" y="4077072"/>
                <a:ext cx="0" cy="504056"/>
              </a:xfrm>
              <a:prstGeom prst="line">
                <a:avLst/>
              </a:prstGeom>
              <a:solidFill>
                <a:srgbClr val="00B8FF"/>
              </a:solidFill>
              <a:ln w="3175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" name="Connecteur droit 18"/>
              <p:cNvCxnSpPr/>
              <p:nvPr/>
            </p:nvCxnSpPr>
            <p:spPr bwMode="auto">
              <a:xfrm>
                <a:off x="3995936" y="4581128"/>
                <a:ext cx="792088" cy="778855"/>
              </a:xfrm>
              <a:prstGeom prst="line">
                <a:avLst/>
              </a:prstGeom>
              <a:solidFill>
                <a:srgbClr val="00B8FF"/>
              </a:solidFill>
              <a:ln w="3175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0" name="Connecteur droit avec flèche 19"/>
              <p:cNvCxnSpPr/>
              <p:nvPr/>
            </p:nvCxnSpPr>
            <p:spPr bwMode="auto">
              <a:xfrm>
                <a:off x="4788024" y="5359983"/>
                <a:ext cx="2088232" cy="13233"/>
              </a:xfrm>
              <a:prstGeom prst="straightConnector1">
                <a:avLst/>
              </a:prstGeom>
              <a:solidFill>
                <a:srgbClr val="00B8FF"/>
              </a:solidFill>
              <a:ln w="3175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stealth"/>
              </a:ln>
              <a:effectLst/>
            </p:spPr>
          </p:cxnSp>
        </p:grpSp>
        <p:sp>
          <p:nvSpPr>
            <p:cNvPr id="27" name="Rectangle 26"/>
            <p:cNvSpPr/>
            <p:nvPr/>
          </p:nvSpPr>
          <p:spPr bwMode="auto">
            <a:xfrm>
              <a:off x="800474" y="4242858"/>
              <a:ext cx="2691406" cy="117859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fr-FR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28" name="Text Box 7"/>
          <p:cNvSpPr txBox="1">
            <a:spLocks noChangeArrowheads="1"/>
          </p:cNvSpPr>
          <p:nvPr/>
        </p:nvSpPr>
        <p:spPr bwMode="auto">
          <a:xfrm>
            <a:off x="1847529" y="5359920"/>
            <a:ext cx="8305269" cy="1453457"/>
          </a:xfrm>
          <a:prstGeom prst="rect">
            <a:avLst/>
          </a:prstGeom>
          <a:noFill/>
          <a:ln w="3175">
            <a:noFill/>
            <a:round/>
            <a:headEnd/>
            <a:tailEnd/>
          </a:ln>
        </p:spPr>
        <p:txBody>
          <a:bodyPr wrap="square" lIns="72000" tIns="72000" rIns="72000" bIns="72000" anchor="ctr">
            <a:spAutoFit/>
          </a:bodyPr>
          <a:lstStyle/>
          <a:p>
            <a:pPr algn="just">
              <a:spcAft>
                <a:spcPts val="300"/>
              </a:spcAft>
              <a:buClr>
                <a:srgbClr val="FF0000"/>
              </a:buClr>
              <a:buSzPct val="9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500" b="1" dirty="0">
                <a:latin typeface="Times New Roman" pitchFamily="18" charset="0"/>
              </a:rPr>
              <a:t>3 lines (</a:t>
            </a:r>
            <a:r>
              <a:rPr lang="en-US" sz="1500" b="1" dirty="0" err="1">
                <a:latin typeface="Times New Roman" pitchFamily="18" charset="0"/>
              </a:rPr>
              <a:t>totale</a:t>
            </a:r>
            <a:r>
              <a:rPr lang="en-US" sz="1500" b="1" dirty="0">
                <a:latin typeface="Times New Roman" pitchFamily="18" charset="0"/>
              </a:rPr>
              <a:t> length = 54.5m) :</a:t>
            </a:r>
          </a:p>
          <a:p>
            <a:pPr algn="just">
              <a:spcAft>
                <a:spcPts val="300"/>
              </a:spcAft>
              <a:buClr>
                <a:srgbClr val="FF0000"/>
              </a:buClr>
              <a:buSzPct val="90000"/>
              <a:buFont typeface="Wingdings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500" dirty="0">
                <a:latin typeface="Times New Roman" pitchFamily="18" charset="0"/>
              </a:rPr>
              <a:t> </a:t>
            </a:r>
            <a:r>
              <a:rPr lang="en-US" sz="1500" b="1" dirty="0">
                <a:solidFill>
                  <a:srgbClr val="FF0000"/>
                </a:solidFill>
                <a:latin typeface="Times New Roman" pitchFamily="18" charset="0"/>
              </a:rPr>
              <a:t>LHE1 </a:t>
            </a:r>
            <a:r>
              <a:rPr lang="en-US" sz="1500" dirty="0">
                <a:latin typeface="Times New Roman" pitchFamily="18" charset="0"/>
              </a:rPr>
              <a:t>: from LINAC to Beam-dump. L=21.3m.</a:t>
            </a:r>
          </a:p>
          <a:p>
            <a:pPr algn="just">
              <a:spcAft>
                <a:spcPts val="300"/>
              </a:spcAft>
              <a:buClr>
                <a:srgbClr val="FF0000"/>
              </a:buClr>
              <a:buSzPct val="90000"/>
              <a:buFont typeface="Wingdings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500" b="1" dirty="0">
                <a:latin typeface="Times New Roman" pitchFamily="18" charset="0"/>
              </a:rPr>
              <a:t> </a:t>
            </a:r>
            <a:r>
              <a:rPr lang="en-US" sz="1500" b="1" dirty="0">
                <a:solidFill>
                  <a:srgbClr val="00CC00"/>
                </a:solidFill>
                <a:latin typeface="Times New Roman" pitchFamily="18" charset="0"/>
              </a:rPr>
              <a:t>LHNFS</a:t>
            </a:r>
            <a:r>
              <a:rPr lang="en-US" sz="1500" dirty="0">
                <a:latin typeface="Times New Roman" pitchFamily="18" charset="0"/>
              </a:rPr>
              <a:t> : from dipole LHNFS-D11 to neutrons converter. L=14m.</a:t>
            </a:r>
          </a:p>
          <a:p>
            <a:pPr algn="just">
              <a:spcAft>
                <a:spcPts val="300"/>
              </a:spcAft>
              <a:buClr>
                <a:srgbClr val="FF0000"/>
              </a:buClr>
              <a:buSzPct val="90000"/>
              <a:buFont typeface="Wingdings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500" dirty="0">
                <a:latin typeface="Times New Roman" pitchFamily="18" charset="0"/>
              </a:rPr>
              <a:t> </a:t>
            </a:r>
            <a:r>
              <a:rPr lang="en-US" sz="1500" b="1" dirty="0">
                <a:solidFill>
                  <a:srgbClr val="0000FF"/>
                </a:solidFill>
                <a:latin typeface="Times New Roman" pitchFamily="18" charset="0"/>
              </a:rPr>
              <a:t>LHS3N </a:t>
            </a:r>
            <a:r>
              <a:rPr lang="en-US" sz="1500" dirty="0">
                <a:latin typeface="Times New Roman" pitchFamily="18" charset="0"/>
              </a:rPr>
              <a:t>: from dipole LHE2-D11 to target area of Super Separator Spectrometer S3. L=19.2m.</a:t>
            </a:r>
          </a:p>
          <a:p>
            <a:pPr algn="just">
              <a:spcAft>
                <a:spcPts val="300"/>
              </a:spcAft>
              <a:buClr>
                <a:srgbClr val="FF0000"/>
              </a:buClr>
              <a:buSzPct val="9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 sz="15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00215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3"/>
          <p:cNvSpPr>
            <a:spLocks noGrp="1"/>
          </p:cNvSpPr>
          <p:nvPr>
            <p:ph type="title"/>
          </p:nvPr>
        </p:nvSpPr>
        <p:spPr>
          <a:xfrm>
            <a:off x="1776000" y="158400"/>
            <a:ext cx="8208432" cy="318272"/>
          </a:xfrm>
        </p:spPr>
        <p:txBody>
          <a:bodyPr vert="horz" wrap="none" lIns="36000" tIns="36000" rIns="36000" bIns="36000" rtlCol="0" anchor="t" anchorCtr="0">
            <a:noAutofit/>
          </a:bodyPr>
          <a:lstStyle/>
          <a:p>
            <a:pPr algn="just"/>
            <a:r>
              <a:rPr lang="en-US" sz="16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SPIRAL2 accelerator at GANIL-Caen</a:t>
            </a:r>
          </a:p>
        </p:txBody>
      </p:sp>
      <p:sp>
        <p:nvSpPr>
          <p:cNvPr id="82" name="Rectangle 2"/>
          <p:cNvSpPr txBox="1">
            <a:spLocks noChangeArrowheads="1"/>
          </p:cNvSpPr>
          <p:nvPr/>
        </p:nvSpPr>
        <p:spPr>
          <a:xfrm>
            <a:off x="2639616" y="582960"/>
            <a:ext cx="6984776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Font typeface="Arial" pitchFamily="34" charset="0"/>
              <a:buNone/>
              <a:defRPr sz="1800" b="1" i="0" u="none" strike="noStrike" kern="1200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Implantation of HEBT</a:t>
            </a:r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859" y="1125989"/>
            <a:ext cx="4049999" cy="2700000"/>
          </a:xfrm>
          <a:prstGeom prst="rect">
            <a:avLst/>
          </a:prstGeom>
        </p:spPr>
      </p:pic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3192" y="1124744"/>
            <a:ext cx="3597435" cy="27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316" y="3933056"/>
            <a:ext cx="4041917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57312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3"/>
          <p:cNvSpPr>
            <a:spLocks noGrp="1"/>
          </p:cNvSpPr>
          <p:nvPr>
            <p:ph type="title"/>
          </p:nvPr>
        </p:nvSpPr>
        <p:spPr>
          <a:xfrm>
            <a:off x="1776000" y="158400"/>
            <a:ext cx="8208432" cy="318272"/>
          </a:xfrm>
        </p:spPr>
        <p:txBody>
          <a:bodyPr vert="horz" wrap="none" lIns="36000" tIns="36000" rIns="36000" bIns="36000" rtlCol="0" anchor="t" anchorCtr="0">
            <a:noAutofit/>
          </a:bodyPr>
          <a:lstStyle/>
          <a:p>
            <a:pPr algn="just"/>
            <a:r>
              <a:rPr lang="en-US" sz="16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SPIRAL2 accelerator at GANIL-Caen</a:t>
            </a:r>
          </a:p>
        </p:txBody>
      </p:sp>
      <p:sp>
        <p:nvSpPr>
          <p:cNvPr id="82" name="Rectangle 2"/>
          <p:cNvSpPr txBox="1">
            <a:spLocks noChangeArrowheads="1"/>
          </p:cNvSpPr>
          <p:nvPr/>
        </p:nvSpPr>
        <p:spPr>
          <a:xfrm>
            <a:off x="2639616" y="582960"/>
            <a:ext cx="6984776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Font typeface="Arial" pitchFamily="34" charset="0"/>
              <a:buNone/>
              <a:defRPr sz="1800" b="1" i="0" u="none" strike="noStrike" kern="1200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HEBT : name of the elements</a:t>
            </a:r>
          </a:p>
        </p:txBody>
      </p:sp>
      <p:grpSp>
        <p:nvGrpSpPr>
          <p:cNvPr id="3" name="Groupe 2"/>
          <p:cNvGrpSpPr/>
          <p:nvPr/>
        </p:nvGrpSpPr>
        <p:grpSpPr>
          <a:xfrm>
            <a:off x="4047252" y="1279316"/>
            <a:ext cx="6513245" cy="5390045"/>
            <a:chOff x="1331640" y="1279315"/>
            <a:chExt cx="6513245" cy="5390045"/>
          </a:xfrm>
        </p:grpSpPr>
        <p:pic>
          <p:nvPicPr>
            <p:cNvPr id="26" name="Image 2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670"/>
            <a:stretch/>
          </p:blipFill>
          <p:spPr>
            <a:xfrm>
              <a:off x="2084131" y="1279315"/>
              <a:ext cx="5249742" cy="5390045"/>
            </a:xfrm>
            <a:prstGeom prst="rect">
              <a:avLst/>
            </a:prstGeom>
          </p:spPr>
        </p:pic>
        <p:sp>
          <p:nvSpPr>
            <p:cNvPr id="30" name="Text Box 7"/>
            <p:cNvSpPr txBox="1">
              <a:spLocks noChangeArrowheads="1"/>
            </p:cNvSpPr>
            <p:nvPr/>
          </p:nvSpPr>
          <p:spPr bwMode="auto">
            <a:xfrm>
              <a:off x="1331640" y="4349599"/>
              <a:ext cx="936104" cy="376239"/>
            </a:xfrm>
            <a:prstGeom prst="rect">
              <a:avLst/>
            </a:prstGeom>
            <a:noFill/>
            <a:ln w="3175">
              <a:noFill/>
              <a:round/>
              <a:headEnd/>
              <a:tailEnd/>
            </a:ln>
          </p:spPr>
          <p:txBody>
            <a:bodyPr wrap="square" lIns="72000" tIns="72000" rIns="72000" bIns="72000" anchor="ctr">
              <a:spAutoFit/>
            </a:bodyPr>
            <a:lstStyle/>
            <a:p>
              <a:pPr algn="ctr">
                <a:spcAft>
                  <a:spcPts val="300"/>
                </a:spcAft>
                <a:buClr>
                  <a:srgbClr val="FF0000"/>
                </a:buClr>
                <a:buSzPct val="9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 sz="1500" b="1" dirty="0">
                  <a:latin typeface="Times New Roman" pitchFamily="18" charset="0"/>
                </a:rPr>
                <a:t>LINAC</a:t>
              </a:r>
            </a:p>
          </p:txBody>
        </p:sp>
        <p:sp>
          <p:nvSpPr>
            <p:cNvPr id="31" name="Text Box 7"/>
            <p:cNvSpPr txBox="1">
              <a:spLocks noChangeArrowheads="1"/>
            </p:cNvSpPr>
            <p:nvPr/>
          </p:nvSpPr>
          <p:spPr bwMode="auto">
            <a:xfrm>
              <a:off x="6822859" y="4557884"/>
              <a:ext cx="1022026" cy="607071"/>
            </a:xfrm>
            <a:prstGeom prst="rect">
              <a:avLst/>
            </a:prstGeom>
            <a:noFill/>
            <a:ln w="3175">
              <a:noFill/>
              <a:round/>
              <a:headEnd/>
              <a:tailEnd/>
            </a:ln>
          </p:spPr>
          <p:txBody>
            <a:bodyPr wrap="square" lIns="72000" tIns="72000" rIns="72000" bIns="72000" anchor="ctr">
              <a:spAutoFit/>
            </a:bodyPr>
            <a:lstStyle/>
            <a:p>
              <a:pPr algn="ctr">
                <a:spcAft>
                  <a:spcPts val="300"/>
                </a:spcAft>
                <a:buClr>
                  <a:srgbClr val="FF0000"/>
                </a:buClr>
                <a:buSzPct val="9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 sz="1500" b="1" dirty="0">
                  <a:solidFill>
                    <a:srgbClr val="FF0000"/>
                  </a:solidFill>
                  <a:latin typeface="Times New Roman" pitchFamily="18" charset="0"/>
                </a:rPr>
                <a:t>AF-LINAC</a:t>
              </a:r>
            </a:p>
          </p:txBody>
        </p:sp>
        <p:sp>
          <p:nvSpPr>
            <p:cNvPr id="32" name="Text Box 7"/>
            <p:cNvSpPr txBox="1">
              <a:spLocks noChangeArrowheads="1"/>
            </p:cNvSpPr>
            <p:nvPr/>
          </p:nvSpPr>
          <p:spPr bwMode="auto">
            <a:xfrm>
              <a:off x="6311846" y="1295091"/>
              <a:ext cx="511013" cy="376239"/>
            </a:xfrm>
            <a:prstGeom prst="rect">
              <a:avLst/>
            </a:prstGeom>
            <a:noFill/>
            <a:ln w="3175">
              <a:noFill/>
              <a:round/>
              <a:headEnd/>
              <a:tailEnd/>
            </a:ln>
          </p:spPr>
          <p:txBody>
            <a:bodyPr wrap="square" lIns="72000" tIns="72000" rIns="72000" bIns="72000" anchor="ctr">
              <a:spAutoFit/>
            </a:bodyPr>
            <a:lstStyle/>
            <a:p>
              <a:pPr algn="ctr">
                <a:spcAft>
                  <a:spcPts val="300"/>
                </a:spcAft>
                <a:buClr>
                  <a:srgbClr val="FF0000"/>
                </a:buClr>
                <a:buSzPct val="9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 sz="1500" b="1" dirty="0">
                  <a:solidFill>
                    <a:srgbClr val="00CC00"/>
                  </a:solidFill>
                  <a:latin typeface="Times New Roman" pitchFamily="18" charset="0"/>
                </a:rPr>
                <a:t>NFS</a:t>
              </a:r>
            </a:p>
          </p:txBody>
        </p:sp>
        <p:sp>
          <p:nvSpPr>
            <p:cNvPr id="33" name="Text Box 7"/>
            <p:cNvSpPr txBox="1">
              <a:spLocks noChangeArrowheads="1"/>
            </p:cNvSpPr>
            <p:nvPr/>
          </p:nvSpPr>
          <p:spPr bwMode="auto">
            <a:xfrm>
              <a:off x="6822860" y="6127493"/>
              <a:ext cx="511013" cy="376239"/>
            </a:xfrm>
            <a:prstGeom prst="rect">
              <a:avLst/>
            </a:prstGeom>
            <a:noFill/>
            <a:ln w="3175">
              <a:noFill/>
              <a:round/>
              <a:headEnd/>
              <a:tailEnd/>
            </a:ln>
          </p:spPr>
          <p:txBody>
            <a:bodyPr wrap="square" lIns="72000" tIns="72000" rIns="72000" bIns="72000" anchor="ctr">
              <a:spAutoFit/>
            </a:bodyPr>
            <a:lstStyle/>
            <a:p>
              <a:pPr algn="ctr">
                <a:spcAft>
                  <a:spcPts val="300"/>
                </a:spcAft>
                <a:buClr>
                  <a:srgbClr val="FF0000"/>
                </a:buClr>
                <a:buSzPct val="9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 sz="1500" b="1" dirty="0">
                  <a:solidFill>
                    <a:srgbClr val="0000FF"/>
                  </a:solidFill>
                  <a:latin typeface="Times New Roman" pitchFamily="18" charset="0"/>
                </a:rPr>
                <a:t>S3</a:t>
              </a:r>
            </a:p>
          </p:txBody>
        </p:sp>
      </p:grpSp>
      <p:sp>
        <p:nvSpPr>
          <p:cNvPr id="34" name="Text Box 7"/>
          <p:cNvSpPr txBox="1">
            <a:spLocks noChangeArrowheads="1"/>
          </p:cNvSpPr>
          <p:nvPr/>
        </p:nvSpPr>
        <p:spPr bwMode="auto">
          <a:xfrm>
            <a:off x="1775520" y="1199810"/>
            <a:ext cx="4608512" cy="1876649"/>
          </a:xfrm>
          <a:prstGeom prst="rect">
            <a:avLst/>
          </a:prstGeom>
          <a:noFill/>
          <a:ln w="3175">
            <a:noFill/>
            <a:round/>
            <a:headEnd/>
            <a:tailEnd/>
          </a:ln>
        </p:spPr>
        <p:txBody>
          <a:bodyPr wrap="square" lIns="72000" tIns="72000" rIns="72000" bIns="72000" anchor="ctr">
            <a:spAutoFit/>
          </a:bodyPr>
          <a:lstStyle/>
          <a:p>
            <a:pPr>
              <a:spcAft>
                <a:spcPts val="300"/>
              </a:spcAft>
              <a:buClr>
                <a:srgbClr val="FF0000"/>
              </a:buClr>
              <a:buSzPct val="9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500" dirty="0">
                <a:latin typeface="Times New Roman" pitchFamily="18" charset="0"/>
              </a:rPr>
              <a:t>The  synoptic (overview diagram) give a complete vision of the elements of the lines. This is a very useful object :</a:t>
            </a:r>
          </a:p>
          <a:p>
            <a:pPr marL="285750" indent="-285750">
              <a:spcAft>
                <a:spcPts val="300"/>
              </a:spcAft>
              <a:buClr>
                <a:srgbClr val="FF0000"/>
              </a:buClr>
              <a:buSzPct val="90000"/>
              <a:buFont typeface="Wingdings" panose="05000000000000000000" pitchFamily="2" charset="2"/>
              <a:buChar char="Ø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500" dirty="0">
                <a:latin typeface="Times New Roman" pitchFamily="18" charset="0"/>
              </a:rPr>
              <a:t>Magnetic element : quadrupoles, dipoles, steerers</a:t>
            </a:r>
          </a:p>
          <a:p>
            <a:pPr marL="285750" indent="-285750">
              <a:spcAft>
                <a:spcPts val="300"/>
              </a:spcAft>
              <a:buClr>
                <a:srgbClr val="FF0000"/>
              </a:buClr>
              <a:buSzPct val="90000"/>
              <a:buFont typeface="Wingdings" panose="05000000000000000000" pitchFamily="2" charset="2"/>
              <a:buChar char="Ø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500" dirty="0">
                <a:latin typeface="Times New Roman" pitchFamily="18" charset="0"/>
              </a:rPr>
              <a:t>Beam diagnostics : beam profiler (EMS), losses rings, current </a:t>
            </a:r>
            <a:r>
              <a:rPr lang="en-US" sz="1500" dirty="0" err="1">
                <a:latin typeface="Times New Roman" pitchFamily="18" charset="0"/>
              </a:rPr>
              <a:t>diag</a:t>
            </a:r>
            <a:r>
              <a:rPr lang="en-US" sz="1500" dirty="0">
                <a:latin typeface="Times New Roman" pitchFamily="18" charset="0"/>
              </a:rPr>
              <a:t> (ACCT-DCCT), </a:t>
            </a:r>
            <a:r>
              <a:rPr lang="en-US" sz="1500" dirty="0" err="1">
                <a:latin typeface="Times New Roman" pitchFamily="18" charset="0"/>
              </a:rPr>
              <a:t>ToF</a:t>
            </a:r>
            <a:r>
              <a:rPr lang="en-US" sz="1500" dirty="0">
                <a:latin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</a:rPr>
              <a:t>diag</a:t>
            </a:r>
            <a:r>
              <a:rPr lang="en-US" sz="1500" dirty="0">
                <a:latin typeface="Times New Roman" pitchFamily="18" charset="0"/>
              </a:rPr>
              <a:t>,  Segmented collimator, beam-dump, beam loss monitor (BLM)</a:t>
            </a:r>
          </a:p>
          <a:p>
            <a:pPr marL="285750" indent="-285750">
              <a:spcAft>
                <a:spcPts val="300"/>
              </a:spcAft>
              <a:buClr>
                <a:srgbClr val="FF0000"/>
              </a:buClr>
              <a:buSzPct val="90000"/>
              <a:buFont typeface="Wingdings" panose="05000000000000000000" pitchFamily="2" charset="2"/>
              <a:buChar char="Ø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500" dirty="0">
                <a:latin typeface="Times New Roman" pitchFamily="18" charset="0"/>
              </a:rPr>
              <a:t>Vacuum valves : isolations and quick valves</a:t>
            </a:r>
          </a:p>
        </p:txBody>
      </p:sp>
    </p:spTree>
    <p:extLst>
      <p:ext uri="{BB962C8B-B14F-4D97-AF65-F5344CB8AC3E}">
        <p14:creationId xmlns:p14="http://schemas.microsoft.com/office/powerpoint/2010/main" val="97549688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3"/>
          <p:cNvSpPr>
            <a:spLocks noGrp="1"/>
          </p:cNvSpPr>
          <p:nvPr>
            <p:ph type="title"/>
          </p:nvPr>
        </p:nvSpPr>
        <p:spPr>
          <a:xfrm>
            <a:off x="1776000" y="158400"/>
            <a:ext cx="8208432" cy="318272"/>
          </a:xfrm>
        </p:spPr>
        <p:txBody>
          <a:bodyPr vert="horz" wrap="none" lIns="36000" tIns="36000" rIns="36000" bIns="36000" rtlCol="0" anchor="t" anchorCtr="0">
            <a:noAutofit/>
          </a:bodyPr>
          <a:lstStyle/>
          <a:p>
            <a:pPr algn="just"/>
            <a:r>
              <a:rPr lang="en-US" sz="16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SPIRAL2 accelerator at GANIL-Caen</a:t>
            </a:r>
          </a:p>
        </p:txBody>
      </p:sp>
      <p:sp>
        <p:nvSpPr>
          <p:cNvPr id="82" name="Rectangle 2"/>
          <p:cNvSpPr txBox="1">
            <a:spLocks noChangeArrowheads="1"/>
          </p:cNvSpPr>
          <p:nvPr/>
        </p:nvSpPr>
        <p:spPr>
          <a:xfrm>
            <a:off x="2639616" y="582960"/>
            <a:ext cx="6984776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Font typeface="Arial" pitchFamily="34" charset="0"/>
              <a:buNone/>
              <a:defRPr sz="1800" b="1" i="0" u="none" strike="noStrike" kern="1200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transport up to the beam-Dump</a:t>
            </a:r>
          </a:p>
        </p:txBody>
      </p:sp>
      <p:pic>
        <p:nvPicPr>
          <p:cNvPr id="11" name="Picture 2" descr="L:\SPIRAL2_8200_Accelerateur\8240_LHE\LHE-version-I-04-001.jpg"/>
          <p:cNvPicPr>
            <a:picLocks noChangeAspect="1" noChangeArrowheads="1"/>
          </p:cNvPicPr>
          <p:nvPr/>
        </p:nvPicPr>
        <p:blipFill rotWithShape="1">
          <a:blip r:embed="rId3" cstate="print"/>
          <a:srcRect r="38940" b="18605"/>
          <a:stretch/>
        </p:blipFill>
        <p:spPr bwMode="auto">
          <a:xfrm>
            <a:off x="6789980" y="1216064"/>
            <a:ext cx="3698508" cy="3474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1703512" y="1074750"/>
            <a:ext cx="5086468" cy="4442483"/>
          </a:xfrm>
          <a:prstGeom prst="rect">
            <a:avLst/>
          </a:prstGeom>
          <a:noFill/>
          <a:ln w="3175">
            <a:noFill/>
            <a:round/>
            <a:headEnd/>
            <a:tailEnd/>
          </a:ln>
        </p:spPr>
        <p:txBody>
          <a:bodyPr lIns="72000" tIns="72000" rIns="72000" bIns="72000" anchor="t" anchorCtr="0">
            <a:noAutofit/>
          </a:bodyPr>
          <a:lstStyle/>
          <a:p>
            <a:pPr>
              <a:spcAft>
                <a:spcPts val="600"/>
              </a:spcAft>
              <a:buClr>
                <a:srgbClr val="FF0000"/>
              </a:buClr>
              <a:buSzPct val="9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b="1" dirty="0">
                <a:solidFill>
                  <a:srgbClr val="FF0000"/>
                </a:solidFill>
                <a:latin typeface="Times New Roman" pitchFamily="18" charset="0"/>
              </a:rPr>
              <a:t>From LINAC exit up to the beam-dump</a:t>
            </a:r>
          </a:p>
          <a:p>
            <a:pPr>
              <a:spcAft>
                <a:spcPts val="600"/>
              </a:spcAft>
              <a:buClr>
                <a:srgbClr val="FF0000"/>
              </a:buClr>
              <a:buSzPct val="9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b="1" dirty="0">
                <a:latin typeface="Times New Roman" pitchFamily="18" charset="0"/>
              </a:rPr>
              <a:t>3 sub sections :</a:t>
            </a:r>
          </a:p>
          <a:p>
            <a:pPr>
              <a:spcAft>
                <a:spcPts val="600"/>
              </a:spcAft>
              <a:buClr>
                <a:srgbClr val="FF0000"/>
              </a:buClr>
              <a:buSzPct val="90000"/>
              <a:buFont typeface="Wingdings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500" dirty="0">
                <a:latin typeface="Times New Roman" pitchFamily="18" charset="0"/>
              </a:rPr>
              <a:t> LINAC beam matching</a:t>
            </a:r>
          </a:p>
          <a:p>
            <a:pPr lvl="1">
              <a:spcAft>
                <a:spcPts val="300"/>
              </a:spcAft>
              <a:buClr>
                <a:srgbClr val="FF0000"/>
              </a:buClr>
              <a:buSzPct val="90000"/>
              <a:buFont typeface="Courier New" pitchFamily="49" charset="0"/>
              <a:buChar char="o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500" dirty="0">
                <a:latin typeface="Times New Roman" pitchFamily="18" charset="0"/>
              </a:rPr>
              <a:t> 4 quadrupoles + One set of X – Y steerer</a:t>
            </a:r>
          </a:p>
          <a:p>
            <a:pPr lvl="1">
              <a:spcAft>
                <a:spcPts val="300"/>
              </a:spcAft>
              <a:buClr>
                <a:srgbClr val="FF0000"/>
              </a:buClr>
              <a:buSzPct val="90000"/>
              <a:buFont typeface="Courier New" pitchFamily="49" charset="0"/>
              <a:buChar char="o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500" dirty="0">
                <a:latin typeface="Times New Roman" pitchFamily="18" charset="0"/>
              </a:rPr>
              <a:t> 2 EMS + 1 </a:t>
            </a:r>
            <a:r>
              <a:rPr lang="en-US" sz="1500" dirty="0" err="1">
                <a:latin typeface="Times New Roman" pitchFamily="18" charset="0"/>
              </a:rPr>
              <a:t>ToF</a:t>
            </a:r>
            <a:r>
              <a:rPr lang="en-US" sz="1500" dirty="0">
                <a:latin typeface="Times New Roman" pitchFamily="18" charset="0"/>
              </a:rPr>
              <a:t> + 1 ACCT-DCCT + 1 ring losses + 1 BLM</a:t>
            </a:r>
          </a:p>
          <a:p>
            <a:pPr>
              <a:spcAft>
                <a:spcPts val="300"/>
              </a:spcAft>
              <a:buClr>
                <a:srgbClr val="FF0000"/>
              </a:buClr>
              <a:buSzPct val="90000"/>
              <a:buFont typeface="Wingdings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500" dirty="0">
                <a:latin typeface="Times New Roman" pitchFamily="18" charset="0"/>
              </a:rPr>
              <a:t> One triplet</a:t>
            </a:r>
          </a:p>
          <a:p>
            <a:pPr marL="741600" indent="-285750">
              <a:spcAft>
                <a:spcPts val="300"/>
              </a:spcAft>
              <a:buClr>
                <a:srgbClr val="FF0000"/>
              </a:buClr>
              <a:buSzPct val="90000"/>
              <a:buFont typeface="Courier New" pitchFamily="49" charset="0"/>
              <a:buChar char="o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500" dirty="0">
                <a:latin typeface="Times New Roman" pitchFamily="18" charset="0"/>
              </a:rPr>
              <a:t>3 quadrupoles + One set X – Y steerer</a:t>
            </a:r>
          </a:p>
          <a:p>
            <a:pPr marL="741600" indent="-285750">
              <a:spcAft>
                <a:spcPts val="300"/>
              </a:spcAft>
              <a:buClr>
                <a:srgbClr val="FF0000"/>
              </a:buClr>
              <a:buSzPct val="90000"/>
              <a:buFont typeface="Courier New" pitchFamily="49" charset="0"/>
              <a:buChar char="o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500" dirty="0">
                <a:latin typeface="Times New Roman" pitchFamily="18" charset="0"/>
              </a:rPr>
              <a:t>2 EMS + 1 ring losses + 1 BLM</a:t>
            </a:r>
          </a:p>
          <a:p>
            <a:pPr>
              <a:spcAft>
                <a:spcPts val="300"/>
              </a:spcAft>
              <a:buClr>
                <a:srgbClr val="FF0000"/>
              </a:buClr>
              <a:buSzPct val="90000"/>
              <a:buFont typeface="Wingdings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500" dirty="0">
                <a:latin typeface="Times New Roman" pitchFamily="18" charset="0"/>
              </a:rPr>
              <a:t> beam matching to beam-dump</a:t>
            </a:r>
          </a:p>
          <a:p>
            <a:pPr marL="741600" indent="-285750">
              <a:spcAft>
                <a:spcPts val="300"/>
              </a:spcAft>
              <a:buClr>
                <a:srgbClr val="FF0000"/>
              </a:buClr>
              <a:buSzPct val="90000"/>
              <a:buFont typeface="Courier New" pitchFamily="49" charset="0"/>
              <a:buChar char="o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500" dirty="0">
                <a:latin typeface="Times New Roman" pitchFamily="18" charset="0"/>
              </a:rPr>
              <a:t>4 quadrupoles + One set of X – Y steerer</a:t>
            </a:r>
          </a:p>
          <a:p>
            <a:pPr marL="741600" indent="-285750">
              <a:spcAft>
                <a:spcPts val="300"/>
              </a:spcAft>
              <a:buClr>
                <a:srgbClr val="FF0000"/>
              </a:buClr>
              <a:buSzPct val="90000"/>
              <a:buFont typeface="Courier New" pitchFamily="49" charset="0"/>
              <a:buChar char="o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500" dirty="0">
                <a:latin typeface="Times New Roman" pitchFamily="18" charset="0"/>
              </a:rPr>
              <a:t>3 EMS + 1 ACCT-DCCT + 1 ring losses + 1 BLM</a:t>
            </a:r>
          </a:p>
          <a:p>
            <a:pPr marL="741600" indent="-285750">
              <a:spcAft>
                <a:spcPts val="300"/>
              </a:spcAft>
              <a:buClr>
                <a:srgbClr val="FF0000"/>
              </a:buClr>
              <a:buSzPct val="90000"/>
              <a:buFont typeface="Courier New" pitchFamily="49" charset="0"/>
              <a:buChar char="o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500" dirty="0">
                <a:latin typeface="Times New Roman" pitchFamily="18" charset="0"/>
              </a:rPr>
              <a:t>1 segmented collimator or clover (4 current measurement)</a:t>
            </a:r>
          </a:p>
          <a:p>
            <a:pPr marL="741600" indent="-285750">
              <a:spcAft>
                <a:spcPts val="300"/>
              </a:spcAft>
              <a:buClr>
                <a:srgbClr val="FF0000"/>
              </a:buClr>
              <a:buSzPct val="90000"/>
              <a:buFont typeface="Courier New" pitchFamily="49" charset="0"/>
              <a:buChar char="o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500" dirty="0">
                <a:latin typeface="Times New Roman" pitchFamily="18" charset="0"/>
              </a:rPr>
              <a:t>27 thermocouple sensors fixed on the beam-dump</a:t>
            </a:r>
          </a:p>
          <a:p>
            <a:pPr>
              <a:spcAft>
                <a:spcPts val="300"/>
              </a:spcAft>
              <a:buClr>
                <a:srgbClr val="FF0000"/>
              </a:buClr>
              <a:buSzPct val="90000"/>
              <a:tabLst>
                <a:tab pos="0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 sz="1500" dirty="0">
              <a:latin typeface="Times New Roman" pitchFamily="18" charset="0"/>
            </a:endParaRPr>
          </a:p>
        </p:txBody>
      </p:sp>
      <p:cxnSp>
        <p:nvCxnSpPr>
          <p:cNvPr id="13" name="Connecteur droit avec flèche 12"/>
          <p:cNvCxnSpPr/>
          <p:nvPr/>
        </p:nvCxnSpPr>
        <p:spPr bwMode="auto">
          <a:xfrm flipV="1">
            <a:off x="6789980" y="1522564"/>
            <a:ext cx="2330356" cy="3312368"/>
          </a:xfrm>
          <a:prstGeom prst="straightConnector1">
            <a:avLst/>
          </a:prstGeom>
          <a:solidFill>
            <a:srgbClr val="00B8FF"/>
          </a:solidFill>
          <a:ln w="34925" cap="sq" cmpd="sng" algn="ctr">
            <a:solidFill>
              <a:srgbClr val="FF0000"/>
            </a:solidFill>
            <a:prstDash val="solid"/>
            <a:bevel/>
            <a:headEnd type="none" w="med" len="med"/>
            <a:tailEnd type="triangle"/>
          </a:ln>
          <a:effectLst/>
        </p:spPr>
      </p:cxn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" b="50000"/>
          <a:stretch/>
        </p:blipFill>
        <p:spPr>
          <a:xfrm>
            <a:off x="1919537" y="5373216"/>
            <a:ext cx="3921067" cy="1440000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08" b="1"/>
          <a:stretch/>
        </p:blipFill>
        <p:spPr>
          <a:xfrm>
            <a:off x="6132005" y="5373216"/>
            <a:ext cx="3808407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43882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3"/>
          <p:cNvSpPr>
            <a:spLocks noGrp="1"/>
          </p:cNvSpPr>
          <p:nvPr>
            <p:ph type="title"/>
          </p:nvPr>
        </p:nvSpPr>
        <p:spPr>
          <a:xfrm>
            <a:off x="1776000" y="158400"/>
            <a:ext cx="8208432" cy="318272"/>
          </a:xfrm>
        </p:spPr>
        <p:txBody>
          <a:bodyPr vert="horz" wrap="none" lIns="36000" tIns="36000" rIns="36000" bIns="36000" rtlCol="0" anchor="t" anchorCtr="0">
            <a:noAutofit/>
          </a:bodyPr>
          <a:lstStyle/>
          <a:p>
            <a:pPr algn="just"/>
            <a:r>
              <a:rPr lang="en-US" sz="16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SPIRAL2 accelerator at GANIL-Caen</a:t>
            </a:r>
          </a:p>
        </p:txBody>
      </p:sp>
      <p:sp>
        <p:nvSpPr>
          <p:cNvPr id="82" name="Rectangle 2"/>
          <p:cNvSpPr txBox="1">
            <a:spLocks noChangeArrowheads="1"/>
          </p:cNvSpPr>
          <p:nvPr/>
        </p:nvSpPr>
        <p:spPr>
          <a:xfrm>
            <a:off x="2639616" y="582960"/>
            <a:ext cx="6984776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Font typeface="Arial" pitchFamily="34" charset="0"/>
              <a:buNone/>
              <a:defRPr sz="1800" b="1" i="0" u="none" strike="noStrike" kern="1200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transport up to the NFS exp. Area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1703512" y="1108978"/>
            <a:ext cx="4824536" cy="4336247"/>
          </a:xfrm>
          <a:prstGeom prst="rect">
            <a:avLst/>
          </a:prstGeom>
          <a:noFill/>
          <a:ln w="3175">
            <a:noFill/>
            <a:round/>
            <a:headEnd/>
            <a:tailEnd/>
          </a:ln>
        </p:spPr>
        <p:txBody>
          <a:bodyPr lIns="72000" tIns="72000" rIns="72000" bIns="72000" anchor="t" anchorCtr="0">
            <a:noAutofit/>
          </a:bodyPr>
          <a:lstStyle/>
          <a:p>
            <a:pPr>
              <a:spcAft>
                <a:spcPts val="600"/>
              </a:spcAft>
              <a:buClr>
                <a:srgbClr val="FF0000"/>
              </a:buClr>
              <a:buSzPct val="9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b="1" dirty="0">
                <a:solidFill>
                  <a:srgbClr val="00091A"/>
                </a:solidFill>
                <a:latin typeface="Times New Roman" pitchFamily="18" charset="0"/>
              </a:rPr>
              <a:t>From LINAC exit up to </a:t>
            </a:r>
            <a:r>
              <a:rPr lang="en-US" b="1" dirty="0">
                <a:solidFill>
                  <a:srgbClr val="00CC00"/>
                </a:solidFill>
                <a:latin typeface="Times New Roman" pitchFamily="18" charset="0"/>
              </a:rPr>
              <a:t>NFS</a:t>
            </a:r>
            <a:r>
              <a:rPr lang="en-US" b="1" dirty="0">
                <a:latin typeface="Times New Roman" pitchFamily="18" charset="0"/>
              </a:rPr>
              <a:t> : 4 sub sections</a:t>
            </a:r>
          </a:p>
          <a:p>
            <a:pPr>
              <a:spcAft>
                <a:spcPts val="600"/>
              </a:spcAft>
              <a:buClr>
                <a:srgbClr val="FF0000"/>
              </a:buClr>
              <a:buSzPct val="90000"/>
              <a:buFont typeface="Wingdings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500" dirty="0">
                <a:latin typeface="Times New Roman" pitchFamily="18" charset="0"/>
              </a:rPr>
              <a:t> LINAC beam matching</a:t>
            </a:r>
          </a:p>
          <a:p>
            <a:pPr lvl="1">
              <a:spcAft>
                <a:spcPts val="300"/>
              </a:spcAft>
              <a:buClr>
                <a:srgbClr val="FF0000"/>
              </a:buClr>
              <a:buSzPct val="90000"/>
              <a:buFont typeface="Courier New" pitchFamily="49" charset="0"/>
              <a:buChar char="o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500" dirty="0">
                <a:latin typeface="Times New Roman" pitchFamily="18" charset="0"/>
              </a:rPr>
              <a:t> 4 quadrupoles + One set of X – Y steerer</a:t>
            </a:r>
          </a:p>
          <a:p>
            <a:pPr lvl="1">
              <a:spcAft>
                <a:spcPts val="300"/>
              </a:spcAft>
              <a:buClr>
                <a:srgbClr val="FF0000"/>
              </a:buClr>
              <a:buSzPct val="90000"/>
              <a:buFont typeface="Courier New" pitchFamily="49" charset="0"/>
              <a:buChar char="o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500" dirty="0">
                <a:latin typeface="Times New Roman" pitchFamily="18" charset="0"/>
              </a:rPr>
              <a:t> 2 EMS + 1 </a:t>
            </a:r>
            <a:r>
              <a:rPr lang="en-US" sz="1500" dirty="0" err="1">
                <a:latin typeface="Times New Roman" pitchFamily="18" charset="0"/>
              </a:rPr>
              <a:t>ToF</a:t>
            </a:r>
            <a:r>
              <a:rPr lang="en-US" sz="1500" dirty="0">
                <a:latin typeface="Times New Roman" pitchFamily="18" charset="0"/>
              </a:rPr>
              <a:t> + 1 ACCT-DCCT + 1 ring losses + 1 BLM</a:t>
            </a:r>
          </a:p>
          <a:p>
            <a:pPr>
              <a:spcAft>
                <a:spcPts val="300"/>
              </a:spcAft>
              <a:buClr>
                <a:srgbClr val="FF0000"/>
              </a:buClr>
              <a:buSzPct val="90000"/>
              <a:buFont typeface="Wingdings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500" dirty="0">
                <a:latin typeface="Times New Roman" pitchFamily="18" charset="0"/>
              </a:rPr>
              <a:t> One triplet</a:t>
            </a:r>
          </a:p>
          <a:p>
            <a:pPr marL="741600" indent="-285750">
              <a:spcAft>
                <a:spcPts val="300"/>
              </a:spcAft>
              <a:buClr>
                <a:srgbClr val="FF0000"/>
              </a:buClr>
              <a:buSzPct val="90000"/>
              <a:buFont typeface="Courier New" pitchFamily="49" charset="0"/>
              <a:buChar char="o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500" dirty="0">
                <a:latin typeface="Times New Roman" pitchFamily="18" charset="0"/>
              </a:rPr>
              <a:t>3 quadrupoles + One set X – Y steerer</a:t>
            </a:r>
          </a:p>
          <a:p>
            <a:pPr marL="741600" indent="-285750">
              <a:spcAft>
                <a:spcPts val="300"/>
              </a:spcAft>
              <a:buClr>
                <a:srgbClr val="FF0000"/>
              </a:buClr>
              <a:buSzPct val="90000"/>
              <a:buFont typeface="Courier New" pitchFamily="49" charset="0"/>
              <a:buChar char="o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500" dirty="0">
                <a:latin typeface="Times New Roman" pitchFamily="18" charset="0"/>
              </a:rPr>
              <a:t>2 EMS + 1 ring losses + 1 BLM</a:t>
            </a:r>
          </a:p>
          <a:p>
            <a:pPr>
              <a:spcAft>
                <a:spcPts val="300"/>
              </a:spcAft>
              <a:buClr>
                <a:srgbClr val="FF0000"/>
              </a:buClr>
              <a:buSzPct val="90000"/>
              <a:buFont typeface="Wingdings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500" dirty="0">
                <a:latin typeface="Times New Roman" pitchFamily="18" charset="0"/>
              </a:rPr>
              <a:t> Left-left deflection</a:t>
            </a:r>
          </a:p>
          <a:p>
            <a:pPr marL="741600" indent="-285750">
              <a:spcAft>
                <a:spcPts val="300"/>
              </a:spcAft>
              <a:buClr>
                <a:srgbClr val="FF0000"/>
              </a:buClr>
              <a:buSzPct val="90000"/>
              <a:buFont typeface="Courier New" pitchFamily="49" charset="0"/>
              <a:buChar char="o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500" dirty="0">
                <a:latin typeface="Times New Roman" pitchFamily="18" charset="0"/>
              </a:rPr>
              <a:t>2 dipoles + 3 quadrupoles + 1 steerer Y</a:t>
            </a:r>
          </a:p>
          <a:p>
            <a:pPr marL="741600" indent="-285750">
              <a:spcAft>
                <a:spcPts val="300"/>
              </a:spcAft>
              <a:buClr>
                <a:srgbClr val="FF0000"/>
              </a:buClr>
              <a:buSzPct val="90000"/>
              <a:buFont typeface="Courier New" pitchFamily="49" charset="0"/>
              <a:buChar char="o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500" dirty="0">
                <a:latin typeface="Times New Roman" pitchFamily="18" charset="0"/>
              </a:rPr>
              <a:t>1 EMS + 1 ring losses + 1 BLM</a:t>
            </a:r>
          </a:p>
          <a:p>
            <a:pPr>
              <a:spcAft>
                <a:spcPts val="600"/>
              </a:spcAft>
              <a:buClr>
                <a:srgbClr val="FF0000"/>
              </a:buClr>
              <a:buSzPct val="90000"/>
              <a:buFont typeface="Wingdings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500" dirty="0">
                <a:latin typeface="Times New Roman" pitchFamily="18" charset="0"/>
              </a:rPr>
              <a:t> Matching to NFS + neutrons converter hall</a:t>
            </a:r>
          </a:p>
          <a:p>
            <a:pPr lvl="1">
              <a:spcAft>
                <a:spcPts val="300"/>
              </a:spcAft>
              <a:buClr>
                <a:srgbClr val="FF0000"/>
              </a:buClr>
              <a:buSzPct val="90000"/>
              <a:buFont typeface="Courier New" pitchFamily="49" charset="0"/>
              <a:buChar char="o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500" dirty="0">
                <a:latin typeface="Times New Roman" pitchFamily="18" charset="0"/>
              </a:rPr>
              <a:t> 4 quadrupoles + 2 steerers Y + 1 steerer X</a:t>
            </a:r>
          </a:p>
          <a:p>
            <a:pPr lvl="1">
              <a:spcAft>
                <a:spcPts val="300"/>
              </a:spcAft>
              <a:buClr>
                <a:srgbClr val="FF0000"/>
              </a:buClr>
              <a:buSzPct val="90000"/>
              <a:buFont typeface="Courier New" pitchFamily="49" charset="0"/>
              <a:buChar char="o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500" dirty="0">
                <a:latin typeface="Times New Roman" pitchFamily="18" charset="0"/>
              </a:rPr>
              <a:t> 3 EMS + 1 Faraday cup</a:t>
            </a:r>
          </a:p>
          <a:p>
            <a:pPr lvl="1">
              <a:spcAft>
                <a:spcPts val="300"/>
              </a:spcAft>
              <a:buClr>
                <a:srgbClr val="FF0000"/>
              </a:buClr>
              <a:buSzPct val="90000"/>
              <a:buFont typeface="Courier New" pitchFamily="49" charset="0"/>
              <a:buChar char="o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500" dirty="0">
                <a:latin typeface="Times New Roman" pitchFamily="18" charset="0"/>
              </a:rPr>
              <a:t> 2 target points (irradiation and converter)</a:t>
            </a:r>
          </a:p>
        </p:txBody>
      </p:sp>
      <p:grpSp>
        <p:nvGrpSpPr>
          <p:cNvPr id="3" name="Groupe 2"/>
          <p:cNvGrpSpPr>
            <a:grpSpLocks noChangeAspect="1"/>
          </p:cNvGrpSpPr>
          <p:nvPr/>
        </p:nvGrpSpPr>
        <p:grpSpPr>
          <a:xfrm>
            <a:off x="6943806" y="1237738"/>
            <a:ext cx="3328658" cy="3127367"/>
            <a:chOff x="5148064" y="746236"/>
            <a:chExt cx="3698508" cy="3474852"/>
          </a:xfrm>
        </p:grpSpPr>
        <p:pic>
          <p:nvPicPr>
            <p:cNvPr id="9" name="Picture 2" descr="L:\SPIRAL2_8200_Accelerateur\8240_LHE\LHE-version-I-04-001.jpg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r="38940" b="18605"/>
            <a:stretch/>
          </p:blipFill>
          <p:spPr bwMode="auto">
            <a:xfrm>
              <a:off x="5148064" y="746236"/>
              <a:ext cx="3698508" cy="34748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4" name="Groupe 16"/>
            <p:cNvGrpSpPr/>
            <p:nvPr/>
          </p:nvGrpSpPr>
          <p:grpSpPr>
            <a:xfrm>
              <a:off x="5148064" y="1844824"/>
              <a:ext cx="1250236" cy="2344640"/>
              <a:chOff x="5337988" y="1916832"/>
              <a:chExt cx="1250236" cy="2344640"/>
            </a:xfrm>
          </p:grpSpPr>
          <p:cxnSp>
            <p:nvCxnSpPr>
              <p:cNvPr id="15" name="Connecteur droit 14"/>
              <p:cNvCxnSpPr/>
              <p:nvPr/>
            </p:nvCxnSpPr>
            <p:spPr bwMode="auto">
              <a:xfrm flipV="1">
                <a:off x="5337988" y="2483662"/>
                <a:ext cx="1250236" cy="1777810"/>
              </a:xfrm>
              <a:prstGeom prst="line">
                <a:avLst/>
              </a:prstGeom>
              <a:solidFill>
                <a:srgbClr val="00B8FF"/>
              </a:solidFill>
              <a:ln w="34925" cap="sq" cmpd="sng" algn="ctr">
                <a:solidFill>
                  <a:srgbClr val="00CC00"/>
                </a:solidFill>
                <a:prstDash val="solid"/>
                <a:bevel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" name="Connecteur droit 15"/>
              <p:cNvCxnSpPr/>
              <p:nvPr/>
            </p:nvCxnSpPr>
            <p:spPr bwMode="auto">
              <a:xfrm flipH="1" flipV="1">
                <a:off x="6372200" y="2060848"/>
                <a:ext cx="216024" cy="422814"/>
              </a:xfrm>
              <a:prstGeom prst="line">
                <a:avLst/>
              </a:prstGeom>
              <a:solidFill>
                <a:srgbClr val="00B8FF"/>
              </a:solidFill>
              <a:ln w="34925" cap="sq" cmpd="sng" algn="ctr">
                <a:solidFill>
                  <a:srgbClr val="00CC00"/>
                </a:solidFill>
                <a:prstDash val="solid"/>
                <a:bevel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" name="Connecteur droit avec flèche 17"/>
              <p:cNvCxnSpPr/>
              <p:nvPr/>
            </p:nvCxnSpPr>
            <p:spPr bwMode="auto">
              <a:xfrm flipH="1" flipV="1">
                <a:off x="5337988" y="1916832"/>
                <a:ext cx="1034212" cy="144016"/>
              </a:xfrm>
              <a:prstGeom prst="straightConnector1">
                <a:avLst/>
              </a:prstGeom>
              <a:solidFill>
                <a:srgbClr val="00B8FF"/>
              </a:solidFill>
              <a:ln w="34925" cap="sq" cmpd="sng" algn="ctr">
                <a:solidFill>
                  <a:srgbClr val="00CC00"/>
                </a:solidFill>
                <a:prstDash val="solid"/>
                <a:bevel/>
                <a:headEnd type="none" w="med" len="med"/>
                <a:tailEnd type="triangle"/>
              </a:ln>
              <a:effectLst/>
            </p:spPr>
          </p:cxn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 Box 7"/>
              <p:cNvSpPr txBox="1">
                <a:spLocks noChangeArrowheads="1"/>
              </p:cNvSpPr>
              <p:nvPr/>
            </p:nvSpPr>
            <p:spPr bwMode="auto">
              <a:xfrm>
                <a:off x="6779568" y="4509121"/>
                <a:ext cx="3564904" cy="655455"/>
              </a:xfrm>
              <a:prstGeom prst="rect">
                <a:avLst/>
              </a:prstGeom>
              <a:noFill/>
              <a:ln w="3175">
                <a:noFill/>
                <a:round/>
                <a:headEnd/>
                <a:tailEnd/>
              </a:ln>
            </p:spPr>
            <p:txBody>
              <a:bodyPr lIns="72000" tIns="72000" rIns="72000" bIns="72000" anchor="t" anchorCtr="0">
                <a:noAutofit/>
              </a:bodyPr>
              <a:lstStyle/>
              <a:p>
                <a:pPr>
                  <a:spcAft>
                    <a:spcPts val="300"/>
                  </a:spcAft>
                  <a:buClr>
                    <a:srgbClr val="FF0000"/>
                  </a:buClr>
                  <a:buSzPct val="90000"/>
                  <a:tabLst>
                    <a:tab pos="0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sz="1500" dirty="0">
                    <a:latin typeface="Times New Roman" pitchFamily="18" charset="0"/>
                  </a:rPr>
                  <a:t>High limitation for NFS :</a:t>
                </a:r>
              </a:p>
              <a:p>
                <a:pPr>
                  <a:spcAft>
                    <a:spcPts val="300"/>
                  </a:spcAft>
                  <a:buClr>
                    <a:srgbClr val="FF0000"/>
                  </a:buClr>
                  <a:buSzPct val="90000"/>
                  <a:tabLst>
                    <a:tab pos="0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14:m>
                  <m:oMath xmlns:m="http://schemas.openxmlformats.org/officeDocument/2006/math">
                    <m:r>
                      <a:rPr lang="en-US" sz="1500" b="1" i="1" dirty="0">
                        <a:solidFill>
                          <a:srgbClr val="FF0000"/>
                        </a:solidFill>
                        <a:latin typeface="Cambria Math"/>
                      </a:rPr>
                      <m:t>𝑷</m:t>
                    </m:r>
                    <m:r>
                      <a:rPr lang="en-US" sz="1500" b="1" i="1" baseline="-25000" dirty="0" err="1">
                        <a:solidFill>
                          <a:srgbClr val="FF0000"/>
                        </a:solidFill>
                        <a:latin typeface="Cambria Math"/>
                      </a:rPr>
                      <m:t>𝒎𝒂𝒙</m:t>
                    </m:r>
                    <m:r>
                      <a:rPr lang="en-US" sz="1500" b="1" i="1" dirty="0">
                        <a:solidFill>
                          <a:srgbClr val="FF0000"/>
                        </a:solidFill>
                        <a:latin typeface="Cambria Math"/>
                      </a:rPr>
                      <m:t>=</m:t>
                    </m:r>
                    <m:r>
                      <a:rPr lang="en-US" sz="1500" b="1" i="1" dirty="0">
                        <a:solidFill>
                          <a:srgbClr val="FF0000"/>
                        </a:solidFill>
                        <a:latin typeface="Cambria Math"/>
                      </a:rPr>
                      <m:t>𝟐</m:t>
                    </m:r>
                    <m:r>
                      <a:rPr lang="en-US" sz="1500" b="1" i="1" dirty="0">
                        <a:solidFill>
                          <a:srgbClr val="FF0000"/>
                        </a:solidFill>
                        <a:latin typeface="Cambria Math"/>
                      </a:rPr>
                      <m:t>𝒌𝑾</m:t>
                    </m:r>
                  </m:oMath>
                </a14:m>
                <a:r>
                  <a:rPr lang="en-US" sz="1500" b="1" dirty="0">
                    <a:solidFill>
                      <a:srgbClr val="FF0000"/>
                    </a:solidFill>
                    <a:latin typeface="Times New Roman" pitchFamily="18" charset="0"/>
                  </a:rPr>
                  <a:t> in Deuterons at 40MeV</a:t>
                </a:r>
                <a:endParaRPr lang="en-US" sz="1500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20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79568" y="4509121"/>
                <a:ext cx="3564904" cy="655455"/>
              </a:xfrm>
              <a:prstGeom prst="rect">
                <a:avLst/>
              </a:prstGeom>
              <a:blipFill>
                <a:blip r:embed="rId4"/>
                <a:stretch>
                  <a:fillRect l="-1197" b="-3738"/>
                </a:stretch>
              </a:blipFill>
              <a:ln w="3175">
                <a:noFill/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6" b="48857"/>
          <a:stretch/>
        </p:blipFill>
        <p:spPr>
          <a:xfrm>
            <a:off x="1920001" y="5374800"/>
            <a:ext cx="3834515" cy="1440000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13"/>
          <a:stretch/>
        </p:blipFill>
        <p:spPr>
          <a:xfrm>
            <a:off x="6132000" y="5374800"/>
            <a:ext cx="38243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11217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3"/>
          <p:cNvSpPr>
            <a:spLocks noGrp="1"/>
          </p:cNvSpPr>
          <p:nvPr>
            <p:ph type="title"/>
          </p:nvPr>
        </p:nvSpPr>
        <p:spPr>
          <a:xfrm>
            <a:off x="1776000" y="158400"/>
            <a:ext cx="8208432" cy="318272"/>
          </a:xfrm>
        </p:spPr>
        <p:txBody>
          <a:bodyPr vert="horz" wrap="none" lIns="36000" tIns="36000" rIns="36000" bIns="36000" rtlCol="0" anchor="t" anchorCtr="0">
            <a:noAutofit/>
          </a:bodyPr>
          <a:lstStyle/>
          <a:p>
            <a:pPr algn="just"/>
            <a:r>
              <a:rPr lang="en-US" sz="16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SPIRAL2 accelerator at GANIL-Caen</a:t>
            </a:r>
          </a:p>
        </p:txBody>
      </p:sp>
      <p:sp>
        <p:nvSpPr>
          <p:cNvPr id="82" name="Rectangle 2"/>
          <p:cNvSpPr txBox="1">
            <a:spLocks noChangeArrowheads="1"/>
          </p:cNvSpPr>
          <p:nvPr/>
        </p:nvSpPr>
        <p:spPr>
          <a:xfrm>
            <a:off x="2639616" y="582960"/>
            <a:ext cx="6984776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Font typeface="Arial" pitchFamily="34" charset="0"/>
              <a:buNone/>
              <a:defRPr sz="1800" b="1" i="0" u="none" strike="noStrike" kern="1200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Few words about NFS exp. Area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 Box 7"/>
              <p:cNvSpPr txBox="1">
                <a:spLocks noChangeArrowheads="1"/>
              </p:cNvSpPr>
              <p:nvPr/>
            </p:nvSpPr>
            <p:spPr bwMode="auto">
              <a:xfrm>
                <a:off x="1775520" y="1268760"/>
                <a:ext cx="8640960" cy="2018118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square" lIns="90000" tIns="46800" rIns="90000" bIns="46800">
                <a:spAutoFit/>
              </a:bodyPr>
              <a:lstStyle/>
              <a:p>
                <a:pPr>
                  <a:spcAft>
                    <a:spcPts val="600"/>
                  </a:spcAft>
                  <a:buClr>
                    <a:srgbClr val="FF0000"/>
                  </a:buClr>
                  <a:buSzPct val="90000"/>
                  <a:buFont typeface="Wingdings" pitchFamily="2" charset="2"/>
                  <a:buChar char="Ø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:r>
                  <a:rPr lang="en-US" sz="1500" dirty="0">
                    <a:latin typeface="Times New Roman" pitchFamily="18" charset="0"/>
                  </a:rPr>
                  <a:t> NFS </a:t>
                </a:r>
                <a:r>
                  <a:rPr lang="en-US" sz="1500" dirty="0" err="1">
                    <a:latin typeface="Times New Roman" pitchFamily="18" charset="0"/>
                  </a:rPr>
                  <a:t>wil</a:t>
                </a:r>
                <a:r>
                  <a:rPr lang="en-US" sz="1500" dirty="0">
                    <a:latin typeface="Times New Roman" pitchFamily="18" charset="0"/>
                  </a:rPr>
                  <a:t> use </a:t>
                </a:r>
                <a:r>
                  <a:rPr lang="en-US" sz="1500" dirty="0" err="1">
                    <a:latin typeface="Times New Roman" pitchFamily="18" charset="0"/>
                  </a:rPr>
                  <a:t>ligth</a:t>
                </a:r>
                <a:r>
                  <a:rPr lang="en-US" sz="1500" dirty="0">
                    <a:latin typeface="Times New Roman" pitchFamily="18" charset="0"/>
                  </a:rPr>
                  <a:t> particles : Deuterons (40MeV) and Protons (10MeV-33MeV) : </a:t>
                </a:r>
                <a14:m>
                  <m:oMath xmlns:m="http://schemas.openxmlformats.org/officeDocument/2006/math">
                    <m:r>
                      <a:rPr lang="en-US" sz="1500" b="1" i="1" dirty="0">
                        <a:solidFill>
                          <a:srgbClr val="00B050"/>
                        </a:solidFill>
                        <a:latin typeface="Cambria Math"/>
                      </a:rPr>
                      <m:t>𝟎</m:t>
                    </m:r>
                    <m:r>
                      <a:rPr lang="en-US" sz="1500" b="1" i="1" dirty="0">
                        <a:solidFill>
                          <a:srgbClr val="00B050"/>
                        </a:solidFill>
                        <a:latin typeface="Cambria Math"/>
                      </a:rPr>
                      <m:t>.</m:t>
                    </m:r>
                    <m:r>
                      <a:rPr lang="en-US" sz="1500" b="1" i="1" dirty="0">
                        <a:solidFill>
                          <a:srgbClr val="00B050"/>
                        </a:solidFill>
                        <a:latin typeface="Cambria Math"/>
                      </a:rPr>
                      <m:t>𝟒</m:t>
                    </m:r>
                    <m:r>
                      <a:rPr lang="en-US" sz="1500" b="1" i="1" dirty="0">
                        <a:solidFill>
                          <a:srgbClr val="00B050"/>
                        </a:solidFill>
                        <a:latin typeface="Cambria Math"/>
                      </a:rPr>
                      <m:t>𝑻𝒎</m:t>
                    </m:r>
                    <m:r>
                      <a:rPr lang="en-US" sz="1500" b="1" i="1" dirty="0">
                        <a:solidFill>
                          <a:srgbClr val="00B050"/>
                        </a:solidFill>
                        <a:latin typeface="Cambria Math"/>
                      </a:rPr>
                      <m:t>&lt;</m:t>
                    </m:r>
                    <m:r>
                      <a:rPr lang="en-US" sz="1500" b="1" i="1" dirty="0">
                        <a:solidFill>
                          <a:srgbClr val="00B050"/>
                        </a:solidFill>
                        <a:latin typeface="Cambria Math"/>
                      </a:rPr>
                      <m:t>𝑩</m:t>
                    </m:r>
                    <m:r>
                      <a:rPr lang="en-US" sz="1500" b="1" i="1" dirty="0">
                        <a:solidFill>
                          <a:srgbClr val="00B050"/>
                        </a:solidFill>
                        <a:latin typeface="Cambria Math"/>
                        <a:ea typeface="Cambria Math"/>
                      </a:rPr>
                      <m:t>𝝆</m:t>
                    </m:r>
                    <m:r>
                      <a:rPr lang="en-US" sz="1500" b="1" i="1" dirty="0">
                        <a:solidFill>
                          <a:srgbClr val="00B050"/>
                        </a:solidFill>
                        <a:latin typeface="Cambria Math"/>
                      </a:rPr>
                      <m:t>&lt;</m:t>
                    </m:r>
                    <m:r>
                      <a:rPr lang="en-US" sz="1500" b="1" i="1" dirty="0">
                        <a:solidFill>
                          <a:srgbClr val="00B050"/>
                        </a:solidFill>
                        <a:latin typeface="Cambria Math"/>
                      </a:rPr>
                      <m:t>𝟏</m:t>
                    </m:r>
                    <m:r>
                      <a:rPr lang="en-US" sz="1500" b="1" i="1" dirty="0">
                        <a:solidFill>
                          <a:srgbClr val="00B050"/>
                        </a:solidFill>
                        <a:latin typeface="Cambria Math"/>
                      </a:rPr>
                      <m:t>.</m:t>
                    </m:r>
                    <m:r>
                      <a:rPr lang="en-US" sz="1500" b="1" i="1" dirty="0">
                        <a:solidFill>
                          <a:srgbClr val="00B050"/>
                        </a:solidFill>
                        <a:latin typeface="Cambria Math"/>
                      </a:rPr>
                      <m:t>𝟑</m:t>
                    </m:r>
                    <m:r>
                      <a:rPr lang="en-US" sz="1500" b="1" i="1" dirty="0">
                        <a:solidFill>
                          <a:srgbClr val="00B050"/>
                        </a:solidFill>
                        <a:latin typeface="Cambria Math"/>
                      </a:rPr>
                      <m:t>𝑻𝒎</m:t>
                    </m:r>
                  </m:oMath>
                </a14:m>
                <a:endParaRPr lang="en-US" sz="1500" b="1" dirty="0">
                  <a:solidFill>
                    <a:srgbClr val="00B050"/>
                  </a:solidFill>
                  <a:latin typeface="Times New Roman" pitchFamily="18" charset="0"/>
                </a:endParaRPr>
              </a:p>
              <a:p>
                <a:pPr>
                  <a:spcAft>
                    <a:spcPts val="600"/>
                  </a:spcAft>
                  <a:buClr>
                    <a:srgbClr val="FF0000"/>
                  </a:buClr>
                  <a:buSzPct val="90000"/>
                  <a:buFont typeface="Wingdings" pitchFamily="2" charset="2"/>
                  <a:buChar char="Ø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:r>
                  <a:rPr lang="en-US" sz="1500" dirty="0">
                    <a:latin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500" i="1" dirty="0">
                        <a:latin typeface="Cambria Math"/>
                      </a:rPr>
                      <m:t>𝑃</m:t>
                    </m:r>
                    <m:r>
                      <a:rPr lang="en-US" sz="1500" i="1" baseline="-25000" dirty="0" err="1">
                        <a:latin typeface="Cambria Math"/>
                      </a:rPr>
                      <m:t>𝑚𝑎𝑥</m:t>
                    </m:r>
                    <m:r>
                      <a:rPr lang="en-US" sz="1500" i="1" dirty="0">
                        <a:latin typeface="Cambria Math"/>
                      </a:rPr>
                      <m:t>=2</m:t>
                    </m:r>
                    <m:r>
                      <a:rPr lang="en-US" sz="1500" i="1" dirty="0">
                        <a:latin typeface="Cambria Math"/>
                      </a:rPr>
                      <m:t>𝑘𝑊</m:t>
                    </m:r>
                  </m:oMath>
                </a14:m>
                <a:r>
                  <a:rPr lang="en-US" sz="1500" dirty="0">
                    <a:latin typeface="Times New Roman" pitchFamily="18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en-US" sz="1500" i="1" dirty="0">
                        <a:latin typeface="Cambria Math"/>
                      </a:rPr>
                      <m:t>𝐼</m:t>
                    </m:r>
                    <m:r>
                      <a:rPr lang="en-US" sz="1500" i="1" baseline="-25000" dirty="0">
                        <a:latin typeface="Cambria Math"/>
                      </a:rPr>
                      <m:t>𝑚𝑎𝑥</m:t>
                    </m:r>
                    <m:r>
                      <a:rPr lang="en-US" sz="1500" i="1" dirty="0">
                        <a:latin typeface="Cambria Math"/>
                      </a:rPr>
                      <m:t>=50</m:t>
                    </m:r>
                    <m:r>
                      <a:rPr lang="en-US" sz="1500" i="1" dirty="0">
                        <a:latin typeface="Cambria Math"/>
                        <a:ea typeface="Cambria Math"/>
                      </a:rPr>
                      <m:t>𝜇</m:t>
                    </m:r>
                    <m:r>
                      <a:rPr lang="en-US" sz="1500" i="1" dirty="0">
                        <a:latin typeface="Cambria Math"/>
                      </a:rPr>
                      <m:t>𝐴</m:t>
                    </m:r>
                  </m:oMath>
                </a14:m>
                <a:r>
                  <a:rPr lang="en-US" sz="1500" dirty="0">
                    <a:latin typeface="Times New Roman" pitchFamily="18" charset="0"/>
                  </a:rPr>
                  <a:t> Deuterons at 40MeV) using source peak current reduction (for irradiation experiments) or bunch suppressor of the MEBT (rate 1/100 or more)</a:t>
                </a: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  <a:buClr>
                    <a:srgbClr val="FF0000"/>
                  </a:buClr>
                  <a:buSzPct val="90000"/>
                  <a:buFont typeface="Wingdings" pitchFamily="2" charset="2"/>
                  <a:buChar char="Ø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:r>
                  <a:rPr lang="en-US" sz="1500" dirty="0">
                    <a:latin typeface="Times New Roman" pitchFamily="18" charset="0"/>
                  </a:rPr>
                  <a:t> Beam sizes : 1 to 4mm RMS</a:t>
                </a: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  <a:buClr>
                    <a:srgbClr val="FF0000"/>
                  </a:buClr>
                  <a:buSzPct val="90000"/>
                  <a:buFont typeface="Wingdings" pitchFamily="2" charset="2"/>
                  <a:buChar char="Ø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:r>
                  <a:rPr lang="en-US" sz="1500" dirty="0">
                    <a:latin typeface="Times New Roman" pitchFamily="18" charset="0"/>
                  </a:rPr>
                  <a:t> Need a bunched beam on neutrons converter for the neutrons time of flight experiments</a:t>
                </a: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  <a:buClr>
                    <a:srgbClr val="FF0000"/>
                  </a:buClr>
                  <a:buSzPct val="90000"/>
                  <a:buFont typeface="Wingdings" pitchFamily="2" charset="2"/>
                  <a:buChar char="Ø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:r>
                  <a:rPr lang="en-US" sz="1500" dirty="0">
                    <a:latin typeface="Times New Roman" pitchFamily="18" charset="0"/>
                  </a:rPr>
                  <a:t> Primary beams are stopped in target or in a beam stopper</a:t>
                </a:r>
              </a:p>
            </p:txBody>
          </p:sp>
        </mc:Choice>
        <mc:Fallback xmlns="">
          <p:sp>
            <p:nvSpPr>
              <p:cNvPr id="17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75520" y="1268760"/>
                <a:ext cx="8640960" cy="2018118"/>
              </a:xfrm>
              <a:prstGeom prst="rect">
                <a:avLst/>
              </a:prstGeom>
              <a:blipFill>
                <a:blip r:embed="rId3"/>
                <a:stretch>
                  <a:fillRect l="-282" t="-604" b="-2417"/>
                </a:stretch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Image 18" descr="NFS-salle Convertisseur-01.jpg"/>
          <p:cNvPicPr>
            <a:picLocks noChangeAspect="1"/>
          </p:cNvPicPr>
          <p:nvPr/>
        </p:nvPicPr>
        <p:blipFill>
          <a:blip r:embed="rId4" cstate="print"/>
          <a:srcRect t="13182" b="13182"/>
          <a:stretch>
            <a:fillRect/>
          </a:stretch>
        </p:blipFill>
        <p:spPr>
          <a:xfrm>
            <a:off x="1884040" y="3573017"/>
            <a:ext cx="5292081" cy="2750521"/>
          </a:xfrm>
          <a:prstGeom prst="rect">
            <a:avLst/>
          </a:prstGeom>
        </p:spPr>
      </p:pic>
      <p:cxnSp>
        <p:nvCxnSpPr>
          <p:cNvPr id="22" name="Connecteur droit avec flèche 6"/>
          <p:cNvCxnSpPr>
            <a:cxnSpLocks noChangeShapeType="1"/>
          </p:cNvCxnSpPr>
          <p:nvPr/>
        </p:nvCxnSpPr>
        <p:spPr bwMode="auto">
          <a:xfrm rot="10800000">
            <a:off x="5951985" y="3947273"/>
            <a:ext cx="1008112" cy="360040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stealth" w="lg" len="med"/>
          </a:ln>
        </p:spPr>
      </p:cxn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6167954" y="3993991"/>
            <a:ext cx="1080174" cy="16930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scene3d>
            <a:camera prst="orthographicFront">
              <a:rot lat="0" lon="0" rev="20580000"/>
            </a:camera>
            <a:lightRig rig="threePt" dir="t"/>
          </a:scene3d>
        </p:spPr>
        <p:txBody>
          <a:bodyPr lIns="72000" tIns="0" rIns="0" bIns="0" anchor="ctr">
            <a:spAutoFit/>
          </a:bodyPr>
          <a:lstStyle/>
          <a:p>
            <a:pPr>
              <a:spcAft>
                <a:spcPts val="300"/>
              </a:spcAft>
              <a:buClr>
                <a:srgbClr val="FF0000"/>
              </a:buClr>
              <a:buSzPct val="9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100" b="1" dirty="0">
                <a:latin typeface="Times New Roman" pitchFamily="18" charset="0"/>
              </a:rPr>
              <a:t>Beam</a:t>
            </a:r>
          </a:p>
        </p:txBody>
      </p:sp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6384032" y="4955965"/>
            <a:ext cx="648072" cy="21544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scene3d>
            <a:camera prst="orthographicFront">
              <a:rot lat="0" lon="0" rev="20580000"/>
            </a:camera>
            <a:lightRig rig="threePt" dir="t"/>
          </a:scene3d>
        </p:spPr>
        <p:txBody>
          <a:bodyPr wrap="square" lIns="72000" tIns="0" rIns="0" bIns="0" anchor="ctr">
            <a:spAutoFit/>
          </a:bodyPr>
          <a:lstStyle/>
          <a:p>
            <a:pPr>
              <a:spcAft>
                <a:spcPts val="300"/>
              </a:spcAft>
              <a:buClr>
                <a:srgbClr val="FF0000"/>
              </a:buClr>
              <a:buSzPct val="9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400" b="1" dirty="0">
                <a:solidFill>
                  <a:srgbClr val="FF0000"/>
                </a:solidFill>
                <a:latin typeface="Times New Roman" pitchFamily="18" charset="0"/>
              </a:rPr>
              <a:t>HEBT</a:t>
            </a:r>
          </a:p>
        </p:txBody>
      </p:sp>
      <p:sp>
        <p:nvSpPr>
          <p:cNvPr id="25" name="Text Box 7"/>
          <p:cNvSpPr txBox="1">
            <a:spLocks noChangeArrowheads="1"/>
          </p:cNvSpPr>
          <p:nvPr/>
        </p:nvSpPr>
        <p:spPr bwMode="auto">
          <a:xfrm>
            <a:off x="2279576" y="3659241"/>
            <a:ext cx="1944216" cy="21544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scene3d>
            <a:camera prst="orthographicFront">
              <a:rot lat="0" lon="0" rev="20580000"/>
            </a:camera>
            <a:lightRig rig="threePt" dir="t"/>
          </a:scene3d>
        </p:spPr>
        <p:txBody>
          <a:bodyPr wrap="square" lIns="72000" tIns="0" rIns="0" bIns="0" anchor="ctr">
            <a:spAutoFit/>
          </a:bodyPr>
          <a:lstStyle/>
          <a:p>
            <a:pPr>
              <a:spcAft>
                <a:spcPts val="300"/>
              </a:spcAft>
              <a:buClr>
                <a:srgbClr val="FF0000"/>
              </a:buClr>
              <a:buSzPct val="9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400" b="1" dirty="0">
                <a:solidFill>
                  <a:srgbClr val="FF0000"/>
                </a:solidFill>
                <a:latin typeface="Times New Roman" pitchFamily="18" charset="0"/>
              </a:rPr>
              <a:t>Neutrons collimator</a:t>
            </a:r>
          </a:p>
        </p:txBody>
      </p:sp>
      <p:sp>
        <p:nvSpPr>
          <p:cNvPr id="26" name="Text Box 7"/>
          <p:cNvSpPr txBox="1">
            <a:spLocks noChangeArrowheads="1"/>
          </p:cNvSpPr>
          <p:nvPr/>
        </p:nvSpPr>
        <p:spPr bwMode="auto">
          <a:xfrm>
            <a:off x="4439816" y="6095038"/>
            <a:ext cx="1440160" cy="64633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lIns="72000" tIns="0" rIns="0" bIns="0" anchor="ctr">
            <a:spAutoFit/>
          </a:bodyPr>
          <a:lstStyle/>
          <a:p>
            <a:pPr>
              <a:spcAft>
                <a:spcPts val="300"/>
              </a:spcAft>
              <a:buClr>
                <a:srgbClr val="FF0000"/>
              </a:buClr>
              <a:buSzPct val="9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400" b="1" dirty="0">
                <a:solidFill>
                  <a:srgbClr val="FF0000"/>
                </a:solidFill>
                <a:latin typeface="Times New Roman" pitchFamily="18" charset="0"/>
              </a:rPr>
              <a:t>Chamber of irradiation targets</a:t>
            </a:r>
          </a:p>
        </p:txBody>
      </p:sp>
      <p:cxnSp>
        <p:nvCxnSpPr>
          <p:cNvPr id="27" name="Connecteur droit avec flèche 6"/>
          <p:cNvCxnSpPr>
            <a:cxnSpLocks noChangeShapeType="1"/>
          </p:cNvCxnSpPr>
          <p:nvPr/>
        </p:nvCxnSpPr>
        <p:spPr bwMode="auto">
          <a:xfrm flipV="1">
            <a:off x="4871864" y="5243417"/>
            <a:ext cx="432048" cy="851620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stealth" w="lg" len="med"/>
          </a:ln>
        </p:spPr>
      </p:cxnSp>
      <p:sp>
        <p:nvSpPr>
          <p:cNvPr id="28" name="Text Box 7"/>
          <p:cNvSpPr txBox="1">
            <a:spLocks noChangeArrowheads="1"/>
          </p:cNvSpPr>
          <p:nvPr/>
        </p:nvSpPr>
        <p:spPr bwMode="auto">
          <a:xfrm>
            <a:off x="3215680" y="5662990"/>
            <a:ext cx="1296144" cy="64633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lIns="72000" tIns="0" rIns="0" bIns="0" anchor="ctr">
            <a:spAutoFit/>
          </a:bodyPr>
          <a:lstStyle/>
          <a:p>
            <a:pPr>
              <a:spcAft>
                <a:spcPts val="300"/>
              </a:spcAft>
              <a:buClr>
                <a:srgbClr val="FF0000"/>
              </a:buClr>
              <a:buSzPct val="9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400" b="1" dirty="0">
                <a:solidFill>
                  <a:srgbClr val="FF0000"/>
                </a:solidFill>
                <a:latin typeface="Times New Roman" pitchFamily="18" charset="0"/>
              </a:rPr>
              <a:t>Chamber of the neutrons converter</a:t>
            </a:r>
          </a:p>
        </p:txBody>
      </p:sp>
      <p:cxnSp>
        <p:nvCxnSpPr>
          <p:cNvPr id="29" name="Connecteur droit avec flèche 6"/>
          <p:cNvCxnSpPr>
            <a:cxnSpLocks noChangeShapeType="1"/>
            <a:stCxn id="28" idx="0"/>
          </p:cNvCxnSpPr>
          <p:nvPr/>
        </p:nvCxnSpPr>
        <p:spPr bwMode="auto">
          <a:xfrm flipV="1">
            <a:off x="3863752" y="4811369"/>
            <a:ext cx="360040" cy="851620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stealth" w="lg" len="med"/>
          </a:ln>
        </p:spPr>
      </p:cxnSp>
      <p:sp>
        <p:nvSpPr>
          <p:cNvPr id="30" name="Text Box 7"/>
          <p:cNvSpPr txBox="1">
            <a:spLocks noChangeArrowheads="1"/>
          </p:cNvSpPr>
          <p:nvPr/>
        </p:nvSpPr>
        <p:spPr bwMode="auto">
          <a:xfrm>
            <a:off x="1919536" y="5446966"/>
            <a:ext cx="1296144" cy="64633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lIns="72000" tIns="0" rIns="0" bIns="0" anchor="ctr">
            <a:spAutoFit/>
          </a:bodyPr>
          <a:lstStyle/>
          <a:p>
            <a:pPr>
              <a:spcAft>
                <a:spcPts val="300"/>
              </a:spcAft>
              <a:buClr>
                <a:srgbClr val="FF0000"/>
              </a:buClr>
              <a:buSzPct val="9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400" b="1" dirty="0">
                <a:solidFill>
                  <a:srgbClr val="FF0000"/>
                </a:solidFill>
                <a:latin typeface="Times New Roman" pitchFamily="18" charset="0"/>
              </a:rPr>
              <a:t>Rejection dipole + beam stopper</a:t>
            </a:r>
          </a:p>
        </p:txBody>
      </p:sp>
      <p:cxnSp>
        <p:nvCxnSpPr>
          <p:cNvPr id="31" name="Connecteur droit avec flèche 6"/>
          <p:cNvCxnSpPr>
            <a:cxnSpLocks noChangeShapeType="1"/>
            <a:stCxn id="30" idx="0"/>
          </p:cNvCxnSpPr>
          <p:nvPr/>
        </p:nvCxnSpPr>
        <p:spPr bwMode="auto">
          <a:xfrm flipV="1">
            <a:off x="2567608" y="4762601"/>
            <a:ext cx="1080120" cy="684365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stealth" w="lg" len="med"/>
          </a:ln>
        </p:spPr>
      </p:cxnSp>
      <p:pic>
        <p:nvPicPr>
          <p:cNvPr id="2" name="Imag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4352" y="2430965"/>
            <a:ext cx="897636" cy="66598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0640" y="3547265"/>
            <a:ext cx="3158965" cy="236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87707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3"/>
          <p:cNvSpPr>
            <a:spLocks noGrp="1"/>
          </p:cNvSpPr>
          <p:nvPr>
            <p:ph type="title"/>
          </p:nvPr>
        </p:nvSpPr>
        <p:spPr>
          <a:xfrm>
            <a:off x="1776000" y="158400"/>
            <a:ext cx="8208432" cy="318272"/>
          </a:xfrm>
        </p:spPr>
        <p:txBody>
          <a:bodyPr vert="horz" wrap="none" lIns="36000" tIns="36000" rIns="36000" bIns="36000" rtlCol="0" anchor="t" anchorCtr="0">
            <a:noAutofit/>
          </a:bodyPr>
          <a:lstStyle/>
          <a:p>
            <a:pPr algn="just"/>
            <a:r>
              <a:rPr lang="en-US" sz="16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SPIRAL2 accelerator at GANIL-Caen</a:t>
            </a:r>
          </a:p>
        </p:txBody>
      </p:sp>
      <p:sp>
        <p:nvSpPr>
          <p:cNvPr id="82" name="Rectangle 2"/>
          <p:cNvSpPr txBox="1">
            <a:spLocks noChangeArrowheads="1"/>
          </p:cNvSpPr>
          <p:nvPr/>
        </p:nvSpPr>
        <p:spPr>
          <a:xfrm>
            <a:off x="2639616" y="582960"/>
            <a:ext cx="6984776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Font typeface="Arial" pitchFamily="34" charset="0"/>
              <a:buNone/>
              <a:defRPr sz="1800" b="1" i="0" u="none" strike="noStrike" kern="1200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transport up to the S3 exp. Area</a:t>
            </a:r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1703512" y="1108801"/>
            <a:ext cx="4824536" cy="4912311"/>
          </a:xfrm>
          <a:prstGeom prst="rect">
            <a:avLst/>
          </a:prstGeom>
          <a:noFill/>
          <a:ln w="3175">
            <a:noFill/>
            <a:round/>
            <a:headEnd/>
            <a:tailEnd/>
          </a:ln>
        </p:spPr>
        <p:txBody>
          <a:bodyPr lIns="72000" tIns="72000" rIns="72000" bIns="72000" anchor="t" anchorCtr="0">
            <a:noAutofit/>
          </a:bodyPr>
          <a:lstStyle/>
          <a:p>
            <a:pPr>
              <a:spcAft>
                <a:spcPts val="600"/>
              </a:spcAft>
              <a:buClr>
                <a:srgbClr val="FF0000"/>
              </a:buClr>
              <a:buSzPct val="9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b="1" dirty="0">
                <a:solidFill>
                  <a:srgbClr val="00091A"/>
                </a:solidFill>
                <a:latin typeface="Times New Roman" pitchFamily="18" charset="0"/>
              </a:rPr>
              <a:t>From LINAC exit up to </a:t>
            </a:r>
            <a:r>
              <a:rPr lang="en-US" b="1" dirty="0">
                <a:solidFill>
                  <a:schemeClr val="accent2"/>
                </a:solidFill>
                <a:latin typeface="Times New Roman" pitchFamily="18" charset="0"/>
              </a:rPr>
              <a:t>S3</a:t>
            </a:r>
            <a:r>
              <a:rPr lang="en-US" b="1" dirty="0">
                <a:latin typeface="Times New Roman" pitchFamily="18" charset="0"/>
              </a:rPr>
              <a:t> : 4 sous-sections</a:t>
            </a:r>
          </a:p>
          <a:p>
            <a:pPr>
              <a:spcAft>
                <a:spcPts val="600"/>
              </a:spcAft>
              <a:buClr>
                <a:srgbClr val="FF0000"/>
              </a:buClr>
              <a:buSzPct val="90000"/>
              <a:buFont typeface="Wingdings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500" dirty="0">
                <a:latin typeface="Times New Roman" pitchFamily="18" charset="0"/>
              </a:rPr>
              <a:t> LINAC beam matching</a:t>
            </a:r>
          </a:p>
          <a:p>
            <a:pPr lvl="1">
              <a:spcAft>
                <a:spcPts val="300"/>
              </a:spcAft>
              <a:buClr>
                <a:srgbClr val="FF0000"/>
              </a:buClr>
              <a:buSzPct val="90000"/>
              <a:buFont typeface="Courier New" pitchFamily="49" charset="0"/>
              <a:buChar char="o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500" dirty="0">
                <a:latin typeface="Times New Roman" pitchFamily="18" charset="0"/>
              </a:rPr>
              <a:t> 4 quadrupoles + One set of X – Y steerer</a:t>
            </a:r>
          </a:p>
          <a:p>
            <a:pPr lvl="1">
              <a:spcAft>
                <a:spcPts val="300"/>
              </a:spcAft>
              <a:buClr>
                <a:srgbClr val="FF0000"/>
              </a:buClr>
              <a:buSzPct val="90000"/>
              <a:buFont typeface="Courier New" pitchFamily="49" charset="0"/>
              <a:buChar char="o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500" dirty="0">
                <a:latin typeface="Times New Roman" pitchFamily="18" charset="0"/>
              </a:rPr>
              <a:t> 2 EMS + 1 </a:t>
            </a:r>
            <a:r>
              <a:rPr lang="en-US" sz="1500" dirty="0" err="1">
                <a:latin typeface="Times New Roman" pitchFamily="18" charset="0"/>
              </a:rPr>
              <a:t>ToF</a:t>
            </a:r>
            <a:r>
              <a:rPr lang="en-US" sz="1500" dirty="0">
                <a:latin typeface="Times New Roman" pitchFamily="18" charset="0"/>
              </a:rPr>
              <a:t> + 1 ACCT-DCCT + 1 ring losses + 1 BLM</a:t>
            </a:r>
          </a:p>
          <a:p>
            <a:pPr>
              <a:spcAft>
                <a:spcPts val="300"/>
              </a:spcAft>
              <a:buClr>
                <a:srgbClr val="FF0000"/>
              </a:buClr>
              <a:buSzPct val="90000"/>
              <a:buFont typeface="Wingdings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500" dirty="0">
                <a:latin typeface="Times New Roman" pitchFamily="18" charset="0"/>
              </a:rPr>
              <a:t> Right-right deflection</a:t>
            </a:r>
          </a:p>
          <a:p>
            <a:pPr marL="741600" indent="-285750">
              <a:spcAft>
                <a:spcPts val="300"/>
              </a:spcAft>
              <a:buClr>
                <a:srgbClr val="FF0000"/>
              </a:buClr>
              <a:buSzPct val="90000"/>
              <a:buFont typeface="Courier New" pitchFamily="49" charset="0"/>
              <a:buChar char="o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500" dirty="0">
                <a:latin typeface="Times New Roman" pitchFamily="18" charset="0"/>
              </a:rPr>
              <a:t>2 dipoles + 3 quadrupoles + 1 steerer Y</a:t>
            </a:r>
          </a:p>
          <a:p>
            <a:pPr marL="741600" indent="-285750">
              <a:spcAft>
                <a:spcPts val="300"/>
              </a:spcAft>
              <a:buClr>
                <a:srgbClr val="FF0000"/>
              </a:buClr>
              <a:buSzPct val="90000"/>
              <a:buFont typeface="Courier New" pitchFamily="49" charset="0"/>
              <a:buChar char="o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500" dirty="0">
                <a:latin typeface="Times New Roman" pitchFamily="18" charset="0"/>
              </a:rPr>
              <a:t>2 EMS + 1 ring losses + 1 BLM</a:t>
            </a:r>
          </a:p>
          <a:p>
            <a:pPr marL="741600" indent="-285750">
              <a:spcAft>
                <a:spcPts val="300"/>
              </a:spcAft>
              <a:buClr>
                <a:srgbClr val="FF0000"/>
              </a:buClr>
              <a:buSzPct val="90000"/>
              <a:buFont typeface="Courier New" pitchFamily="49" charset="0"/>
              <a:buChar char="o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500" dirty="0">
                <a:latin typeface="Times New Roman" pitchFamily="18" charset="0"/>
              </a:rPr>
              <a:t>1 </a:t>
            </a:r>
            <a:r>
              <a:rPr lang="en-US" sz="1500" dirty="0" err="1">
                <a:latin typeface="Times New Roman" pitchFamily="18" charset="0"/>
              </a:rPr>
              <a:t>jeu</a:t>
            </a:r>
            <a:r>
              <a:rPr lang="en-US" sz="1500" dirty="0">
                <a:latin typeface="Times New Roman" pitchFamily="18" charset="0"/>
              </a:rPr>
              <a:t> de </a:t>
            </a:r>
            <a:r>
              <a:rPr lang="en-US" sz="1500" dirty="0" err="1">
                <a:latin typeface="Times New Roman" pitchFamily="18" charset="0"/>
              </a:rPr>
              <a:t>fentes</a:t>
            </a:r>
            <a:r>
              <a:rPr lang="en-US" sz="1500" dirty="0">
                <a:latin typeface="Times New Roman" pitchFamily="18" charset="0"/>
              </a:rPr>
              <a:t> horizontal</a:t>
            </a:r>
          </a:p>
          <a:p>
            <a:pPr>
              <a:spcAft>
                <a:spcPts val="300"/>
              </a:spcAft>
              <a:buClr>
                <a:srgbClr val="FF0000"/>
              </a:buClr>
              <a:buSzPct val="90000"/>
              <a:buFont typeface="Wingdings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500" dirty="0">
                <a:latin typeface="Times New Roman" pitchFamily="18" charset="0"/>
              </a:rPr>
              <a:t> left-left deflection</a:t>
            </a:r>
          </a:p>
          <a:p>
            <a:pPr marL="741600" indent="-285750">
              <a:spcAft>
                <a:spcPts val="300"/>
              </a:spcAft>
              <a:buClr>
                <a:srgbClr val="FF0000"/>
              </a:buClr>
              <a:buSzPct val="90000"/>
              <a:buFont typeface="Courier New" pitchFamily="49" charset="0"/>
              <a:buChar char="o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500" dirty="0">
                <a:latin typeface="Times New Roman" pitchFamily="18" charset="0"/>
              </a:rPr>
              <a:t>2 dipoles + 3 quadrupoles + 1 steerer Y</a:t>
            </a:r>
          </a:p>
          <a:p>
            <a:pPr marL="741600" indent="-285750">
              <a:spcAft>
                <a:spcPts val="300"/>
              </a:spcAft>
              <a:buClr>
                <a:srgbClr val="FF0000"/>
              </a:buClr>
              <a:buSzPct val="90000"/>
              <a:buFont typeface="Courier New" pitchFamily="49" charset="0"/>
              <a:buChar char="o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500" dirty="0">
                <a:latin typeface="Times New Roman" pitchFamily="18" charset="0"/>
              </a:rPr>
              <a:t>1 EMS + 1 ring losses + 2 BLM</a:t>
            </a:r>
          </a:p>
          <a:p>
            <a:pPr>
              <a:spcAft>
                <a:spcPts val="600"/>
              </a:spcAft>
              <a:buClr>
                <a:srgbClr val="FF0000"/>
              </a:buClr>
              <a:buSzPct val="90000"/>
              <a:buFont typeface="Wingdings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500" dirty="0">
                <a:latin typeface="Times New Roman" pitchFamily="18" charset="0"/>
              </a:rPr>
              <a:t> Matching to + target room</a:t>
            </a:r>
          </a:p>
          <a:p>
            <a:pPr lvl="1">
              <a:spcAft>
                <a:spcPts val="300"/>
              </a:spcAft>
              <a:buClr>
                <a:srgbClr val="FF0000"/>
              </a:buClr>
              <a:buSzPct val="90000"/>
              <a:buFont typeface="Courier New" pitchFamily="49" charset="0"/>
              <a:buChar char="o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500" dirty="0">
                <a:latin typeface="Times New Roman" pitchFamily="18" charset="0"/>
              </a:rPr>
              <a:t> 4 quadrupoles + 2 steerers Y + 1 steerer X</a:t>
            </a:r>
          </a:p>
          <a:p>
            <a:pPr lvl="1">
              <a:spcAft>
                <a:spcPts val="300"/>
              </a:spcAft>
              <a:buClr>
                <a:srgbClr val="FF0000"/>
              </a:buClr>
              <a:buSzPct val="90000"/>
              <a:buFont typeface="Courier New" pitchFamily="49" charset="0"/>
              <a:buChar char="o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500" dirty="0">
                <a:latin typeface="Times New Roman" pitchFamily="18" charset="0"/>
              </a:rPr>
              <a:t> 4 EMS + 1 MIGR VE + 2 PFE + 1 Faraday cup</a:t>
            </a:r>
          </a:p>
        </p:txBody>
      </p:sp>
      <p:grpSp>
        <p:nvGrpSpPr>
          <p:cNvPr id="2" name="Groupe 1"/>
          <p:cNvGrpSpPr>
            <a:grpSpLocks noChangeAspect="1"/>
          </p:cNvGrpSpPr>
          <p:nvPr/>
        </p:nvGrpSpPr>
        <p:grpSpPr>
          <a:xfrm>
            <a:off x="6981820" y="1178286"/>
            <a:ext cx="3218637" cy="3024000"/>
            <a:chOff x="5148064" y="1178285"/>
            <a:chExt cx="3698508" cy="3474852"/>
          </a:xfrm>
        </p:grpSpPr>
        <p:pic>
          <p:nvPicPr>
            <p:cNvPr id="17" name="Picture 2" descr="L:\SPIRAL2_8200_Accelerateur\8240_LHE\LHE-version-I-04-001.jpg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r="38940" b="18605"/>
            <a:stretch/>
          </p:blipFill>
          <p:spPr bwMode="auto">
            <a:xfrm>
              <a:off x="5148064" y="1178285"/>
              <a:ext cx="3698508" cy="34748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3" name="Groupe 9"/>
            <p:cNvGrpSpPr/>
            <p:nvPr/>
          </p:nvGrpSpPr>
          <p:grpSpPr>
            <a:xfrm>
              <a:off x="5292080" y="2132857"/>
              <a:ext cx="3312368" cy="2488656"/>
              <a:chOff x="5292080" y="1700808"/>
              <a:chExt cx="3312368" cy="2488656"/>
            </a:xfrm>
          </p:grpSpPr>
          <p:cxnSp>
            <p:nvCxnSpPr>
              <p:cNvPr id="24" name="Connecteur droit 23"/>
              <p:cNvCxnSpPr/>
              <p:nvPr/>
            </p:nvCxnSpPr>
            <p:spPr bwMode="auto">
              <a:xfrm flipV="1">
                <a:off x="5292080" y="3140968"/>
                <a:ext cx="792088" cy="1048496"/>
              </a:xfrm>
              <a:prstGeom prst="line">
                <a:avLst/>
              </a:prstGeom>
              <a:solidFill>
                <a:srgbClr val="00B8FF"/>
              </a:solidFill>
              <a:ln w="34925" cap="sq" cmpd="sng" algn="ctr">
                <a:solidFill>
                  <a:schemeClr val="accent2"/>
                </a:solidFill>
                <a:prstDash val="solid"/>
                <a:bevel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5" name="Connecteur droit 24"/>
              <p:cNvCxnSpPr/>
              <p:nvPr/>
            </p:nvCxnSpPr>
            <p:spPr bwMode="auto">
              <a:xfrm flipV="1">
                <a:off x="6084168" y="2744924"/>
                <a:ext cx="1044116" cy="396044"/>
              </a:xfrm>
              <a:prstGeom prst="line">
                <a:avLst/>
              </a:prstGeom>
              <a:solidFill>
                <a:srgbClr val="00B8FF"/>
              </a:solidFill>
              <a:ln w="34925" cap="sq" cmpd="sng" algn="ctr">
                <a:solidFill>
                  <a:schemeClr val="accent2"/>
                </a:solidFill>
                <a:prstDash val="solid"/>
                <a:bevel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6" name="Connecteur droit avec flèche 25"/>
              <p:cNvCxnSpPr/>
              <p:nvPr/>
            </p:nvCxnSpPr>
            <p:spPr bwMode="auto">
              <a:xfrm flipV="1">
                <a:off x="8172400" y="1700808"/>
                <a:ext cx="432048" cy="648072"/>
              </a:xfrm>
              <a:prstGeom prst="straightConnector1">
                <a:avLst/>
              </a:prstGeom>
              <a:solidFill>
                <a:srgbClr val="00B8FF"/>
              </a:solidFill>
              <a:ln w="34925" cap="sq" cmpd="sng" algn="ctr">
                <a:solidFill>
                  <a:schemeClr val="accent2"/>
                </a:solidFill>
                <a:prstDash val="solid"/>
                <a:bevel/>
                <a:headEnd type="none" w="med" len="med"/>
                <a:tailEnd type="triangle"/>
              </a:ln>
              <a:effectLst/>
            </p:spPr>
          </p:cxnSp>
          <p:cxnSp>
            <p:nvCxnSpPr>
              <p:cNvPr id="27" name="Connecteur droit 26"/>
              <p:cNvCxnSpPr/>
              <p:nvPr/>
            </p:nvCxnSpPr>
            <p:spPr bwMode="auto">
              <a:xfrm flipV="1">
                <a:off x="7128284" y="2348880"/>
                <a:ext cx="1044116" cy="396044"/>
              </a:xfrm>
              <a:prstGeom prst="line">
                <a:avLst/>
              </a:prstGeom>
              <a:solidFill>
                <a:srgbClr val="00B8FF"/>
              </a:solidFill>
              <a:ln w="34925" cap="sq" cmpd="sng" algn="ctr">
                <a:solidFill>
                  <a:schemeClr val="accent2"/>
                </a:solidFill>
                <a:prstDash val="solid"/>
                <a:bevel/>
                <a:headEnd type="none" w="med" len="med"/>
                <a:tailEnd type="none" w="med" len="med"/>
              </a:ln>
              <a:effectLst/>
            </p:spPr>
          </p:cxnSp>
        </p:grpSp>
      </p:grpSp>
      <p:pic>
        <p:nvPicPr>
          <p:cNvPr id="22" name="Imag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064" y="3426912"/>
            <a:ext cx="1927393" cy="149570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0" b="49250"/>
          <a:stretch/>
        </p:blipFill>
        <p:spPr>
          <a:xfrm>
            <a:off x="1920000" y="5374800"/>
            <a:ext cx="3909492" cy="1440000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87"/>
          <a:stretch/>
        </p:blipFill>
        <p:spPr>
          <a:xfrm>
            <a:off x="6132000" y="5374800"/>
            <a:ext cx="3806810" cy="1440000"/>
          </a:xfrm>
          <a:prstGeom prst="rect">
            <a:avLst/>
          </a:prstGeom>
        </p:spPr>
      </p:pic>
      <p:sp>
        <p:nvSpPr>
          <p:cNvPr id="30" name="Text Box 7"/>
          <p:cNvSpPr txBox="1">
            <a:spLocks noChangeArrowheads="1"/>
          </p:cNvSpPr>
          <p:nvPr/>
        </p:nvSpPr>
        <p:spPr bwMode="auto">
          <a:xfrm>
            <a:off x="7012924" y="4781386"/>
            <a:ext cx="3187533" cy="375807"/>
          </a:xfrm>
          <a:prstGeom prst="rect">
            <a:avLst/>
          </a:prstGeom>
          <a:noFill/>
          <a:ln w="3175">
            <a:noFill/>
            <a:round/>
            <a:headEnd/>
            <a:tailEnd/>
          </a:ln>
        </p:spPr>
        <p:txBody>
          <a:bodyPr lIns="72000" tIns="72000" rIns="72000" bIns="72000" anchor="t" anchorCtr="0">
            <a:noAutofit/>
          </a:bodyPr>
          <a:lstStyle/>
          <a:p>
            <a:pPr>
              <a:spcAft>
                <a:spcPts val="600"/>
              </a:spcAft>
              <a:buClr>
                <a:srgbClr val="FF0000"/>
              </a:buClr>
              <a:buSzPct val="9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500" dirty="0">
                <a:solidFill>
                  <a:srgbClr val="FF0000"/>
                </a:solidFill>
                <a:latin typeface="Times New Roman" pitchFamily="18" charset="0"/>
              </a:rPr>
              <a:t>2 target modules (stables or actinides)</a:t>
            </a:r>
          </a:p>
        </p:txBody>
      </p:sp>
    </p:spTree>
    <p:extLst>
      <p:ext uri="{BB962C8B-B14F-4D97-AF65-F5344CB8AC3E}">
        <p14:creationId xmlns:p14="http://schemas.microsoft.com/office/powerpoint/2010/main" val="122540839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3"/>
          <p:cNvSpPr>
            <a:spLocks noGrp="1"/>
          </p:cNvSpPr>
          <p:nvPr>
            <p:ph type="title"/>
          </p:nvPr>
        </p:nvSpPr>
        <p:spPr>
          <a:xfrm>
            <a:off x="1776000" y="158400"/>
            <a:ext cx="8208432" cy="318272"/>
          </a:xfrm>
        </p:spPr>
        <p:txBody>
          <a:bodyPr vert="horz" wrap="none" lIns="36000" tIns="36000" rIns="36000" bIns="36000" rtlCol="0" anchor="t" anchorCtr="0">
            <a:noAutofit/>
          </a:bodyPr>
          <a:lstStyle/>
          <a:p>
            <a:pPr algn="just"/>
            <a:r>
              <a:rPr lang="en-US" sz="16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SPIRAL2 accelerator at GANIL-Caen</a:t>
            </a:r>
          </a:p>
        </p:txBody>
      </p:sp>
      <p:sp>
        <p:nvSpPr>
          <p:cNvPr id="82" name="Rectangle 2"/>
          <p:cNvSpPr txBox="1">
            <a:spLocks noChangeArrowheads="1"/>
          </p:cNvSpPr>
          <p:nvPr/>
        </p:nvSpPr>
        <p:spPr>
          <a:xfrm>
            <a:off x="2639616" y="582960"/>
            <a:ext cx="6984776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Font typeface="Arial" pitchFamily="34" charset="0"/>
              <a:buNone/>
              <a:defRPr sz="1800" b="1" i="0" u="none" strike="noStrike" kern="1200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Few words about S3 exp. Area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 Box 7"/>
              <p:cNvSpPr txBox="1">
                <a:spLocks noChangeArrowheads="1"/>
              </p:cNvSpPr>
              <p:nvPr/>
            </p:nvSpPr>
            <p:spPr bwMode="auto">
              <a:xfrm>
                <a:off x="1703512" y="1268761"/>
                <a:ext cx="8928992" cy="1710341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square" lIns="90000" tIns="46800" rIns="90000" bIns="46800">
                <a:spAutoFit/>
              </a:bodyPr>
              <a:lstStyle/>
              <a:p>
                <a:pPr>
                  <a:spcAft>
                    <a:spcPts val="600"/>
                  </a:spcAft>
                  <a:buClr>
                    <a:srgbClr val="FF0000"/>
                  </a:buClr>
                  <a:buSzPct val="90000"/>
                  <a:buFont typeface="Wingdings" pitchFamily="2" charset="2"/>
                  <a:buChar char="Ø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:r>
                  <a:rPr lang="en-US" sz="1500" dirty="0">
                    <a:latin typeface="Times New Roman" pitchFamily="18" charset="0"/>
                  </a:rPr>
                  <a:t> S3 will use heavy ions with A/q=3 at energy from 2MeV/u up to 14.5MeV/u : </a:t>
                </a:r>
                <a14:m>
                  <m:oMath xmlns:m="http://schemas.openxmlformats.org/officeDocument/2006/math">
                    <m:r>
                      <a:rPr lang="en-US" sz="1500" b="1" i="1" dirty="0">
                        <a:solidFill>
                          <a:srgbClr val="00B050"/>
                        </a:solidFill>
                        <a:latin typeface="Cambria Math"/>
                      </a:rPr>
                      <m:t>𝟎</m:t>
                    </m:r>
                    <m:r>
                      <a:rPr lang="en-US" sz="1500" b="1" i="1" dirty="0">
                        <a:solidFill>
                          <a:srgbClr val="00B050"/>
                        </a:solidFill>
                        <a:latin typeface="Cambria Math"/>
                      </a:rPr>
                      <m:t>.</m:t>
                    </m:r>
                    <m:r>
                      <a:rPr lang="en-US" sz="1500" b="1" i="1" dirty="0">
                        <a:solidFill>
                          <a:srgbClr val="00B050"/>
                        </a:solidFill>
                        <a:latin typeface="Cambria Math"/>
                      </a:rPr>
                      <m:t>𝟔</m:t>
                    </m:r>
                    <m:r>
                      <a:rPr lang="en-US" sz="1500" b="1" i="1" dirty="0">
                        <a:solidFill>
                          <a:srgbClr val="00B050"/>
                        </a:solidFill>
                        <a:latin typeface="Cambria Math"/>
                      </a:rPr>
                      <m:t>𝑻𝒎</m:t>
                    </m:r>
                    <m:r>
                      <a:rPr lang="en-US" sz="1500" b="1" i="1" dirty="0">
                        <a:solidFill>
                          <a:srgbClr val="00B050"/>
                        </a:solidFill>
                        <a:latin typeface="Cambria Math"/>
                      </a:rPr>
                      <m:t>&lt;</m:t>
                    </m:r>
                    <m:r>
                      <a:rPr lang="en-US" sz="1500" b="1" i="1" dirty="0">
                        <a:solidFill>
                          <a:srgbClr val="00B050"/>
                        </a:solidFill>
                        <a:latin typeface="Cambria Math"/>
                      </a:rPr>
                      <m:t>𝑩</m:t>
                    </m:r>
                    <m:r>
                      <a:rPr lang="en-US" sz="1500" b="1" i="1" dirty="0">
                        <a:solidFill>
                          <a:srgbClr val="00B050"/>
                        </a:solidFill>
                        <a:latin typeface="Cambria Math"/>
                        <a:ea typeface="Cambria Math"/>
                      </a:rPr>
                      <m:t>𝝆</m:t>
                    </m:r>
                    <m:r>
                      <a:rPr lang="en-US" sz="1500" b="1" i="1" dirty="0">
                        <a:solidFill>
                          <a:srgbClr val="00B050"/>
                        </a:solidFill>
                        <a:latin typeface="Cambria Math"/>
                      </a:rPr>
                      <m:t>&lt;</m:t>
                    </m:r>
                    <m:r>
                      <a:rPr lang="en-US" sz="1500" b="1" i="1" dirty="0">
                        <a:solidFill>
                          <a:srgbClr val="00B050"/>
                        </a:solidFill>
                        <a:latin typeface="Cambria Math"/>
                      </a:rPr>
                      <m:t>𝟏</m:t>
                    </m:r>
                    <m:r>
                      <a:rPr lang="en-US" sz="1500" b="1" i="1" dirty="0">
                        <a:solidFill>
                          <a:srgbClr val="00B050"/>
                        </a:solidFill>
                        <a:latin typeface="Cambria Math"/>
                      </a:rPr>
                      <m:t>.</m:t>
                    </m:r>
                    <m:r>
                      <a:rPr lang="en-US" sz="1500" b="1" i="1" dirty="0">
                        <a:solidFill>
                          <a:srgbClr val="00B050"/>
                        </a:solidFill>
                        <a:latin typeface="Cambria Math"/>
                      </a:rPr>
                      <m:t>𝟔𝟓</m:t>
                    </m:r>
                    <m:r>
                      <a:rPr lang="en-US" sz="1500" b="1" i="1" dirty="0">
                        <a:solidFill>
                          <a:srgbClr val="00B050"/>
                        </a:solidFill>
                        <a:latin typeface="Cambria Math"/>
                      </a:rPr>
                      <m:t>𝑻𝒎</m:t>
                    </m:r>
                  </m:oMath>
                </a14:m>
                <a:endParaRPr lang="en-US" sz="1500" b="1" dirty="0">
                  <a:solidFill>
                    <a:srgbClr val="00B050"/>
                  </a:solidFill>
                  <a:latin typeface="Times New Roman" pitchFamily="18" charset="0"/>
                </a:endParaRP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  <a:buClr>
                    <a:srgbClr val="FF0000"/>
                  </a:buClr>
                  <a:buSzPct val="90000"/>
                  <a:buFont typeface="Wingdings" pitchFamily="2" charset="2"/>
                  <a:buChar char="Ø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:r>
                  <a:rPr lang="en-US" sz="1500" dirty="0">
                    <a:latin typeface="Times New Roman" pitchFamily="18" charset="0"/>
                  </a:rPr>
                  <a:t> Beam sizes on targets : </a:t>
                </a:r>
                <a14:m>
                  <m:oMath xmlns:m="http://schemas.openxmlformats.org/officeDocument/2006/math">
                    <m:r>
                      <a:rPr lang="en-US" sz="1500" i="1" dirty="0">
                        <a:latin typeface="Cambria Math"/>
                      </a:rPr>
                      <m:t>𝜎</m:t>
                    </m:r>
                    <m:r>
                      <a:rPr lang="en-US" sz="1500" i="1" baseline="-25000" dirty="0" err="1">
                        <a:latin typeface="Cambria Math"/>
                      </a:rPr>
                      <m:t>𝑥</m:t>
                    </m:r>
                    <m:r>
                      <a:rPr lang="en-US" sz="1500" i="1" baseline="-25000" dirty="0" err="1">
                        <a:latin typeface="Cambria Math"/>
                      </a:rPr>
                      <m:t>,</m:t>
                    </m:r>
                    <m:r>
                      <a:rPr lang="en-US" sz="1500" i="1" baseline="-25000" dirty="0" err="1">
                        <a:latin typeface="Cambria Math"/>
                      </a:rPr>
                      <m:t>𝑦</m:t>
                    </m:r>
                    <m:r>
                      <a:rPr lang="en-US" sz="1500" i="1" dirty="0">
                        <a:latin typeface="Cambria Math"/>
                      </a:rPr>
                      <m:t>=0.5 × 0.5</m:t>
                    </m:r>
                    <m:r>
                      <m:rPr>
                        <m:nor/>
                      </m:rPr>
                      <a:rPr lang="en-US" sz="1500" dirty="0">
                        <a:latin typeface="Cambria Math"/>
                      </a:rPr>
                      <m:t> </m:t>
                    </m:r>
                    <m:r>
                      <m:rPr>
                        <m:nor/>
                      </m:rPr>
                      <a:rPr lang="fr-FR" sz="1500" dirty="0">
                        <a:latin typeface="Cambria Math"/>
                      </a:rPr>
                      <m:t>to</m:t>
                    </m:r>
                    <m:r>
                      <m:rPr>
                        <m:nor/>
                      </m:rPr>
                      <a:rPr lang="en-US" sz="1500" dirty="0">
                        <a:latin typeface="Cambria Math"/>
                      </a:rPr>
                      <m:t> </m:t>
                    </m:r>
                    <m:r>
                      <a:rPr lang="en-US" sz="1500" i="1" dirty="0">
                        <a:latin typeface="Cambria Math"/>
                      </a:rPr>
                      <m:t>2.5</m:t>
                    </m:r>
                    <m:r>
                      <a:rPr lang="en-US" sz="1500" i="1" dirty="0">
                        <a:latin typeface="Cambria Math"/>
                      </a:rPr>
                      <m:t>𝑚𝑚</m:t>
                    </m:r>
                  </m:oMath>
                </a14:m>
                <a:r>
                  <a:rPr lang="en-US" sz="1500" dirty="0">
                    <a:latin typeface="Times New Roman" pitchFamily="18" charset="0"/>
                  </a:rPr>
                  <a:t> (Gaussian) or </a:t>
                </a:r>
                <a14:m>
                  <m:oMath xmlns:m="http://schemas.openxmlformats.org/officeDocument/2006/math">
                    <m:r>
                      <a:rPr lang="en-US" sz="1500" i="1" dirty="0">
                        <a:latin typeface="Cambria Math"/>
                      </a:rPr>
                      <m:t>𝜎</m:t>
                    </m:r>
                    <m:r>
                      <a:rPr lang="en-US" sz="1500" i="1" baseline="-25000" dirty="0" err="1">
                        <a:latin typeface="Cambria Math"/>
                      </a:rPr>
                      <m:t>𝑥</m:t>
                    </m:r>
                    <m:r>
                      <a:rPr lang="en-US" sz="1500" i="1" dirty="0">
                        <a:latin typeface="Cambria Math"/>
                      </a:rPr>
                      <m:t> = 0.5</m:t>
                    </m:r>
                    <m:r>
                      <a:rPr lang="en-US" sz="1500" i="1" dirty="0">
                        <a:latin typeface="Cambria Math"/>
                      </a:rPr>
                      <m:t>𝑚𝑚</m:t>
                    </m:r>
                    <m:r>
                      <a:rPr lang="en-US" sz="1500" i="1" dirty="0">
                        <a:latin typeface="Cambria Math"/>
                      </a:rPr>
                      <m:t> </m:t>
                    </m:r>
                    <m:r>
                      <m:rPr>
                        <m:nor/>
                      </m:rPr>
                      <a:rPr lang="en-US" sz="1500" dirty="0">
                        <a:latin typeface="Cambria Math"/>
                      </a:rPr>
                      <m:t>(</m:t>
                    </m:r>
                    <m:r>
                      <m:rPr>
                        <m:nor/>
                      </m:rPr>
                      <a:rPr lang="fr-FR" sz="1500" dirty="0">
                        <a:latin typeface="Cambria Math"/>
                      </a:rPr>
                      <m:t>G</m:t>
                    </m:r>
                    <m:r>
                      <m:rPr>
                        <m:nor/>
                      </m:rPr>
                      <a:rPr lang="en-US" sz="1500" dirty="0" err="1">
                        <a:latin typeface="Cambria Math"/>
                      </a:rPr>
                      <m:t>aussi</m:t>
                    </m:r>
                    <m:r>
                      <m:rPr>
                        <m:nor/>
                      </m:rPr>
                      <a:rPr lang="fr-FR" sz="1500" dirty="0">
                        <a:latin typeface="Cambria Math"/>
                      </a:rPr>
                      <m:t>a</m:t>
                    </m:r>
                    <m:r>
                      <m:rPr>
                        <m:nor/>
                      </m:rPr>
                      <a:rPr lang="en-US" sz="1500" dirty="0" err="1">
                        <a:latin typeface="Cambria Math"/>
                      </a:rPr>
                      <m:t>n</m:t>
                    </m:r>
                    <m:r>
                      <m:rPr>
                        <m:nor/>
                      </m:rPr>
                      <a:rPr lang="en-US" sz="1500" dirty="0">
                        <a:latin typeface="Cambria Math"/>
                      </a:rPr>
                      <m:t>)</m:t>
                    </m:r>
                    <m:r>
                      <a:rPr lang="en-US" sz="1500" i="1" dirty="0">
                        <a:latin typeface="Cambria Math"/>
                      </a:rPr>
                      <m:t>× </m:t>
                    </m:r>
                    <m:r>
                      <m:rPr>
                        <m:sty m:val="p"/>
                      </m:rPr>
                      <a:rPr lang="en-US" sz="1500" dirty="0" err="1">
                        <a:latin typeface="Cambria Math"/>
                      </a:rPr>
                      <m:t>Δ</m:t>
                    </m:r>
                    <m:r>
                      <a:rPr lang="en-US" sz="1500" i="1" dirty="0" err="1">
                        <a:latin typeface="Cambria Math"/>
                      </a:rPr>
                      <m:t>𝑦</m:t>
                    </m:r>
                    <m:r>
                      <a:rPr lang="en-US" sz="1500" i="1" dirty="0">
                        <a:latin typeface="Cambria Math"/>
                      </a:rPr>
                      <m:t> =10 </m:t>
                    </m:r>
                    <m:r>
                      <a:rPr lang="en-US" sz="1500" i="1" dirty="0">
                        <a:latin typeface="Cambria Math"/>
                      </a:rPr>
                      <m:t>𝑚𝑚</m:t>
                    </m:r>
                  </m:oMath>
                </a14:m>
                <a:endParaRPr lang="en-US" sz="1500" dirty="0">
                  <a:latin typeface="Times New Roman" pitchFamily="18" charset="0"/>
                </a:endParaRP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  <a:buClr>
                    <a:srgbClr val="FF0000"/>
                  </a:buClr>
                  <a:buSzPct val="90000"/>
                  <a:buFont typeface="Wingdings" pitchFamily="2" charset="2"/>
                  <a:buChar char="Ø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:r>
                  <a:rPr lang="en-US" sz="1500" dirty="0">
                    <a:latin typeface="Times New Roman" pitchFamily="18" charset="0"/>
                  </a:rPr>
                  <a:t> Tuning of the primary beam will be very complex, completely linked to the S3 tuning.</a:t>
                </a: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  <a:buClr>
                    <a:srgbClr val="FF0000"/>
                  </a:buClr>
                  <a:buSzPct val="90000"/>
                  <a:buFont typeface="Wingdings" pitchFamily="2" charset="2"/>
                  <a:buChar char="Ø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:r>
                  <a:rPr lang="en-US" sz="1500" dirty="0">
                    <a:latin typeface="Times New Roman" pitchFamily="18" charset="0"/>
                  </a:rPr>
                  <a:t> For super heavy nuclides experiments : Energy of the primary beam will be 5-6MeV/u. But S3 spectrometer need to be tune at 1MeV/u (energy of the products).</a:t>
                </a:r>
              </a:p>
            </p:txBody>
          </p:sp>
        </mc:Choice>
        <mc:Fallback xmlns="">
          <p:sp>
            <p:nvSpPr>
              <p:cNvPr id="16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03512" y="1268761"/>
                <a:ext cx="8928992" cy="1710341"/>
              </a:xfrm>
              <a:prstGeom prst="rect">
                <a:avLst/>
              </a:prstGeom>
              <a:blipFill>
                <a:blip r:embed="rId3"/>
                <a:stretch>
                  <a:fillRect l="-273" t="-712" b="-2847"/>
                </a:stretch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1054" y="3212976"/>
            <a:ext cx="4455426" cy="254098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1504" y="3431369"/>
            <a:ext cx="4239930" cy="218827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1596" y="5733256"/>
            <a:ext cx="794004" cy="958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795287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3"/>
          <p:cNvSpPr>
            <a:spLocks noGrp="1"/>
          </p:cNvSpPr>
          <p:nvPr>
            <p:ph type="title"/>
          </p:nvPr>
        </p:nvSpPr>
        <p:spPr>
          <a:xfrm>
            <a:off x="1776000" y="158400"/>
            <a:ext cx="8208432" cy="318272"/>
          </a:xfrm>
        </p:spPr>
        <p:txBody>
          <a:bodyPr vert="horz" wrap="none" lIns="36000" tIns="36000" rIns="36000" bIns="36000" rtlCol="0" anchor="t" anchorCtr="0">
            <a:noAutofit/>
          </a:bodyPr>
          <a:lstStyle/>
          <a:p>
            <a:pPr algn="just"/>
            <a:r>
              <a:rPr lang="en-US" sz="16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SPIRAL2 accelerator at GANIL-Caen</a:t>
            </a:r>
          </a:p>
        </p:txBody>
      </p:sp>
      <p:sp>
        <p:nvSpPr>
          <p:cNvPr id="82" name="Rectangle 2"/>
          <p:cNvSpPr txBox="1">
            <a:spLocks noChangeArrowheads="1"/>
          </p:cNvSpPr>
          <p:nvPr/>
        </p:nvSpPr>
        <p:spPr>
          <a:xfrm>
            <a:off x="2423592" y="582960"/>
            <a:ext cx="7416824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Font typeface="Arial" pitchFamily="34" charset="0"/>
              <a:buNone/>
              <a:defRPr sz="1800" b="1" i="0" u="none" strike="noStrike" kern="1200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Magnetic elements and current alimentation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1" y="4653137"/>
            <a:ext cx="3384376" cy="2091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Box 7"/>
              <p:cNvSpPr txBox="1">
                <a:spLocks noChangeArrowheads="1"/>
              </p:cNvSpPr>
              <p:nvPr/>
            </p:nvSpPr>
            <p:spPr bwMode="auto">
              <a:xfrm>
                <a:off x="1631504" y="908720"/>
                <a:ext cx="6120681" cy="4129172"/>
              </a:xfrm>
              <a:prstGeom prst="rect">
                <a:avLst/>
              </a:prstGeom>
              <a:noFill/>
              <a:ln w="3175">
                <a:noFill/>
                <a:round/>
                <a:headEnd/>
                <a:tailEnd/>
              </a:ln>
            </p:spPr>
            <p:txBody>
              <a:bodyPr lIns="72000" tIns="72000" rIns="72000" bIns="72000" anchor="t" anchorCtr="0">
                <a:noAutofit/>
              </a:bodyPr>
              <a:lstStyle/>
              <a:p>
                <a:pPr>
                  <a:spcAft>
                    <a:spcPts val="600"/>
                  </a:spcAft>
                  <a:buClr>
                    <a:srgbClr val="FF0000"/>
                  </a:buClr>
                  <a:buSzPct val="9000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endParaRPr lang="en-US" b="1" dirty="0">
                  <a:latin typeface="Times New Roman" pitchFamily="18" charset="0"/>
                </a:endParaRPr>
              </a:p>
              <a:p>
                <a:pPr>
                  <a:spcAft>
                    <a:spcPts val="600"/>
                  </a:spcAft>
                  <a:buClr>
                    <a:srgbClr val="FF0000"/>
                  </a:buClr>
                  <a:buSzPct val="90000"/>
                  <a:buFont typeface="Wingdings" pitchFamily="2" charset="2"/>
                  <a:buChar char="§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sz="1500" dirty="0">
                    <a:latin typeface="Times New Roman" pitchFamily="18" charset="0"/>
                  </a:rPr>
                  <a:t> 2 types of quadrupoles :</a:t>
                </a:r>
              </a:p>
              <a:p>
                <a:pPr lvl="1">
                  <a:spcAft>
                    <a:spcPts val="300"/>
                  </a:spcAft>
                  <a:buClr>
                    <a:srgbClr val="FF0000"/>
                  </a:buClr>
                  <a:buSzPct val="90000"/>
                  <a:buFont typeface="Courier New" pitchFamily="49" charset="0"/>
                  <a:buChar char="o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sz="1500" dirty="0">
                    <a:latin typeface="Times New Roman" pitchFamily="18" charset="0"/>
                  </a:rPr>
                  <a:t>    Type 1 (G=13T/m, I</a:t>
                </a:r>
                <a:r>
                  <a:rPr lang="en-US" sz="1500" baseline="-25000" dirty="0">
                    <a:latin typeface="Times New Roman" pitchFamily="18" charset="0"/>
                  </a:rPr>
                  <a:t>max</a:t>
                </a:r>
                <a:r>
                  <a:rPr lang="en-US" sz="1500" dirty="0">
                    <a:latin typeface="Times New Roman" pitchFamily="18" charset="0"/>
                  </a:rPr>
                  <a:t>=280A) : N=10</a:t>
                </a:r>
              </a:p>
              <a:p>
                <a:pPr lvl="1">
                  <a:spcAft>
                    <a:spcPts val="300"/>
                  </a:spcAft>
                  <a:buClr>
                    <a:srgbClr val="FF0000"/>
                  </a:buClr>
                  <a:buSzPct val="90000"/>
                  <a:buFont typeface="Courier New" pitchFamily="49" charset="0"/>
                  <a:buChar char="o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sz="1500" dirty="0">
                    <a:latin typeface="Times New Roman" pitchFamily="18" charset="0"/>
                  </a:rPr>
                  <a:t>    Type 2 (G=10T/m, I</a:t>
                </a:r>
                <a:r>
                  <a:rPr lang="en-US" sz="1500" baseline="-25000" dirty="0">
                    <a:latin typeface="Times New Roman" pitchFamily="18" charset="0"/>
                  </a:rPr>
                  <a:t>max</a:t>
                </a:r>
                <a:r>
                  <a:rPr lang="en-US" sz="1500" dirty="0">
                    <a:latin typeface="Times New Roman" pitchFamily="18" charset="0"/>
                  </a:rPr>
                  <a:t>=370A) : N=18</a:t>
                </a:r>
              </a:p>
              <a:p>
                <a:pPr>
                  <a:spcAft>
                    <a:spcPts val="300"/>
                  </a:spcAft>
                  <a:buClr>
                    <a:srgbClr val="FF0000"/>
                  </a:buClr>
                  <a:buSzPct val="90000"/>
                  <a:buFont typeface="Wingdings" pitchFamily="2" charset="2"/>
                  <a:buChar char="§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sz="1500" dirty="0">
                    <a:latin typeface="Times New Roman" pitchFamily="18" charset="0"/>
                  </a:rPr>
                  <a:t> Steerer : </a:t>
                </a:r>
                <a:r>
                  <a:rPr lang="en-US" sz="1500" dirty="0" err="1">
                    <a:latin typeface="Times New Roman" pitchFamily="18" charset="0"/>
                  </a:rPr>
                  <a:t>B</a:t>
                </a:r>
                <a:r>
                  <a:rPr lang="en-US" sz="1500" baseline="-25000" dirty="0" err="1">
                    <a:latin typeface="Times New Roman" pitchFamily="18" charset="0"/>
                  </a:rPr>
                  <a:t>max</a:t>
                </a:r>
                <a:r>
                  <a:rPr lang="en-US" sz="1500" dirty="0">
                    <a:latin typeface="Times New Roman" pitchFamily="18" charset="0"/>
                  </a:rPr>
                  <a:t>=245G, I</a:t>
                </a:r>
                <a:r>
                  <a:rPr lang="en-US" sz="1500" baseline="-25000" dirty="0">
                    <a:latin typeface="Times New Roman" pitchFamily="18" charset="0"/>
                  </a:rPr>
                  <a:t>max</a:t>
                </a:r>
                <a:r>
                  <a:rPr lang="en-US" sz="1500" dirty="0">
                    <a:latin typeface="Times New Roman" pitchFamily="18" charset="0"/>
                  </a:rPr>
                  <a:t>=10A</a:t>
                </a:r>
              </a:p>
              <a:p>
                <a:pPr marL="741600" indent="-285750">
                  <a:spcAft>
                    <a:spcPts val="300"/>
                  </a:spcAft>
                  <a:buClr>
                    <a:srgbClr val="FF0000"/>
                  </a:buClr>
                  <a:buSzPct val="90000"/>
                  <a:buFont typeface="Courier New" pitchFamily="49" charset="0"/>
                  <a:buChar char="o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sz="1500" dirty="0">
                    <a:latin typeface="Times New Roman" pitchFamily="18" charset="0"/>
                  </a:rPr>
                  <a:t>5 dedicated to horizontal plane</a:t>
                </a:r>
              </a:p>
              <a:p>
                <a:pPr marL="741600" indent="-285750">
                  <a:spcAft>
                    <a:spcPts val="300"/>
                  </a:spcAft>
                  <a:buClr>
                    <a:srgbClr val="FF0000"/>
                  </a:buClr>
                  <a:buSzPct val="90000"/>
                  <a:buFont typeface="Courier New" pitchFamily="49" charset="0"/>
                  <a:buChar char="o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sz="1500" dirty="0">
                    <a:latin typeface="Times New Roman" pitchFamily="18" charset="0"/>
                  </a:rPr>
                  <a:t>10 dedicated to vertical plane</a:t>
                </a:r>
              </a:p>
              <a:p>
                <a:pPr>
                  <a:spcAft>
                    <a:spcPts val="300"/>
                  </a:spcAft>
                  <a:buClr>
                    <a:srgbClr val="FF0000"/>
                  </a:buClr>
                  <a:buSzPct val="90000"/>
                  <a:buFont typeface="Wingdings" pitchFamily="2" charset="2"/>
                  <a:buChar char="§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sz="1500" dirty="0">
                    <a:latin typeface="Times New Roman" pitchFamily="18" charset="0"/>
                  </a:rPr>
                  <a:t> 6 rectangular dipoles 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500" i="1" dirty="0">
                        <a:latin typeface="Cambria Math"/>
                        <a:ea typeface="Cambria Math"/>
                      </a:rPr>
                      <m:t>θ</m:t>
                    </m:r>
                    <m:r>
                      <a:rPr lang="en-US" sz="1500" i="1" dirty="0">
                        <a:latin typeface="Cambria Math"/>
                      </a:rPr>
                      <m:t>=45°</m:t>
                    </m:r>
                  </m:oMath>
                </a14:m>
                <a:r>
                  <a:rPr lang="en-US" sz="1500" dirty="0">
                    <a:latin typeface="Times New Roman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500" i="1" dirty="0">
                        <a:latin typeface="Cambria Math"/>
                        <a:ea typeface="Cambria Math"/>
                      </a:rPr>
                      <m:t>ρ</m:t>
                    </m:r>
                    <m:r>
                      <a:rPr lang="en-US" sz="1500" i="1" dirty="0">
                        <a:latin typeface="Cambria Math"/>
                      </a:rPr>
                      <m:t>=1.5</m:t>
                    </m:r>
                    <m:r>
                      <a:rPr lang="en-US" sz="1500" i="1" dirty="0">
                        <a:latin typeface="Cambria Math"/>
                      </a:rPr>
                      <m:t>𝑚</m:t>
                    </m:r>
                  </m:oMath>
                </a14:m>
                <a:r>
                  <a:rPr lang="en-US" sz="1500" dirty="0">
                    <a:latin typeface="Times New Roman" pitchFamily="18" charset="0"/>
                  </a:rPr>
                  <a:t> </a:t>
                </a:r>
              </a:p>
              <a:p>
                <a:pPr marL="741600" indent="-285750">
                  <a:spcAft>
                    <a:spcPts val="300"/>
                  </a:spcAft>
                  <a:buClr>
                    <a:srgbClr val="FF0000"/>
                  </a:buClr>
                  <a:buSzPct val="90000"/>
                  <a:buFont typeface="Courier New" pitchFamily="49" charset="0"/>
                  <a:buChar char="o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sz="1500" dirty="0" err="1">
                    <a:latin typeface="Times New Roman" pitchFamily="18" charset="0"/>
                  </a:rPr>
                  <a:t>B</a:t>
                </a:r>
                <a:r>
                  <a:rPr lang="en-US" sz="1500" baseline="-25000" dirty="0" err="1">
                    <a:latin typeface="Times New Roman" pitchFamily="18" charset="0"/>
                  </a:rPr>
                  <a:t>max</a:t>
                </a:r>
                <a:r>
                  <a:rPr lang="en-US" sz="1500" dirty="0">
                    <a:latin typeface="Times New Roman" pitchFamily="18" charset="0"/>
                  </a:rPr>
                  <a:t>=1.68T, I</a:t>
                </a:r>
                <a:r>
                  <a:rPr lang="en-US" sz="1500" baseline="-25000" dirty="0">
                    <a:latin typeface="Times New Roman" pitchFamily="18" charset="0"/>
                  </a:rPr>
                  <a:t>max</a:t>
                </a:r>
                <a:r>
                  <a:rPr lang="en-US" sz="1500" dirty="0">
                    <a:latin typeface="Times New Roman" pitchFamily="18" charset="0"/>
                  </a:rPr>
                  <a:t>=670A,</a:t>
                </a:r>
              </a:p>
              <a:p>
                <a:pPr marL="741600" indent="-285750">
                  <a:spcAft>
                    <a:spcPts val="300"/>
                  </a:spcAft>
                  <a:buClr>
                    <a:srgbClr val="FF0000"/>
                  </a:buClr>
                  <a:buSzPct val="90000"/>
                  <a:buFont typeface="Courier New" pitchFamily="49" charset="0"/>
                  <a:buChar char="o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sz="1500" dirty="0">
                    <a:latin typeface="Times New Roman" pitchFamily="18" charset="0"/>
                  </a:rPr>
                  <a:t>Gap=80mm, useful zone=60mm</a:t>
                </a:r>
              </a:p>
              <a:p>
                <a:pPr marL="741600" indent="-285750">
                  <a:spcAft>
                    <a:spcPts val="300"/>
                  </a:spcAft>
                  <a:buClr>
                    <a:srgbClr val="FF0000"/>
                  </a:buClr>
                  <a:buSzPct val="90000"/>
                  <a:buFont typeface="Courier New" pitchFamily="49" charset="0"/>
                  <a:buChar char="o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sz="1500" dirty="0">
                    <a:latin typeface="Times New Roman" pitchFamily="18" charset="0"/>
                  </a:rPr>
                  <a:t>Auxiliary coil : I=10A, V=15V</a:t>
                </a:r>
              </a:p>
              <a:p>
                <a:pPr marL="741600" indent="-285750">
                  <a:spcAft>
                    <a:spcPts val="300"/>
                  </a:spcAft>
                  <a:buClr>
                    <a:srgbClr val="FF0000"/>
                  </a:buClr>
                  <a:buSzPct val="90000"/>
                  <a:buFont typeface="Courier New" pitchFamily="49" charset="0"/>
                  <a:buChar char="o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sz="1500" dirty="0">
                    <a:latin typeface="Times New Roman" pitchFamily="18" charset="0"/>
                  </a:rPr>
                  <a:t>Connect to a commutation grid for the alimentation (safety aspects)</a:t>
                </a:r>
              </a:p>
              <a:p>
                <a:pPr marL="741600" indent="-285750">
                  <a:spcAft>
                    <a:spcPts val="300"/>
                  </a:spcAft>
                  <a:buClr>
                    <a:srgbClr val="FF0000"/>
                  </a:buClr>
                  <a:buSzPct val="90000"/>
                  <a:buFont typeface="Courier New" pitchFamily="49" charset="0"/>
                  <a:buChar char="o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sz="1500" dirty="0">
                    <a:latin typeface="Times New Roman" pitchFamily="18" charset="0"/>
                  </a:rPr>
                  <a:t>RMN field measurement of dipole</a:t>
                </a:r>
              </a:p>
            </p:txBody>
          </p:sp>
        </mc:Choice>
        <mc:Fallback xmlns="">
          <p:sp>
            <p:nvSpPr>
              <p:cNvPr id="8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31504" y="908720"/>
                <a:ext cx="6120681" cy="4129172"/>
              </a:xfrm>
              <a:prstGeom prst="rect">
                <a:avLst/>
              </a:prstGeom>
              <a:blipFill>
                <a:blip r:embed="rId4"/>
                <a:stretch>
                  <a:fillRect l="-498"/>
                </a:stretch>
              </a:blipFill>
              <a:ln w="3175">
                <a:noFill/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Imag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329" y="1211074"/>
            <a:ext cx="1419805" cy="1543637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88"/>
          <a:stretch/>
        </p:blipFill>
        <p:spPr>
          <a:xfrm>
            <a:off x="5951984" y="1208047"/>
            <a:ext cx="2636714" cy="1775836"/>
          </a:xfrm>
          <a:prstGeom prst="rect">
            <a:avLst/>
          </a:prstGeom>
        </p:spPr>
      </p:pic>
      <p:grpSp>
        <p:nvGrpSpPr>
          <p:cNvPr id="3" name="Groupe 2"/>
          <p:cNvGrpSpPr/>
          <p:nvPr/>
        </p:nvGrpSpPr>
        <p:grpSpPr>
          <a:xfrm>
            <a:off x="6672064" y="3140969"/>
            <a:ext cx="3663372" cy="3504389"/>
            <a:chOff x="5148064" y="3140968"/>
            <a:chExt cx="3663372" cy="3504389"/>
          </a:xfrm>
        </p:grpSpPr>
        <p:pic>
          <p:nvPicPr>
            <p:cNvPr id="13" name="Picture 3" descr="C:\Users\bertrand\bertrand\conferences\Roscoff 2015\photos_patrick\DSC_0559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7624" y="3140968"/>
              <a:ext cx="1863812" cy="3311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3" descr="U:\SPIRAL2\C3_Alim LHE\C3.9_Grille-LHE\Fabrication\Photos\Photos Atelier 27 mai 2014\SAM_4913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8064" y="4437112"/>
              <a:ext cx="1656184" cy="2208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6706475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3"/>
          <p:cNvSpPr>
            <a:spLocks noGrp="1"/>
          </p:cNvSpPr>
          <p:nvPr>
            <p:ph type="title"/>
          </p:nvPr>
        </p:nvSpPr>
        <p:spPr>
          <a:xfrm>
            <a:off x="1776000" y="158400"/>
            <a:ext cx="8208432" cy="318272"/>
          </a:xfrm>
        </p:spPr>
        <p:txBody>
          <a:bodyPr vert="horz" wrap="none" lIns="36000" tIns="36000" rIns="36000" bIns="36000" rtlCol="0" anchor="t" anchorCtr="0">
            <a:noAutofit/>
          </a:bodyPr>
          <a:lstStyle/>
          <a:p>
            <a:pPr algn="just"/>
            <a:r>
              <a:rPr lang="en-US" sz="16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SPIRAL2 accelerator at GANIL-Caen</a:t>
            </a:r>
          </a:p>
        </p:txBody>
      </p:sp>
      <p:sp>
        <p:nvSpPr>
          <p:cNvPr id="82" name="Rectangle 2"/>
          <p:cNvSpPr txBox="1">
            <a:spLocks noChangeArrowheads="1"/>
          </p:cNvSpPr>
          <p:nvPr/>
        </p:nvSpPr>
        <p:spPr>
          <a:xfrm>
            <a:off x="2423592" y="582960"/>
            <a:ext cx="7416824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Font typeface="Arial" pitchFamily="34" charset="0"/>
              <a:buNone/>
              <a:defRPr sz="1800" b="1" i="0" u="none" strike="noStrike" kern="1200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HEBT beam diagnostics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 Box 7"/>
              <p:cNvSpPr txBox="1">
                <a:spLocks noChangeArrowheads="1"/>
              </p:cNvSpPr>
              <p:nvPr/>
            </p:nvSpPr>
            <p:spPr bwMode="auto">
              <a:xfrm>
                <a:off x="1663350" y="1196752"/>
                <a:ext cx="5656786" cy="5328592"/>
              </a:xfrm>
              <a:prstGeom prst="rect">
                <a:avLst/>
              </a:prstGeom>
              <a:noFill/>
              <a:ln w="3175">
                <a:noFill/>
                <a:round/>
                <a:headEnd/>
                <a:tailEnd/>
              </a:ln>
            </p:spPr>
            <p:txBody>
              <a:bodyPr lIns="72000" tIns="72000" rIns="72000" bIns="72000" anchor="t" anchorCtr="0">
                <a:noAutofit/>
              </a:bodyPr>
              <a:lstStyle/>
              <a:p>
                <a:pPr>
                  <a:spcAft>
                    <a:spcPts val="600"/>
                  </a:spcAft>
                  <a:buClr>
                    <a:srgbClr val="FF0000"/>
                  </a:buClr>
                  <a:buSzPct val="9000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b="1" dirty="0">
                    <a:latin typeface="Times New Roman" pitchFamily="18" charset="0"/>
                  </a:rPr>
                  <a:t>Beam profilers (EMS) : formed by 2 grid of wires</a:t>
                </a:r>
              </a:p>
              <a:p>
                <a:pPr>
                  <a:spcAft>
                    <a:spcPts val="600"/>
                  </a:spcAft>
                  <a:buClr>
                    <a:srgbClr val="FF0000"/>
                  </a:buClr>
                  <a:buSzPct val="90000"/>
                  <a:buFont typeface="Wingdings" pitchFamily="2" charset="2"/>
                  <a:buChar char="§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sz="1500" dirty="0">
                    <a:latin typeface="Times New Roman" pitchFamily="18" charset="0"/>
                  </a:rPr>
                  <a:t> 16 EMS in HEBT and around NFS +S3 targets locations</a:t>
                </a:r>
              </a:p>
              <a:p>
                <a:pPr>
                  <a:spcAft>
                    <a:spcPts val="600"/>
                  </a:spcAft>
                  <a:buClr>
                    <a:srgbClr val="FF0000"/>
                  </a:buClr>
                  <a:buSzPct val="90000"/>
                  <a:buFont typeface="Wingdings" pitchFamily="2" charset="2"/>
                  <a:buChar char="§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sz="1500" dirty="0">
                    <a:latin typeface="Times New Roman" pitchFamily="18" charset="0"/>
                  </a:rPr>
                  <a:t> 2 types : 1mm step and variable steps between wires,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5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500" i="1" dirty="0">
                            <a:latin typeface="Cambria Math"/>
                            <a:ea typeface="Cambria Math"/>
                          </a:rPr>
                          <m:t>𝜙</m:t>
                        </m:r>
                      </m:e>
                      <m:sub>
                        <m:r>
                          <a:rPr lang="fr-FR" sz="1500" i="1" dirty="0">
                            <a:latin typeface="Cambria Math"/>
                          </a:rPr>
                          <m:t>𝑤𝑖𝑟𝑒𝑠</m:t>
                        </m:r>
                      </m:sub>
                    </m:sSub>
                    <m:r>
                      <a:rPr lang="en-US" sz="1500" i="1" dirty="0">
                        <a:latin typeface="Cambria Math"/>
                      </a:rPr>
                      <m:t>= 70</m:t>
                    </m:r>
                    <m:r>
                      <a:rPr lang="en-US" sz="1500" i="1" dirty="0">
                        <a:latin typeface="Cambria Math"/>
                        <a:ea typeface="Cambria Math"/>
                      </a:rPr>
                      <m:t>𝜇</m:t>
                    </m:r>
                    <m:r>
                      <a:rPr lang="en-US" sz="1500" i="1" dirty="0">
                        <a:latin typeface="Cambria Math"/>
                      </a:rPr>
                      <m:t>𝑚</m:t>
                    </m:r>
                  </m:oMath>
                </a14:m>
                <a:endParaRPr lang="en-US" sz="1500" dirty="0">
                  <a:latin typeface="Times New Roman" pitchFamily="18" charset="0"/>
                </a:endParaRPr>
              </a:p>
              <a:p>
                <a:pPr>
                  <a:spcAft>
                    <a:spcPts val="600"/>
                  </a:spcAft>
                  <a:buClr>
                    <a:srgbClr val="FF0000"/>
                  </a:buClr>
                  <a:buSzPct val="90000"/>
                  <a:buFont typeface="Wingdings" pitchFamily="2" charset="2"/>
                  <a:buChar char="§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sz="1500" dirty="0">
                    <a:latin typeface="Times New Roman" pitchFamily="18" charset="0"/>
                  </a:rPr>
                  <a:t> Need to use the slow beam chopper of the LEBT in order to modulate the beam intensity with its energy (risk of wires melting)</a:t>
                </a:r>
              </a:p>
              <a:p>
                <a:pPr>
                  <a:spcAft>
                    <a:spcPts val="600"/>
                  </a:spcAft>
                  <a:buClr>
                    <a:srgbClr val="FF0000"/>
                  </a:buClr>
                  <a:buSzPct val="9000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endParaRPr lang="en-US" b="1" dirty="0">
                  <a:latin typeface="Times New Roman" pitchFamily="18" charset="0"/>
                </a:endParaRPr>
              </a:p>
              <a:p>
                <a:pPr>
                  <a:spcAft>
                    <a:spcPts val="600"/>
                  </a:spcAft>
                  <a:buClr>
                    <a:srgbClr val="FF0000"/>
                  </a:buClr>
                  <a:buSzPct val="9000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endParaRPr lang="en-US" b="1" dirty="0">
                  <a:latin typeface="Times New Roman" pitchFamily="18" charset="0"/>
                </a:endParaRPr>
              </a:p>
              <a:p>
                <a:pPr>
                  <a:spcAft>
                    <a:spcPts val="600"/>
                  </a:spcAft>
                  <a:buClr>
                    <a:srgbClr val="FF0000"/>
                  </a:buClr>
                  <a:buSzPct val="9000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endParaRPr lang="en-US" b="1" dirty="0">
                  <a:latin typeface="Times New Roman" pitchFamily="18" charset="0"/>
                </a:endParaRPr>
              </a:p>
              <a:p>
                <a:pPr>
                  <a:spcAft>
                    <a:spcPts val="600"/>
                  </a:spcAft>
                  <a:buClr>
                    <a:srgbClr val="FF0000"/>
                  </a:buClr>
                  <a:buSzPct val="9000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endParaRPr lang="en-US" b="1" dirty="0">
                  <a:latin typeface="Times New Roman" pitchFamily="18" charset="0"/>
                </a:endParaRPr>
              </a:p>
              <a:p>
                <a:pPr>
                  <a:spcAft>
                    <a:spcPts val="600"/>
                  </a:spcAft>
                  <a:buClr>
                    <a:srgbClr val="FF0000"/>
                  </a:buClr>
                  <a:buSzPct val="9000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endParaRPr lang="en-US" b="1" dirty="0">
                  <a:latin typeface="Times New Roman" pitchFamily="18" charset="0"/>
                </a:endParaRPr>
              </a:p>
              <a:p>
                <a:pPr>
                  <a:spcAft>
                    <a:spcPts val="600"/>
                  </a:spcAft>
                  <a:buClr>
                    <a:srgbClr val="FF0000"/>
                  </a:buClr>
                  <a:buSzPct val="9000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endParaRPr lang="en-US" b="1" dirty="0">
                  <a:latin typeface="Times New Roman" pitchFamily="18" charset="0"/>
                </a:endParaRPr>
              </a:p>
              <a:p>
                <a:pPr>
                  <a:spcAft>
                    <a:spcPts val="600"/>
                  </a:spcAft>
                  <a:buClr>
                    <a:srgbClr val="FF0000"/>
                  </a:buClr>
                  <a:buSzPct val="9000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endParaRPr lang="en-US" b="1" dirty="0">
                  <a:latin typeface="Times New Roman" pitchFamily="18" charset="0"/>
                </a:endParaRPr>
              </a:p>
              <a:p>
                <a:pPr>
                  <a:spcAft>
                    <a:spcPts val="600"/>
                  </a:spcAft>
                  <a:buClr>
                    <a:srgbClr val="FF0000"/>
                  </a:buClr>
                  <a:buSzPct val="9000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b="1" dirty="0">
                    <a:latin typeface="Times New Roman" pitchFamily="18" charset="0"/>
                  </a:rPr>
                  <a:t>Beam Loss Monitor (BLM) : 6 systems</a:t>
                </a:r>
              </a:p>
              <a:p>
                <a:pPr>
                  <a:spcAft>
                    <a:spcPts val="600"/>
                  </a:spcAft>
                  <a:buClr>
                    <a:srgbClr val="FF0000"/>
                  </a:buClr>
                  <a:buSzPct val="90000"/>
                  <a:buFont typeface="Wingdings" pitchFamily="2" charset="2"/>
                  <a:buChar char="§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sz="1500" dirty="0">
                    <a:latin typeface="Times New Roman" pitchFamily="18" charset="0"/>
                  </a:rPr>
                  <a:t> Device to control and monitor the beam losses in the HEBT structures</a:t>
                </a:r>
              </a:p>
              <a:p>
                <a:pPr>
                  <a:spcAft>
                    <a:spcPts val="600"/>
                  </a:spcAft>
                  <a:buClr>
                    <a:srgbClr val="FF0000"/>
                  </a:buClr>
                  <a:buSzPct val="90000"/>
                  <a:buFont typeface="Wingdings" pitchFamily="2" charset="2"/>
                  <a:buChar char="§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sz="1500" dirty="0">
                    <a:latin typeface="Times New Roman" pitchFamily="18" charset="0"/>
                  </a:rPr>
                  <a:t> locate around 1m to the beam line as </a:t>
                </a:r>
                <a:r>
                  <a:rPr lang="en-US" sz="1500" dirty="0" err="1">
                    <a:latin typeface="Times New Roman" pitchFamily="18" charset="0"/>
                  </a:rPr>
                  <a:t>clse</a:t>
                </a:r>
                <a:r>
                  <a:rPr lang="en-US" sz="1500" dirty="0">
                    <a:latin typeface="Times New Roman" pitchFamily="18" charset="0"/>
                  </a:rPr>
                  <a:t> as possible to the maximum of the transverse beam envelops in HEBT</a:t>
                </a:r>
              </a:p>
              <a:p>
                <a:pPr>
                  <a:spcAft>
                    <a:spcPts val="300"/>
                  </a:spcAft>
                  <a:buClr>
                    <a:srgbClr val="FF0000"/>
                  </a:buClr>
                  <a:buSzPct val="90000"/>
                  <a:tabLst>
                    <a:tab pos="0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endParaRPr lang="en-US" sz="1500" dirty="0">
                  <a:latin typeface="Times New Roman" pitchFamily="18" charset="0"/>
                </a:endParaRPr>
              </a:p>
              <a:p>
                <a:pPr>
                  <a:spcAft>
                    <a:spcPts val="300"/>
                  </a:spcAft>
                  <a:buClr>
                    <a:srgbClr val="FF0000"/>
                  </a:buClr>
                  <a:buSzPct val="90000"/>
                  <a:tabLst>
                    <a:tab pos="0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endParaRPr lang="en-US" sz="1500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63350" y="1196752"/>
                <a:ext cx="5656786" cy="5328592"/>
              </a:xfrm>
              <a:prstGeom prst="rect">
                <a:avLst/>
              </a:prstGeom>
              <a:blipFill>
                <a:blip r:embed="rId3"/>
                <a:stretch>
                  <a:fillRect l="-1293" t="-114" r="-216"/>
                </a:stretch>
              </a:blipFill>
              <a:ln w="3175">
                <a:noFill/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5" b="2231"/>
          <a:stretch/>
        </p:blipFill>
        <p:spPr bwMode="auto">
          <a:xfrm>
            <a:off x="7436478" y="1247247"/>
            <a:ext cx="1681002" cy="1434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Image 9" descr="2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9" t="12439" r="2800" b="13877"/>
          <a:stretch/>
        </p:blipFill>
        <p:spPr bwMode="auto">
          <a:xfrm rot="5400000">
            <a:off x="7354559" y="3175392"/>
            <a:ext cx="4997670" cy="1414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F:\Spiral2\Avancement\2015_04_09_10_Formations_Futurs_Exploitants_SPIRAL2\DocuBasePourPresentation\2015 02 18 15h45 CF34 6.2mA bon sigm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439" y="2983830"/>
            <a:ext cx="6192882" cy="1741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636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3"/>
          <p:cNvSpPr>
            <a:spLocks noGrp="1"/>
          </p:cNvSpPr>
          <p:nvPr>
            <p:ph type="title"/>
          </p:nvPr>
        </p:nvSpPr>
        <p:spPr>
          <a:xfrm>
            <a:off x="1776000" y="158400"/>
            <a:ext cx="8208432" cy="318272"/>
          </a:xfrm>
        </p:spPr>
        <p:txBody>
          <a:bodyPr vert="horz" wrap="none" lIns="36000" tIns="36000" rIns="36000" bIns="36000" rtlCol="0" anchor="t" anchorCtr="0">
            <a:noAutofit/>
          </a:bodyPr>
          <a:lstStyle/>
          <a:p>
            <a:pPr algn="just"/>
            <a:r>
              <a:rPr lang="en-US" sz="16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SPIRAL2 accelerator at GANIL-Caen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639616" y="582960"/>
            <a:ext cx="6984776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Font typeface="Arial" pitchFamily="34" charset="0"/>
              <a:buNone/>
              <a:defRPr sz="1800" b="1" i="0" u="none" strike="noStrike" kern="1200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SPIRAL2 Q/A=1/3 ion source</a:t>
            </a:r>
          </a:p>
        </p:txBody>
      </p:sp>
      <p:grpSp>
        <p:nvGrpSpPr>
          <p:cNvPr id="52" name="Groupe 4"/>
          <p:cNvGrpSpPr/>
          <p:nvPr/>
        </p:nvGrpSpPr>
        <p:grpSpPr>
          <a:xfrm>
            <a:off x="3741317" y="2911711"/>
            <a:ext cx="4400576" cy="2215979"/>
            <a:chOff x="3577641" y="4053012"/>
            <a:chExt cx="4767291" cy="2215979"/>
          </a:xfrm>
        </p:grpSpPr>
        <p:pic>
          <p:nvPicPr>
            <p:cNvPr id="53" name="Image 5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18" t="16584" r="2577" b="27475"/>
            <a:stretch/>
          </p:blipFill>
          <p:spPr>
            <a:xfrm>
              <a:off x="3577641" y="4053012"/>
              <a:ext cx="4767291" cy="2215979"/>
            </a:xfrm>
            <a:prstGeom prst="rect">
              <a:avLst/>
            </a:prstGeom>
          </p:spPr>
        </p:pic>
        <p:sp>
          <p:nvSpPr>
            <p:cNvPr id="54" name="Line 7"/>
            <p:cNvSpPr>
              <a:spLocks noChangeShapeType="1"/>
            </p:cNvSpPr>
            <p:nvPr/>
          </p:nvSpPr>
          <p:spPr bwMode="auto">
            <a:xfrm flipH="1" flipV="1">
              <a:off x="4595253" y="4475040"/>
              <a:ext cx="1187687" cy="1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5" name="Oval 10"/>
            <p:cNvSpPr>
              <a:spLocks noChangeArrowheads="1"/>
            </p:cNvSpPr>
            <p:nvPr/>
          </p:nvSpPr>
          <p:spPr bwMode="auto">
            <a:xfrm>
              <a:off x="5773647" y="5030066"/>
              <a:ext cx="478661" cy="145794"/>
            </a:xfrm>
            <a:prstGeom prst="ellipse">
              <a:avLst/>
            </a:prstGeom>
            <a:solidFill>
              <a:srgbClr val="CC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grpSp>
          <p:nvGrpSpPr>
            <p:cNvPr id="56" name="Group 16"/>
            <p:cNvGrpSpPr>
              <a:grpSpLocks/>
            </p:cNvGrpSpPr>
            <p:nvPr/>
          </p:nvGrpSpPr>
          <p:grpSpPr bwMode="auto">
            <a:xfrm>
              <a:off x="5080909" y="4255235"/>
              <a:ext cx="1864248" cy="387651"/>
              <a:chOff x="1548" y="1708"/>
              <a:chExt cx="1587" cy="330"/>
            </a:xfrm>
            <a:solidFill>
              <a:srgbClr val="FFFF00"/>
            </a:solidFill>
          </p:grpSpPr>
          <p:sp>
            <p:nvSpPr>
              <p:cNvPr id="93" name="Rectangle 17"/>
              <p:cNvSpPr>
                <a:spLocks noChangeArrowheads="1"/>
              </p:cNvSpPr>
              <p:nvPr/>
            </p:nvSpPr>
            <p:spPr bwMode="auto">
              <a:xfrm>
                <a:off x="1550" y="1708"/>
                <a:ext cx="299" cy="325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94" name="Rectangle 18"/>
              <p:cNvSpPr>
                <a:spLocks noChangeArrowheads="1"/>
              </p:cNvSpPr>
              <p:nvPr/>
            </p:nvSpPr>
            <p:spPr bwMode="auto">
              <a:xfrm>
                <a:off x="1847" y="1708"/>
                <a:ext cx="299" cy="325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95" name="Rectangle 19"/>
              <p:cNvSpPr>
                <a:spLocks noChangeArrowheads="1"/>
              </p:cNvSpPr>
              <p:nvPr/>
            </p:nvSpPr>
            <p:spPr bwMode="auto">
              <a:xfrm>
                <a:off x="2269" y="1712"/>
                <a:ext cx="150" cy="325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96" name="Rectangle 20"/>
              <p:cNvSpPr>
                <a:spLocks noChangeArrowheads="1"/>
              </p:cNvSpPr>
              <p:nvPr/>
            </p:nvSpPr>
            <p:spPr bwMode="auto">
              <a:xfrm>
                <a:off x="2539" y="1709"/>
                <a:ext cx="299" cy="325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97" name="Rectangle 21"/>
              <p:cNvSpPr>
                <a:spLocks noChangeArrowheads="1"/>
              </p:cNvSpPr>
              <p:nvPr/>
            </p:nvSpPr>
            <p:spPr bwMode="auto">
              <a:xfrm>
                <a:off x="2836" y="1709"/>
                <a:ext cx="299" cy="325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98" name="Line 22"/>
              <p:cNvSpPr>
                <a:spLocks noChangeShapeType="1"/>
              </p:cNvSpPr>
              <p:nvPr/>
            </p:nvSpPr>
            <p:spPr bwMode="auto">
              <a:xfrm>
                <a:off x="1552" y="1708"/>
                <a:ext cx="291" cy="325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9" name="Line 23"/>
              <p:cNvSpPr>
                <a:spLocks noChangeShapeType="1"/>
              </p:cNvSpPr>
              <p:nvPr/>
            </p:nvSpPr>
            <p:spPr bwMode="auto">
              <a:xfrm flipV="1">
                <a:off x="1548" y="1713"/>
                <a:ext cx="297" cy="315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0" name="Line 24"/>
              <p:cNvSpPr>
                <a:spLocks noChangeShapeType="1"/>
              </p:cNvSpPr>
              <p:nvPr/>
            </p:nvSpPr>
            <p:spPr bwMode="auto">
              <a:xfrm>
                <a:off x="1847" y="1709"/>
                <a:ext cx="291" cy="325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1" name="Line 25"/>
              <p:cNvSpPr>
                <a:spLocks noChangeShapeType="1"/>
              </p:cNvSpPr>
              <p:nvPr/>
            </p:nvSpPr>
            <p:spPr bwMode="auto">
              <a:xfrm flipV="1">
                <a:off x="1843" y="1714"/>
                <a:ext cx="297" cy="315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2" name="Line 26"/>
              <p:cNvSpPr>
                <a:spLocks noChangeShapeType="1"/>
              </p:cNvSpPr>
              <p:nvPr/>
            </p:nvSpPr>
            <p:spPr bwMode="auto">
              <a:xfrm>
                <a:off x="2543" y="1712"/>
                <a:ext cx="291" cy="325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3" name="Line 27"/>
              <p:cNvSpPr>
                <a:spLocks noChangeShapeType="1"/>
              </p:cNvSpPr>
              <p:nvPr/>
            </p:nvSpPr>
            <p:spPr bwMode="auto">
              <a:xfrm flipV="1">
                <a:off x="2539" y="1717"/>
                <a:ext cx="297" cy="315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4" name="Line 28"/>
              <p:cNvSpPr>
                <a:spLocks noChangeShapeType="1"/>
              </p:cNvSpPr>
              <p:nvPr/>
            </p:nvSpPr>
            <p:spPr bwMode="auto">
              <a:xfrm>
                <a:off x="2840" y="1709"/>
                <a:ext cx="291" cy="325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5" name="Line 29"/>
              <p:cNvSpPr>
                <a:spLocks noChangeShapeType="1"/>
              </p:cNvSpPr>
              <p:nvPr/>
            </p:nvSpPr>
            <p:spPr bwMode="auto">
              <a:xfrm flipV="1">
                <a:off x="2836" y="1714"/>
                <a:ext cx="297" cy="315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6" name="Line 30"/>
              <p:cNvSpPr>
                <a:spLocks noChangeShapeType="1"/>
              </p:cNvSpPr>
              <p:nvPr/>
            </p:nvSpPr>
            <p:spPr bwMode="auto">
              <a:xfrm>
                <a:off x="2273" y="1718"/>
                <a:ext cx="144" cy="316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7" name="Line 31"/>
              <p:cNvSpPr>
                <a:spLocks noChangeShapeType="1"/>
              </p:cNvSpPr>
              <p:nvPr/>
            </p:nvSpPr>
            <p:spPr bwMode="auto">
              <a:xfrm flipV="1">
                <a:off x="2269" y="1717"/>
                <a:ext cx="153" cy="321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57" name="Group 56"/>
            <p:cNvGrpSpPr>
              <a:grpSpLocks/>
            </p:cNvGrpSpPr>
            <p:nvPr/>
          </p:nvGrpSpPr>
          <p:grpSpPr bwMode="auto">
            <a:xfrm>
              <a:off x="5436969" y="4687630"/>
              <a:ext cx="1157398" cy="251819"/>
              <a:chOff x="1848" y="2076"/>
              <a:chExt cx="956" cy="208"/>
            </a:xfrm>
            <a:solidFill>
              <a:srgbClr val="00FF00"/>
            </a:solidFill>
          </p:grpSpPr>
          <p:sp>
            <p:nvSpPr>
              <p:cNvPr id="90" name="Rectangle 57"/>
              <p:cNvSpPr>
                <a:spLocks noChangeArrowheads="1"/>
              </p:cNvSpPr>
              <p:nvPr/>
            </p:nvSpPr>
            <p:spPr bwMode="auto">
              <a:xfrm>
                <a:off x="1848" y="2168"/>
                <a:ext cx="316" cy="116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91" name="Rectangle 58"/>
              <p:cNvSpPr>
                <a:spLocks noChangeArrowheads="1"/>
              </p:cNvSpPr>
              <p:nvPr/>
            </p:nvSpPr>
            <p:spPr bwMode="auto">
              <a:xfrm>
                <a:off x="2488" y="2168"/>
                <a:ext cx="316" cy="116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92" name="Rectangle 59"/>
              <p:cNvSpPr>
                <a:spLocks noChangeArrowheads="1"/>
              </p:cNvSpPr>
              <p:nvPr/>
            </p:nvSpPr>
            <p:spPr bwMode="auto">
              <a:xfrm>
                <a:off x="2164" y="2076"/>
                <a:ext cx="324" cy="20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grpSp>
          <p:nvGrpSpPr>
            <p:cNvPr id="58" name="Group 16"/>
            <p:cNvGrpSpPr>
              <a:grpSpLocks/>
            </p:cNvGrpSpPr>
            <p:nvPr/>
          </p:nvGrpSpPr>
          <p:grpSpPr bwMode="auto">
            <a:xfrm>
              <a:off x="5076791" y="5560932"/>
              <a:ext cx="1864248" cy="387651"/>
              <a:chOff x="1548" y="1708"/>
              <a:chExt cx="1587" cy="330"/>
            </a:xfrm>
            <a:solidFill>
              <a:srgbClr val="FFFF00"/>
            </a:solidFill>
          </p:grpSpPr>
          <p:sp>
            <p:nvSpPr>
              <p:cNvPr id="75" name="Rectangle 17"/>
              <p:cNvSpPr>
                <a:spLocks noChangeArrowheads="1"/>
              </p:cNvSpPr>
              <p:nvPr/>
            </p:nvSpPr>
            <p:spPr bwMode="auto">
              <a:xfrm>
                <a:off x="1550" y="1708"/>
                <a:ext cx="299" cy="325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6" name="Rectangle 18"/>
              <p:cNvSpPr>
                <a:spLocks noChangeArrowheads="1"/>
              </p:cNvSpPr>
              <p:nvPr/>
            </p:nvSpPr>
            <p:spPr bwMode="auto">
              <a:xfrm>
                <a:off x="1847" y="1708"/>
                <a:ext cx="299" cy="325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7" name="Rectangle 19"/>
              <p:cNvSpPr>
                <a:spLocks noChangeArrowheads="1"/>
              </p:cNvSpPr>
              <p:nvPr/>
            </p:nvSpPr>
            <p:spPr bwMode="auto">
              <a:xfrm>
                <a:off x="2269" y="1712"/>
                <a:ext cx="150" cy="325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8" name="Rectangle 20"/>
              <p:cNvSpPr>
                <a:spLocks noChangeArrowheads="1"/>
              </p:cNvSpPr>
              <p:nvPr/>
            </p:nvSpPr>
            <p:spPr bwMode="auto">
              <a:xfrm>
                <a:off x="2539" y="1709"/>
                <a:ext cx="299" cy="325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9" name="Rectangle 21"/>
              <p:cNvSpPr>
                <a:spLocks noChangeArrowheads="1"/>
              </p:cNvSpPr>
              <p:nvPr/>
            </p:nvSpPr>
            <p:spPr bwMode="auto">
              <a:xfrm>
                <a:off x="2836" y="1709"/>
                <a:ext cx="299" cy="325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0" name="Line 22"/>
              <p:cNvSpPr>
                <a:spLocks noChangeShapeType="1"/>
              </p:cNvSpPr>
              <p:nvPr/>
            </p:nvSpPr>
            <p:spPr bwMode="auto">
              <a:xfrm>
                <a:off x="1552" y="1708"/>
                <a:ext cx="291" cy="325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1" name="Line 23"/>
              <p:cNvSpPr>
                <a:spLocks noChangeShapeType="1"/>
              </p:cNvSpPr>
              <p:nvPr/>
            </p:nvSpPr>
            <p:spPr bwMode="auto">
              <a:xfrm flipV="1">
                <a:off x="1548" y="1713"/>
                <a:ext cx="297" cy="315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2" name="Line 24"/>
              <p:cNvSpPr>
                <a:spLocks noChangeShapeType="1"/>
              </p:cNvSpPr>
              <p:nvPr/>
            </p:nvSpPr>
            <p:spPr bwMode="auto">
              <a:xfrm>
                <a:off x="1847" y="1709"/>
                <a:ext cx="291" cy="325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3" name="Line 25"/>
              <p:cNvSpPr>
                <a:spLocks noChangeShapeType="1"/>
              </p:cNvSpPr>
              <p:nvPr/>
            </p:nvSpPr>
            <p:spPr bwMode="auto">
              <a:xfrm flipV="1">
                <a:off x="1843" y="1714"/>
                <a:ext cx="297" cy="315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4" name="Line 26"/>
              <p:cNvSpPr>
                <a:spLocks noChangeShapeType="1"/>
              </p:cNvSpPr>
              <p:nvPr/>
            </p:nvSpPr>
            <p:spPr bwMode="auto">
              <a:xfrm>
                <a:off x="2543" y="1712"/>
                <a:ext cx="291" cy="325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5" name="Line 27"/>
              <p:cNvSpPr>
                <a:spLocks noChangeShapeType="1"/>
              </p:cNvSpPr>
              <p:nvPr/>
            </p:nvSpPr>
            <p:spPr bwMode="auto">
              <a:xfrm flipV="1">
                <a:off x="2539" y="1717"/>
                <a:ext cx="297" cy="315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6" name="Line 28"/>
              <p:cNvSpPr>
                <a:spLocks noChangeShapeType="1"/>
              </p:cNvSpPr>
              <p:nvPr/>
            </p:nvSpPr>
            <p:spPr bwMode="auto">
              <a:xfrm>
                <a:off x="2840" y="1709"/>
                <a:ext cx="291" cy="325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7" name="Line 29"/>
              <p:cNvSpPr>
                <a:spLocks noChangeShapeType="1"/>
              </p:cNvSpPr>
              <p:nvPr/>
            </p:nvSpPr>
            <p:spPr bwMode="auto">
              <a:xfrm flipV="1">
                <a:off x="2836" y="1714"/>
                <a:ext cx="297" cy="315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8" name="Line 30"/>
              <p:cNvSpPr>
                <a:spLocks noChangeShapeType="1"/>
              </p:cNvSpPr>
              <p:nvPr/>
            </p:nvSpPr>
            <p:spPr bwMode="auto">
              <a:xfrm>
                <a:off x="2273" y="1718"/>
                <a:ext cx="144" cy="316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9" name="Line 31"/>
              <p:cNvSpPr>
                <a:spLocks noChangeShapeType="1"/>
              </p:cNvSpPr>
              <p:nvPr/>
            </p:nvSpPr>
            <p:spPr bwMode="auto">
              <a:xfrm flipV="1">
                <a:off x="2269" y="1717"/>
                <a:ext cx="153" cy="321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59" name="Group 56"/>
            <p:cNvGrpSpPr>
              <a:grpSpLocks/>
            </p:cNvGrpSpPr>
            <p:nvPr/>
          </p:nvGrpSpPr>
          <p:grpSpPr bwMode="auto">
            <a:xfrm rot="10800000">
              <a:off x="5432850" y="5268398"/>
              <a:ext cx="1157398" cy="251819"/>
              <a:chOff x="1848" y="2076"/>
              <a:chExt cx="956" cy="208"/>
            </a:xfrm>
            <a:solidFill>
              <a:srgbClr val="00FF00"/>
            </a:solidFill>
          </p:grpSpPr>
          <p:sp>
            <p:nvSpPr>
              <p:cNvPr id="72" name="Rectangle 57"/>
              <p:cNvSpPr>
                <a:spLocks noChangeArrowheads="1"/>
              </p:cNvSpPr>
              <p:nvPr/>
            </p:nvSpPr>
            <p:spPr bwMode="auto">
              <a:xfrm>
                <a:off x="1848" y="2168"/>
                <a:ext cx="316" cy="116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3" name="Rectangle 58"/>
              <p:cNvSpPr>
                <a:spLocks noChangeArrowheads="1"/>
              </p:cNvSpPr>
              <p:nvPr/>
            </p:nvSpPr>
            <p:spPr bwMode="auto">
              <a:xfrm>
                <a:off x="2488" y="2168"/>
                <a:ext cx="316" cy="116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4" name="Rectangle 59"/>
              <p:cNvSpPr>
                <a:spLocks noChangeArrowheads="1"/>
              </p:cNvSpPr>
              <p:nvPr/>
            </p:nvSpPr>
            <p:spPr bwMode="auto">
              <a:xfrm>
                <a:off x="2164" y="2076"/>
                <a:ext cx="324" cy="20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sp>
          <p:nvSpPr>
            <p:cNvPr id="60" name="Forme libre 59"/>
            <p:cNvSpPr/>
            <p:nvPr/>
          </p:nvSpPr>
          <p:spPr>
            <a:xfrm>
              <a:off x="4145820" y="4856653"/>
              <a:ext cx="1299391" cy="193139"/>
            </a:xfrm>
            <a:custGeom>
              <a:avLst/>
              <a:gdLst>
                <a:gd name="connsiteX0" fmla="*/ 0 w 1297736"/>
                <a:gd name="connsiteY0" fmla="*/ 19280 h 200513"/>
                <a:gd name="connsiteX1" fmla="*/ 411892 w 1297736"/>
                <a:gd name="connsiteY1" fmla="*/ 11042 h 200513"/>
                <a:gd name="connsiteX2" fmla="*/ 1029730 w 1297736"/>
                <a:gd name="connsiteY2" fmla="*/ 151086 h 200513"/>
                <a:gd name="connsiteX3" fmla="*/ 1268627 w 1297736"/>
                <a:gd name="connsiteY3" fmla="*/ 159324 h 200513"/>
                <a:gd name="connsiteX4" fmla="*/ 1285103 w 1297736"/>
                <a:gd name="connsiteY4" fmla="*/ 200513 h 200513"/>
                <a:gd name="connsiteX0" fmla="*/ 0 w 1285103"/>
                <a:gd name="connsiteY0" fmla="*/ 19280 h 200513"/>
                <a:gd name="connsiteX1" fmla="*/ 411892 w 1285103"/>
                <a:gd name="connsiteY1" fmla="*/ 11042 h 200513"/>
                <a:gd name="connsiteX2" fmla="*/ 1029730 w 1285103"/>
                <a:gd name="connsiteY2" fmla="*/ 151086 h 200513"/>
                <a:gd name="connsiteX3" fmla="*/ 1268627 w 1285103"/>
                <a:gd name="connsiteY3" fmla="*/ 159324 h 200513"/>
                <a:gd name="connsiteX4" fmla="*/ 1285103 w 1285103"/>
                <a:gd name="connsiteY4" fmla="*/ 200513 h 200513"/>
                <a:gd name="connsiteX0" fmla="*/ 0 w 1285103"/>
                <a:gd name="connsiteY0" fmla="*/ 19280 h 200513"/>
                <a:gd name="connsiteX1" fmla="*/ 411892 w 1285103"/>
                <a:gd name="connsiteY1" fmla="*/ 11042 h 200513"/>
                <a:gd name="connsiteX2" fmla="*/ 1029730 w 1285103"/>
                <a:gd name="connsiteY2" fmla="*/ 151086 h 200513"/>
                <a:gd name="connsiteX3" fmla="*/ 1268627 w 1285103"/>
                <a:gd name="connsiteY3" fmla="*/ 159324 h 200513"/>
                <a:gd name="connsiteX4" fmla="*/ 1285103 w 1285103"/>
                <a:gd name="connsiteY4" fmla="*/ 200513 h 200513"/>
                <a:gd name="connsiteX0" fmla="*/ 0 w 1285103"/>
                <a:gd name="connsiteY0" fmla="*/ 19280 h 200513"/>
                <a:gd name="connsiteX1" fmla="*/ 411892 w 1285103"/>
                <a:gd name="connsiteY1" fmla="*/ 11042 h 200513"/>
                <a:gd name="connsiteX2" fmla="*/ 1029730 w 1285103"/>
                <a:gd name="connsiteY2" fmla="*/ 151086 h 200513"/>
                <a:gd name="connsiteX3" fmla="*/ 1268627 w 1285103"/>
                <a:gd name="connsiteY3" fmla="*/ 159324 h 200513"/>
                <a:gd name="connsiteX4" fmla="*/ 1285103 w 1285103"/>
                <a:gd name="connsiteY4" fmla="*/ 200513 h 200513"/>
                <a:gd name="connsiteX0" fmla="*/ 0 w 1285103"/>
                <a:gd name="connsiteY0" fmla="*/ 8238 h 189471"/>
                <a:gd name="connsiteX1" fmla="*/ 411892 w 1285103"/>
                <a:gd name="connsiteY1" fmla="*/ 0 h 189471"/>
                <a:gd name="connsiteX2" fmla="*/ 1029730 w 1285103"/>
                <a:gd name="connsiteY2" fmla="*/ 140044 h 189471"/>
                <a:gd name="connsiteX3" fmla="*/ 1268627 w 1285103"/>
                <a:gd name="connsiteY3" fmla="*/ 148282 h 189471"/>
                <a:gd name="connsiteX4" fmla="*/ 1285103 w 1285103"/>
                <a:gd name="connsiteY4" fmla="*/ 189471 h 189471"/>
                <a:gd name="connsiteX0" fmla="*/ 0 w 1299391"/>
                <a:gd name="connsiteY0" fmla="*/ 7707 h 200846"/>
                <a:gd name="connsiteX1" fmla="*/ 426180 w 1299391"/>
                <a:gd name="connsiteY1" fmla="*/ 11375 h 200846"/>
                <a:gd name="connsiteX2" fmla="*/ 1044018 w 1299391"/>
                <a:gd name="connsiteY2" fmla="*/ 151419 h 200846"/>
                <a:gd name="connsiteX3" fmla="*/ 1282915 w 1299391"/>
                <a:gd name="connsiteY3" fmla="*/ 159657 h 200846"/>
                <a:gd name="connsiteX4" fmla="*/ 1299391 w 1299391"/>
                <a:gd name="connsiteY4" fmla="*/ 200846 h 200846"/>
                <a:gd name="connsiteX0" fmla="*/ 0 w 1299391"/>
                <a:gd name="connsiteY0" fmla="*/ 0 h 193139"/>
                <a:gd name="connsiteX1" fmla="*/ 426180 w 1299391"/>
                <a:gd name="connsiteY1" fmla="*/ 3668 h 193139"/>
                <a:gd name="connsiteX2" fmla="*/ 1044018 w 1299391"/>
                <a:gd name="connsiteY2" fmla="*/ 143712 h 193139"/>
                <a:gd name="connsiteX3" fmla="*/ 1282915 w 1299391"/>
                <a:gd name="connsiteY3" fmla="*/ 151950 h 193139"/>
                <a:gd name="connsiteX4" fmla="*/ 1299391 w 1299391"/>
                <a:gd name="connsiteY4" fmla="*/ 193139 h 193139"/>
                <a:gd name="connsiteX0" fmla="*/ 0 w 1299391"/>
                <a:gd name="connsiteY0" fmla="*/ 0 h 193139"/>
                <a:gd name="connsiteX1" fmla="*/ 426180 w 1299391"/>
                <a:gd name="connsiteY1" fmla="*/ 3668 h 193139"/>
                <a:gd name="connsiteX2" fmla="*/ 1044018 w 1299391"/>
                <a:gd name="connsiteY2" fmla="*/ 143712 h 193139"/>
                <a:gd name="connsiteX3" fmla="*/ 1282915 w 1299391"/>
                <a:gd name="connsiteY3" fmla="*/ 151950 h 193139"/>
                <a:gd name="connsiteX4" fmla="*/ 1299391 w 1299391"/>
                <a:gd name="connsiteY4" fmla="*/ 193139 h 193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9391" h="193139">
                  <a:moveTo>
                    <a:pt x="0" y="0"/>
                  </a:moveTo>
                  <a:lnTo>
                    <a:pt x="426180" y="3668"/>
                  </a:lnTo>
                  <a:lnTo>
                    <a:pt x="1044018" y="143712"/>
                  </a:lnTo>
                  <a:lnTo>
                    <a:pt x="1282915" y="151950"/>
                  </a:lnTo>
                  <a:lnTo>
                    <a:pt x="1299391" y="193139"/>
                  </a:lnTo>
                </a:path>
              </a:pathLst>
            </a:custGeom>
            <a:noFill/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4177229" y="4570710"/>
              <a:ext cx="69056" cy="264319"/>
            </a:xfrm>
            <a:prstGeom prst="rect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62" name="Groupe 14"/>
            <p:cNvGrpSpPr/>
            <p:nvPr/>
          </p:nvGrpSpPr>
          <p:grpSpPr>
            <a:xfrm flipV="1">
              <a:off x="4141701" y="5151478"/>
              <a:ext cx="1299391" cy="479082"/>
              <a:chOff x="3630954" y="3495675"/>
              <a:chExt cx="1299391" cy="479082"/>
            </a:xfrm>
          </p:grpSpPr>
          <p:sp>
            <p:nvSpPr>
              <p:cNvPr id="70" name="Forme libre 69"/>
              <p:cNvSpPr/>
              <p:nvPr/>
            </p:nvSpPr>
            <p:spPr>
              <a:xfrm>
                <a:off x="3630954" y="3781618"/>
                <a:ext cx="1299391" cy="193139"/>
              </a:xfrm>
              <a:custGeom>
                <a:avLst/>
                <a:gdLst>
                  <a:gd name="connsiteX0" fmla="*/ 0 w 1297736"/>
                  <a:gd name="connsiteY0" fmla="*/ 19280 h 200513"/>
                  <a:gd name="connsiteX1" fmla="*/ 411892 w 1297736"/>
                  <a:gd name="connsiteY1" fmla="*/ 11042 h 200513"/>
                  <a:gd name="connsiteX2" fmla="*/ 1029730 w 1297736"/>
                  <a:gd name="connsiteY2" fmla="*/ 151086 h 200513"/>
                  <a:gd name="connsiteX3" fmla="*/ 1268627 w 1297736"/>
                  <a:gd name="connsiteY3" fmla="*/ 159324 h 200513"/>
                  <a:gd name="connsiteX4" fmla="*/ 1285103 w 1297736"/>
                  <a:gd name="connsiteY4" fmla="*/ 200513 h 200513"/>
                  <a:gd name="connsiteX0" fmla="*/ 0 w 1285103"/>
                  <a:gd name="connsiteY0" fmla="*/ 19280 h 200513"/>
                  <a:gd name="connsiteX1" fmla="*/ 411892 w 1285103"/>
                  <a:gd name="connsiteY1" fmla="*/ 11042 h 200513"/>
                  <a:gd name="connsiteX2" fmla="*/ 1029730 w 1285103"/>
                  <a:gd name="connsiteY2" fmla="*/ 151086 h 200513"/>
                  <a:gd name="connsiteX3" fmla="*/ 1268627 w 1285103"/>
                  <a:gd name="connsiteY3" fmla="*/ 159324 h 200513"/>
                  <a:gd name="connsiteX4" fmla="*/ 1285103 w 1285103"/>
                  <a:gd name="connsiteY4" fmla="*/ 200513 h 200513"/>
                  <a:gd name="connsiteX0" fmla="*/ 0 w 1285103"/>
                  <a:gd name="connsiteY0" fmla="*/ 19280 h 200513"/>
                  <a:gd name="connsiteX1" fmla="*/ 411892 w 1285103"/>
                  <a:gd name="connsiteY1" fmla="*/ 11042 h 200513"/>
                  <a:gd name="connsiteX2" fmla="*/ 1029730 w 1285103"/>
                  <a:gd name="connsiteY2" fmla="*/ 151086 h 200513"/>
                  <a:gd name="connsiteX3" fmla="*/ 1268627 w 1285103"/>
                  <a:gd name="connsiteY3" fmla="*/ 159324 h 200513"/>
                  <a:gd name="connsiteX4" fmla="*/ 1285103 w 1285103"/>
                  <a:gd name="connsiteY4" fmla="*/ 200513 h 200513"/>
                  <a:gd name="connsiteX0" fmla="*/ 0 w 1285103"/>
                  <a:gd name="connsiteY0" fmla="*/ 19280 h 200513"/>
                  <a:gd name="connsiteX1" fmla="*/ 411892 w 1285103"/>
                  <a:gd name="connsiteY1" fmla="*/ 11042 h 200513"/>
                  <a:gd name="connsiteX2" fmla="*/ 1029730 w 1285103"/>
                  <a:gd name="connsiteY2" fmla="*/ 151086 h 200513"/>
                  <a:gd name="connsiteX3" fmla="*/ 1268627 w 1285103"/>
                  <a:gd name="connsiteY3" fmla="*/ 159324 h 200513"/>
                  <a:gd name="connsiteX4" fmla="*/ 1285103 w 1285103"/>
                  <a:gd name="connsiteY4" fmla="*/ 200513 h 200513"/>
                  <a:gd name="connsiteX0" fmla="*/ 0 w 1285103"/>
                  <a:gd name="connsiteY0" fmla="*/ 8238 h 189471"/>
                  <a:gd name="connsiteX1" fmla="*/ 411892 w 1285103"/>
                  <a:gd name="connsiteY1" fmla="*/ 0 h 189471"/>
                  <a:gd name="connsiteX2" fmla="*/ 1029730 w 1285103"/>
                  <a:gd name="connsiteY2" fmla="*/ 140044 h 189471"/>
                  <a:gd name="connsiteX3" fmla="*/ 1268627 w 1285103"/>
                  <a:gd name="connsiteY3" fmla="*/ 148282 h 189471"/>
                  <a:gd name="connsiteX4" fmla="*/ 1285103 w 1285103"/>
                  <a:gd name="connsiteY4" fmla="*/ 189471 h 189471"/>
                  <a:gd name="connsiteX0" fmla="*/ 0 w 1299391"/>
                  <a:gd name="connsiteY0" fmla="*/ 7707 h 200846"/>
                  <a:gd name="connsiteX1" fmla="*/ 426180 w 1299391"/>
                  <a:gd name="connsiteY1" fmla="*/ 11375 h 200846"/>
                  <a:gd name="connsiteX2" fmla="*/ 1044018 w 1299391"/>
                  <a:gd name="connsiteY2" fmla="*/ 151419 h 200846"/>
                  <a:gd name="connsiteX3" fmla="*/ 1282915 w 1299391"/>
                  <a:gd name="connsiteY3" fmla="*/ 159657 h 200846"/>
                  <a:gd name="connsiteX4" fmla="*/ 1299391 w 1299391"/>
                  <a:gd name="connsiteY4" fmla="*/ 200846 h 200846"/>
                  <a:gd name="connsiteX0" fmla="*/ 0 w 1299391"/>
                  <a:gd name="connsiteY0" fmla="*/ 0 h 193139"/>
                  <a:gd name="connsiteX1" fmla="*/ 426180 w 1299391"/>
                  <a:gd name="connsiteY1" fmla="*/ 3668 h 193139"/>
                  <a:gd name="connsiteX2" fmla="*/ 1044018 w 1299391"/>
                  <a:gd name="connsiteY2" fmla="*/ 143712 h 193139"/>
                  <a:gd name="connsiteX3" fmla="*/ 1282915 w 1299391"/>
                  <a:gd name="connsiteY3" fmla="*/ 151950 h 193139"/>
                  <a:gd name="connsiteX4" fmla="*/ 1299391 w 1299391"/>
                  <a:gd name="connsiteY4" fmla="*/ 193139 h 193139"/>
                  <a:gd name="connsiteX0" fmla="*/ 0 w 1299391"/>
                  <a:gd name="connsiteY0" fmla="*/ 0 h 193139"/>
                  <a:gd name="connsiteX1" fmla="*/ 426180 w 1299391"/>
                  <a:gd name="connsiteY1" fmla="*/ 3668 h 193139"/>
                  <a:gd name="connsiteX2" fmla="*/ 1044018 w 1299391"/>
                  <a:gd name="connsiteY2" fmla="*/ 143712 h 193139"/>
                  <a:gd name="connsiteX3" fmla="*/ 1282915 w 1299391"/>
                  <a:gd name="connsiteY3" fmla="*/ 151950 h 193139"/>
                  <a:gd name="connsiteX4" fmla="*/ 1299391 w 1299391"/>
                  <a:gd name="connsiteY4" fmla="*/ 193139 h 193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9391" h="193139">
                    <a:moveTo>
                      <a:pt x="0" y="0"/>
                    </a:moveTo>
                    <a:lnTo>
                      <a:pt x="426180" y="3668"/>
                    </a:lnTo>
                    <a:lnTo>
                      <a:pt x="1044018" y="143712"/>
                    </a:lnTo>
                    <a:lnTo>
                      <a:pt x="1282915" y="151950"/>
                    </a:lnTo>
                    <a:lnTo>
                      <a:pt x="1299391" y="193139"/>
                    </a:lnTo>
                  </a:path>
                </a:pathLst>
              </a:custGeom>
              <a:noFill/>
              <a:ln>
                <a:solidFill>
                  <a:srgbClr val="FF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1" name="Rectangle 70"/>
              <p:cNvSpPr/>
              <p:nvPr/>
            </p:nvSpPr>
            <p:spPr>
              <a:xfrm>
                <a:off x="3662363" y="3495675"/>
                <a:ext cx="69056" cy="264319"/>
              </a:xfrm>
              <a:prstGeom prst="rect">
                <a:avLst/>
              </a:prstGeom>
              <a:solidFill>
                <a:srgbClr val="FF6600"/>
              </a:solidFill>
              <a:ln>
                <a:solidFill>
                  <a:srgbClr val="FF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63" name="Rectangle 62"/>
            <p:cNvSpPr/>
            <p:nvPr/>
          </p:nvSpPr>
          <p:spPr>
            <a:xfrm>
              <a:off x="4266936" y="5364076"/>
              <a:ext cx="594220" cy="74102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3888034" y="5371066"/>
              <a:ext cx="278234" cy="76899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3889432" y="4768457"/>
              <a:ext cx="278234" cy="76899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4268334" y="4778245"/>
              <a:ext cx="594220" cy="74102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" name="Rectangle 61"/>
            <p:cNvSpPr>
              <a:spLocks noChangeArrowheads="1"/>
            </p:cNvSpPr>
            <p:nvPr/>
          </p:nvSpPr>
          <p:spPr bwMode="auto">
            <a:xfrm>
              <a:off x="4865663" y="4650050"/>
              <a:ext cx="2293022" cy="907237"/>
            </a:xfrm>
            <a:prstGeom prst="rect">
              <a:avLst/>
            </a:prstGeom>
            <a:noFill/>
            <a:ln w="57150">
              <a:solidFill>
                <a:srgbClr val="FF0000"/>
              </a:solidFill>
              <a:prstDash val="sysDot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3636364" y="4859338"/>
              <a:ext cx="75501" cy="83889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3637762" y="5280186"/>
              <a:ext cx="75501" cy="83889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08" name="Rectangle 107"/>
          <p:cNvSpPr/>
          <p:nvPr/>
        </p:nvSpPr>
        <p:spPr>
          <a:xfrm>
            <a:off x="4521032" y="1648305"/>
            <a:ext cx="2508418" cy="980262"/>
          </a:xfrm>
          <a:prstGeom prst="wedgeRectCallout">
            <a:avLst>
              <a:gd name="adj1" fmla="val 12985"/>
              <a:gd name="adj2" fmla="val 94105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ZoneTexte 108"/>
          <p:cNvSpPr txBox="1"/>
          <p:nvPr/>
        </p:nvSpPr>
        <p:spPr>
          <a:xfrm>
            <a:off x="4727848" y="1732746"/>
            <a:ext cx="20610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2T magnetic field</a:t>
            </a:r>
          </a:p>
        </p:txBody>
      </p:sp>
      <p:sp>
        <p:nvSpPr>
          <p:cNvPr id="110" name="Rectangle 109"/>
          <p:cNvSpPr/>
          <p:nvPr/>
        </p:nvSpPr>
        <p:spPr>
          <a:xfrm>
            <a:off x="1876426" y="1594898"/>
            <a:ext cx="1684334" cy="1212575"/>
          </a:xfrm>
          <a:prstGeom prst="wedgeRectCallout">
            <a:avLst>
              <a:gd name="adj1" fmla="val 134402"/>
              <a:gd name="adj2" fmla="val 12408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ZoneTexte 110"/>
          <p:cNvSpPr txBox="1"/>
          <p:nvPr/>
        </p:nvSpPr>
        <p:spPr>
          <a:xfrm>
            <a:off x="1957511" y="1548515"/>
            <a:ext cx="15151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60kV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voltage</a:t>
            </a:r>
          </a:p>
        </p:txBody>
      </p:sp>
      <p:sp>
        <p:nvSpPr>
          <p:cNvPr id="112" name="Rectangle 111"/>
          <p:cNvSpPr/>
          <p:nvPr/>
        </p:nvSpPr>
        <p:spPr>
          <a:xfrm>
            <a:off x="8258145" y="1195840"/>
            <a:ext cx="1590261" cy="1108051"/>
          </a:xfrm>
          <a:prstGeom prst="wedgeRectCallout">
            <a:avLst>
              <a:gd name="adj1" fmla="val -160213"/>
              <a:gd name="adj2" fmla="val 196655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ZoneTexte 112"/>
          <p:cNvSpPr txBox="1"/>
          <p:nvPr/>
        </p:nvSpPr>
        <p:spPr>
          <a:xfrm>
            <a:off x="8527102" y="1248195"/>
            <a:ext cx="10980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/>
              <a:t>Polariser</a:t>
            </a:r>
            <a:endParaRPr lang="en-US" sz="2000" dirty="0"/>
          </a:p>
        </p:txBody>
      </p:sp>
      <p:sp>
        <p:nvSpPr>
          <p:cNvPr id="114" name="Rectangle 113"/>
          <p:cNvSpPr/>
          <p:nvPr/>
        </p:nvSpPr>
        <p:spPr>
          <a:xfrm flipV="1">
            <a:off x="2465925" y="5544041"/>
            <a:ext cx="2807423" cy="1086681"/>
          </a:xfrm>
          <a:prstGeom prst="wedgeRectCallout">
            <a:avLst>
              <a:gd name="adj1" fmla="val 96085"/>
              <a:gd name="adj2" fmla="val 186869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ZoneTexte 114"/>
          <p:cNvSpPr txBox="1"/>
          <p:nvPr/>
        </p:nvSpPr>
        <p:spPr>
          <a:xfrm>
            <a:off x="2435904" y="5621178"/>
            <a:ext cx="27847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Frequency : 18GHz</a:t>
            </a:r>
          </a:p>
        </p:txBody>
      </p:sp>
      <p:sp>
        <p:nvSpPr>
          <p:cNvPr id="116" name="Rectangle 115"/>
          <p:cNvSpPr/>
          <p:nvPr/>
        </p:nvSpPr>
        <p:spPr>
          <a:xfrm flipV="1">
            <a:off x="6955353" y="5464530"/>
            <a:ext cx="2531547" cy="1204830"/>
          </a:xfrm>
          <a:prstGeom prst="wedgeRectCallout">
            <a:avLst>
              <a:gd name="adj1" fmla="val -34606"/>
              <a:gd name="adj2" fmla="val 176225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ZoneTexte 116"/>
          <p:cNvSpPr txBox="1"/>
          <p:nvPr/>
        </p:nvSpPr>
        <p:spPr>
          <a:xfrm>
            <a:off x="7118392" y="5511329"/>
            <a:ext cx="22351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Atoms Injection</a:t>
            </a:r>
          </a:p>
        </p:txBody>
      </p:sp>
      <p:sp>
        <p:nvSpPr>
          <p:cNvPr id="118" name="ZoneTexte 117"/>
          <p:cNvSpPr txBox="1"/>
          <p:nvPr/>
        </p:nvSpPr>
        <p:spPr>
          <a:xfrm>
            <a:off x="4799857" y="2138236"/>
            <a:ext cx="2063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Plasma confinement</a:t>
            </a:r>
          </a:p>
        </p:txBody>
      </p:sp>
      <p:sp>
        <p:nvSpPr>
          <p:cNvPr id="119" name="ZoneTexte 118"/>
          <p:cNvSpPr txBox="1"/>
          <p:nvPr/>
        </p:nvSpPr>
        <p:spPr>
          <a:xfrm>
            <a:off x="2086708" y="2177994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Ions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acceleration</a:t>
            </a:r>
          </a:p>
        </p:txBody>
      </p:sp>
      <p:sp>
        <p:nvSpPr>
          <p:cNvPr id="120" name="ZoneTexte 119"/>
          <p:cNvSpPr txBox="1"/>
          <p:nvPr/>
        </p:nvSpPr>
        <p:spPr>
          <a:xfrm>
            <a:off x="8328248" y="1654627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Plasma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optimization</a:t>
            </a:r>
          </a:p>
        </p:txBody>
      </p:sp>
      <p:sp>
        <p:nvSpPr>
          <p:cNvPr id="121" name="ZoneTexte 120"/>
          <p:cNvSpPr txBox="1"/>
          <p:nvPr/>
        </p:nvSpPr>
        <p:spPr>
          <a:xfrm>
            <a:off x="2567609" y="6084004"/>
            <a:ext cx="2747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Chauffage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des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électrons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" name="ZoneTexte 121"/>
          <p:cNvSpPr txBox="1"/>
          <p:nvPr/>
        </p:nvSpPr>
        <p:spPr>
          <a:xfrm>
            <a:off x="7262136" y="5941612"/>
            <a:ext cx="18582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Plasma density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Chemical element</a:t>
            </a:r>
          </a:p>
        </p:txBody>
      </p:sp>
      <p:pic>
        <p:nvPicPr>
          <p:cNvPr id="123" name="Image 1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760"/>
          <a:stretch/>
        </p:blipFill>
        <p:spPr>
          <a:xfrm>
            <a:off x="8502477" y="3170017"/>
            <a:ext cx="1957421" cy="1598188"/>
          </a:xfrm>
          <a:prstGeom prst="rect">
            <a:avLst/>
          </a:prstGeom>
        </p:spPr>
      </p:pic>
      <p:sp>
        <p:nvSpPr>
          <p:cNvPr id="124" name="Triangle isocèle 123"/>
          <p:cNvSpPr/>
          <p:nvPr/>
        </p:nvSpPr>
        <p:spPr>
          <a:xfrm rot="5400000">
            <a:off x="3478864" y="1906901"/>
            <a:ext cx="173866" cy="4083594"/>
          </a:xfrm>
          <a:prstGeom prst="triangle">
            <a:avLst/>
          </a:prstGeom>
          <a:solidFill>
            <a:srgbClr val="C191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789372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088" y="2745490"/>
            <a:ext cx="2068097" cy="1475599"/>
          </a:xfrm>
          <a:prstGeom prst="rect">
            <a:avLst/>
          </a:prstGeom>
        </p:spPr>
      </p:pic>
      <p:sp>
        <p:nvSpPr>
          <p:cNvPr id="5" name="Titre 3"/>
          <p:cNvSpPr>
            <a:spLocks noGrp="1"/>
          </p:cNvSpPr>
          <p:nvPr>
            <p:ph type="title"/>
          </p:nvPr>
        </p:nvSpPr>
        <p:spPr>
          <a:xfrm>
            <a:off x="1776000" y="158400"/>
            <a:ext cx="8208432" cy="318272"/>
          </a:xfrm>
        </p:spPr>
        <p:txBody>
          <a:bodyPr vert="horz" wrap="none" lIns="36000" tIns="36000" rIns="36000" bIns="36000" rtlCol="0" anchor="t" anchorCtr="0">
            <a:noAutofit/>
          </a:bodyPr>
          <a:lstStyle/>
          <a:p>
            <a:pPr algn="just"/>
            <a:r>
              <a:rPr lang="en-US" sz="16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SPIRAL2 accelerator at GANIL-Caen</a:t>
            </a:r>
          </a:p>
        </p:txBody>
      </p:sp>
      <p:sp>
        <p:nvSpPr>
          <p:cNvPr id="82" name="Rectangle 2"/>
          <p:cNvSpPr txBox="1">
            <a:spLocks noChangeArrowheads="1"/>
          </p:cNvSpPr>
          <p:nvPr/>
        </p:nvSpPr>
        <p:spPr>
          <a:xfrm>
            <a:off x="2423592" y="582960"/>
            <a:ext cx="7416824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Font typeface="Arial" pitchFamily="34" charset="0"/>
              <a:buNone/>
              <a:defRPr sz="1800" b="1" i="0" u="none" strike="noStrike" kern="1200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HEBT beam diagnostics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216" y="1124904"/>
            <a:ext cx="1995834" cy="144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Box 7"/>
              <p:cNvSpPr txBox="1">
                <a:spLocks noChangeArrowheads="1"/>
              </p:cNvSpPr>
              <p:nvPr/>
            </p:nvSpPr>
            <p:spPr bwMode="auto">
              <a:xfrm>
                <a:off x="1631504" y="1052736"/>
                <a:ext cx="6048672" cy="5544616"/>
              </a:xfrm>
              <a:prstGeom prst="rect">
                <a:avLst/>
              </a:prstGeom>
              <a:noFill/>
              <a:ln w="3175">
                <a:noFill/>
                <a:round/>
                <a:headEnd/>
                <a:tailEnd/>
              </a:ln>
            </p:spPr>
            <p:txBody>
              <a:bodyPr lIns="72000" tIns="72000" rIns="72000" bIns="72000" anchor="t" anchorCtr="0">
                <a:noAutofit/>
              </a:bodyPr>
              <a:lstStyle/>
              <a:p>
                <a:pPr>
                  <a:spcAft>
                    <a:spcPts val="600"/>
                  </a:spcAft>
                  <a:buClr>
                    <a:srgbClr val="FF0000"/>
                  </a:buClr>
                  <a:buSzPct val="9000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b="1" dirty="0">
                    <a:latin typeface="Times New Roman" pitchFamily="18" charset="0"/>
                  </a:rPr>
                  <a:t>Beam energy using Time of Flight technic :</a:t>
                </a:r>
              </a:p>
              <a:p>
                <a:pPr>
                  <a:spcAft>
                    <a:spcPts val="600"/>
                  </a:spcAft>
                  <a:buClr>
                    <a:srgbClr val="FF0000"/>
                  </a:buClr>
                  <a:buSzPct val="90000"/>
                  <a:buFont typeface="Wingdings" pitchFamily="2" charset="2"/>
                  <a:buChar char="§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sz="1500" dirty="0">
                    <a:latin typeface="Times New Roman" pitchFamily="18" charset="0"/>
                  </a:rPr>
                  <a:t> Located after the LINAC in the matching section</a:t>
                </a:r>
              </a:p>
              <a:p>
                <a:pPr>
                  <a:spcAft>
                    <a:spcPts val="600"/>
                  </a:spcAft>
                  <a:buClr>
                    <a:srgbClr val="FF0000"/>
                  </a:buClr>
                  <a:buSzPct val="90000"/>
                  <a:buFont typeface="Wingdings" pitchFamily="2" charset="2"/>
                  <a:buChar char="§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sz="1500" dirty="0">
                    <a:latin typeface="Times New Roman" pitchFamily="18" charset="0"/>
                  </a:rPr>
                  <a:t> 2 pick-up devices at around 2m distances</a:t>
                </a:r>
              </a:p>
              <a:p>
                <a:pPr>
                  <a:spcAft>
                    <a:spcPts val="600"/>
                  </a:spcAft>
                  <a:buClr>
                    <a:srgbClr val="FF0000"/>
                  </a:buClr>
                  <a:buSzPct val="90000"/>
                  <a:buFont typeface="Wingdings" pitchFamily="2" charset="2"/>
                  <a:buChar char="§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sz="1500" dirty="0">
                    <a:latin typeface="Times New Roman" pitchFamily="18" charset="0"/>
                  </a:rPr>
                  <a:t> Use during beam tuning and optimization</a:t>
                </a: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  <a:buClr>
                    <a:srgbClr val="FF0000"/>
                  </a:buClr>
                  <a:buSzPct val="9000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b="1" dirty="0">
                    <a:latin typeface="Times New Roman" pitchFamily="18" charset="0"/>
                  </a:rPr>
                  <a:t>Beam current measurement :</a:t>
                </a:r>
              </a:p>
              <a:p>
                <a:pPr>
                  <a:spcAft>
                    <a:spcPts val="300"/>
                  </a:spcAft>
                  <a:buClr>
                    <a:srgbClr val="FF0000"/>
                  </a:buClr>
                  <a:buSzPct val="90000"/>
                  <a:buFont typeface="Wingdings" pitchFamily="2" charset="2"/>
                  <a:buChar char="§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sz="1500" dirty="0">
                    <a:latin typeface="Times New Roman" pitchFamily="18" charset="0"/>
                  </a:rPr>
                  <a:t> 2 devices :</a:t>
                </a:r>
              </a:p>
              <a:p>
                <a:pPr marL="360000" lvl="1">
                  <a:spcAft>
                    <a:spcPts val="600"/>
                  </a:spcAft>
                  <a:buClr>
                    <a:srgbClr val="FF0000"/>
                  </a:buClr>
                  <a:buSzPct val="90000"/>
                  <a:buFont typeface="Courier New" panose="02070309020205020404" pitchFamily="49" charset="0"/>
                  <a:buChar char="o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sz="1500" dirty="0">
                    <a:latin typeface="Times New Roman" pitchFamily="18" charset="0"/>
                  </a:rPr>
                  <a:t> At the beginning of the HEBT</a:t>
                </a:r>
              </a:p>
              <a:p>
                <a:pPr marL="360000" lvl="1">
                  <a:spcAft>
                    <a:spcPts val="600"/>
                  </a:spcAft>
                  <a:buClr>
                    <a:srgbClr val="FF0000"/>
                  </a:buClr>
                  <a:buSzPct val="90000"/>
                  <a:buFont typeface="Courier New" panose="02070309020205020404" pitchFamily="49" charset="0"/>
                  <a:buChar char="o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sz="1500" dirty="0">
                    <a:latin typeface="Times New Roman" pitchFamily="18" charset="0"/>
                  </a:rPr>
                  <a:t> At the end of HEBT close to the beam-dump</a:t>
                </a:r>
              </a:p>
              <a:p>
                <a:pPr>
                  <a:spcAft>
                    <a:spcPts val="600"/>
                  </a:spcAft>
                  <a:buClr>
                    <a:srgbClr val="FF0000"/>
                  </a:buClr>
                  <a:buSzPct val="90000"/>
                  <a:buFont typeface="Wingdings" pitchFamily="2" charset="2"/>
                  <a:buChar char="§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sz="1500" dirty="0">
                    <a:latin typeface="Times New Roman" pitchFamily="18" charset="0"/>
                  </a:rPr>
                  <a:t> Measurement of total and transmission current</a:t>
                </a:r>
              </a:p>
              <a:p>
                <a:pPr>
                  <a:spcAft>
                    <a:spcPts val="600"/>
                  </a:spcAft>
                  <a:buClr>
                    <a:srgbClr val="FF0000"/>
                  </a:buClr>
                  <a:buSzPct val="90000"/>
                  <a:buFont typeface="Wingdings" pitchFamily="2" charset="2"/>
                  <a:buChar char="§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sz="1500" dirty="0">
                    <a:latin typeface="Times New Roman" pitchFamily="18" charset="0"/>
                  </a:rPr>
                  <a:t> Measurement of beam power </a:t>
                </a:r>
                <a14:m>
                  <m:oMath xmlns:m="http://schemas.openxmlformats.org/officeDocument/2006/math">
                    <m:r>
                      <a:rPr lang="en-US" sz="1500" i="1" dirty="0">
                        <a:latin typeface="Cambria Math"/>
                      </a:rPr>
                      <m:t>𝑃</m:t>
                    </m:r>
                    <m:r>
                      <a:rPr lang="en-US" sz="1500" i="1" dirty="0">
                        <a:latin typeface="Cambria Math"/>
                      </a:rPr>
                      <m:t>=</m:t>
                    </m:r>
                    <m:r>
                      <a:rPr lang="en-US" sz="1500" i="1" dirty="0">
                        <a:latin typeface="Cambria Math"/>
                      </a:rPr>
                      <m:t>𝐼</m:t>
                    </m:r>
                    <m:r>
                      <a:rPr lang="en-US" sz="1500" i="1" dirty="0">
                        <a:latin typeface="Cambria Math"/>
                      </a:rPr>
                      <m:t>×</m:t>
                    </m:r>
                    <m:r>
                      <a:rPr lang="en-US" sz="1500" i="1" dirty="0">
                        <a:latin typeface="Cambria Math"/>
                      </a:rPr>
                      <m:t>𝐸</m:t>
                    </m:r>
                  </m:oMath>
                </a14:m>
                <a:endParaRPr lang="en-US" sz="1500" dirty="0">
                  <a:latin typeface="Times New Roman" pitchFamily="18" charset="0"/>
                </a:endParaRP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  <a:buClr>
                    <a:srgbClr val="FF0000"/>
                  </a:buClr>
                  <a:buSzPct val="9000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b="1" dirty="0">
                    <a:latin typeface="Times New Roman" pitchFamily="18" charset="0"/>
                  </a:rPr>
                  <a:t>Ring losses : DI</a:t>
                </a:r>
              </a:p>
              <a:p>
                <a:pPr>
                  <a:spcAft>
                    <a:spcPts val="600"/>
                  </a:spcAft>
                  <a:buClr>
                    <a:srgbClr val="FF0000"/>
                  </a:buClr>
                  <a:buSzPct val="90000"/>
                  <a:buFont typeface="Wingdings" pitchFamily="2" charset="2"/>
                  <a:buChar char="§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sz="1500" dirty="0">
                    <a:latin typeface="Times New Roman" pitchFamily="18" charset="0"/>
                  </a:rPr>
                  <a:t> Normal working condition </a:t>
                </a:r>
                <a14:m>
                  <m:oMath xmlns:m="http://schemas.openxmlformats.org/officeDocument/2006/math">
                    <m:r>
                      <a:rPr lang="en-US" sz="1500" i="1" dirty="0">
                        <a:latin typeface="Cambria Math"/>
                      </a:rPr>
                      <m:t>𝐼</m:t>
                    </m:r>
                    <m:r>
                      <a:rPr lang="en-US" sz="1500" i="1" dirty="0">
                        <a:latin typeface="Cambria Math"/>
                      </a:rPr>
                      <m:t>=0</m:t>
                    </m:r>
                  </m:oMath>
                </a14:m>
                <a:endParaRPr lang="en-US" sz="1500" dirty="0">
                  <a:latin typeface="Times New Roman" pitchFamily="18" charset="0"/>
                </a:endParaRPr>
              </a:p>
              <a:p>
                <a:pPr>
                  <a:spcAft>
                    <a:spcPts val="600"/>
                  </a:spcAft>
                  <a:buClr>
                    <a:srgbClr val="FF0000"/>
                  </a:buClr>
                  <a:buSzPct val="90000"/>
                  <a:buFont typeface="Wingdings" pitchFamily="2" charset="2"/>
                  <a:buChar char="§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sz="1500" dirty="0">
                    <a:latin typeface="Times New Roman" pitchFamily="18" charset="0"/>
                  </a:rPr>
                  <a:t> Intercept beam (</a:t>
                </a:r>
                <a14:m>
                  <m:oMath xmlns:m="http://schemas.openxmlformats.org/officeDocument/2006/math">
                    <m:r>
                      <a:rPr lang="en-US" sz="1500" i="1" dirty="0">
                        <a:latin typeface="Cambria Math"/>
                      </a:rPr>
                      <m:t>𝐼</m:t>
                    </m:r>
                    <m:r>
                      <a:rPr lang="en-US" sz="1500" i="1" dirty="0">
                        <a:latin typeface="Cambria Math"/>
                      </a:rPr>
                      <m:t>&gt;0</m:t>
                    </m:r>
                  </m:oMath>
                </a14:m>
                <a:r>
                  <a:rPr lang="en-US" sz="1500" dirty="0">
                    <a:latin typeface="Times New Roman" pitchFamily="18" charset="0"/>
                  </a:rPr>
                  <a:t>) in case of mismatching or misalignment</a:t>
                </a:r>
              </a:p>
              <a:p>
                <a:pPr>
                  <a:spcAft>
                    <a:spcPts val="600"/>
                  </a:spcAft>
                  <a:buClr>
                    <a:srgbClr val="FF0000"/>
                  </a:buClr>
                  <a:buSzPct val="90000"/>
                  <a:buFont typeface="Wingdings" pitchFamily="2" charset="2"/>
                  <a:buChar char="§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sz="1500" dirty="0">
                    <a:latin typeface="Times New Roman" pitchFamily="18" charset="0"/>
                  </a:rPr>
                  <a:t> 6 DI in HEBT (1 in each sub-sections except matching sections NFS et S3)</a:t>
                </a:r>
              </a:p>
              <a:p>
                <a:pPr>
                  <a:spcAft>
                    <a:spcPts val="600"/>
                  </a:spcAft>
                  <a:buClr>
                    <a:srgbClr val="FF0000"/>
                  </a:buClr>
                  <a:buSzPct val="90000"/>
                  <a:buFont typeface="Wingdings" pitchFamily="2" charset="2"/>
                  <a:buChar char="§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sz="1500" dirty="0">
                    <a:latin typeface="Times New Roman" pitchFamily="18" charset="0"/>
                  </a:rPr>
                  <a:t> Horizontal and vertical aperture of the ring depend to HEBT implantation</a:t>
                </a:r>
              </a:p>
              <a:p>
                <a:pPr>
                  <a:spcAft>
                    <a:spcPts val="600"/>
                  </a:spcAft>
                  <a:buClr>
                    <a:srgbClr val="FF0000"/>
                  </a:buClr>
                  <a:buSzPct val="90000"/>
                  <a:buFont typeface="Wingdings" pitchFamily="2" charset="2"/>
                  <a:buChar char="§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sz="1500" dirty="0">
                    <a:latin typeface="Times New Roman" pitchFamily="18" charset="0"/>
                  </a:rPr>
                  <a:t> For 10W losses = 250nA for Deuterons beam at 40MeV</a:t>
                </a:r>
              </a:p>
              <a:p>
                <a:pPr>
                  <a:spcAft>
                    <a:spcPts val="600"/>
                  </a:spcAft>
                  <a:buClr>
                    <a:srgbClr val="FF0000"/>
                  </a:buClr>
                  <a:buSzPct val="90000"/>
                  <a:buFont typeface="Wingdings" pitchFamily="2" charset="2"/>
                  <a:buChar char="§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sz="1500" dirty="0">
                    <a:latin typeface="Times New Roman" pitchFamily="18" charset="0"/>
                  </a:rPr>
                  <a:t> For </a:t>
                </a:r>
                <a14:m>
                  <m:oMath xmlns:m="http://schemas.openxmlformats.org/officeDocument/2006/math">
                    <m:r>
                      <a:rPr lang="en-US" sz="1500" i="1" dirty="0">
                        <a:latin typeface="Cambria Math"/>
                      </a:rPr>
                      <m:t>𝐼</m:t>
                    </m:r>
                    <m:r>
                      <a:rPr lang="en-US" sz="1500" i="1" dirty="0">
                        <a:latin typeface="Cambria Math"/>
                      </a:rPr>
                      <m:t>&gt;</m:t>
                    </m:r>
                    <m:r>
                      <a:rPr lang="en-US" sz="1500" i="1" dirty="0" err="1">
                        <a:latin typeface="Cambria Math"/>
                      </a:rPr>
                      <m:t>𝐼</m:t>
                    </m:r>
                    <m:r>
                      <a:rPr lang="en-US" sz="1500" i="1" baseline="-25000" dirty="0" err="1">
                        <a:latin typeface="Cambria Math"/>
                      </a:rPr>
                      <m:t>𝑡h𝑟𝑒𝑠h𝑜𝑙𝑑</m:t>
                    </m:r>
                  </m:oMath>
                </a14:m>
                <a:r>
                  <a:rPr lang="en-US" sz="1500" dirty="0">
                    <a:latin typeface="Times New Roman" pitchFamily="18" charset="0"/>
                  </a:rPr>
                  <a:t> on a ring, beam must be switched off</a:t>
                </a:r>
              </a:p>
              <a:p>
                <a:pPr>
                  <a:spcAft>
                    <a:spcPts val="600"/>
                  </a:spcAft>
                  <a:buClr>
                    <a:srgbClr val="FF0000"/>
                  </a:buClr>
                  <a:buSzPct val="9000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endParaRPr lang="en-US" sz="1500" dirty="0">
                  <a:latin typeface="Times New Roman" pitchFamily="18" charset="0"/>
                </a:endParaRPr>
              </a:p>
              <a:p>
                <a:pPr>
                  <a:spcAft>
                    <a:spcPts val="300"/>
                  </a:spcAft>
                  <a:buClr>
                    <a:srgbClr val="FF0000"/>
                  </a:buClr>
                  <a:buSzPct val="90000"/>
                  <a:tabLst>
                    <a:tab pos="0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endParaRPr lang="en-US" sz="1500" dirty="0">
                  <a:latin typeface="Times New Roman" pitchFamily="18" charset="0"/>
                </a:endParaRPr>
              </a:p>
              <a:p>
                <a:pPr>
                  <a:spcAft>
                    <a:spcPts val="300"/>
                  </a:spcAft>
                  <a:buClr>
                    <a:srgbClr val="FF0000"/>
                  </a:buClr>
                  <a:buSzPct val="90000"/>
                  <a:tabLst>
                    <a:tab pos="0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endParaRPr lang="en-US" sz="1500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31504" y="1052736"/>
                <a:ext cx="6048672" cy="5544616"/>
              </a:xfrm>
              <a:prstGeom prst="rect">
                <a:avLst/>
              </a:prstGeom>
              <a:blipFill>
                <a:blip r:embed="rId5"/>
                <a:stretch>
                  <a:fillRect l="-1210" t="-110"/>
                </a:stretch>
              </a:blipFill>
              <a:ln w="3175">
                <a:noFill/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Imag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016" y="1124904"/>
            <a:ext cx="1742348" cy="1440000"/>
          </a:xfrm>
          <a:prstGeom prst="rect">
            <a:avLst/>
          </a:prstGeom>
        </p:spPr>
      </p:pic>
      <p:pic>
        <p:nvPicPr>
          <p:cNvPr id="11" name="Image 10" descr="Anneau-P-02"/>
          <p:cNvPicPr>
            <a:picLocks noChangeAspect="1"/>
          </p:cNvPicPr>
          <p:nvPr/>
        </p:nvPicPr>
        <p:blipFill rotWithShape="1">
          <a:blip r:embed="rId7" cstate="print"/>
          <a:srcRect l="25207" r="9607" b="8967"/>
          <a:stretch/>
        </p:blipFill>
        <p:spPr bwMode="auto">
          <a:xfrm>
            <a:off x="7752185" y="5229200"/>
            <a:ext cx="1387995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 descr="F:\Spiral2\Avancement\2015_04_09_10_Formations_Futurs_Exploitants_SPIRAL2\DocuBasePourPresentation\Jamet\LHE-ACCT-DCCT-00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5" b="10199"/>
          <a:stretch/>
        </p:blipFill>
        <p:spPr bwMode="auto">
          <a:xfrm>
            <a:off x="7824192" y="2564905"/>
            <a:ext cx="2808312" cy="229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8466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3"/>
          <p:cNvSpPr>
            <a:spLocks noGrp="1"/>
          </p:cNvSpPr>
          <p:nvPr>
            <p:ph type="title"/>
          </p:nvPr>
        </p:nvSpPr>
        <p:spPr>
          <a:xfrm>
            <a:off x="1776000" y="158400"/>
            <a:ext cx="8208432" cy="318272"/>
          </a:xfrm>
        </p:spPr>
        <p:txBody>
          <a:bodyPr vert="horz" wrap="none" lIns="36000" tIns="36000" rIns="36000" bIns="36000" rtlCol="0" anchor="t" anchorCtr="0">
            <a:noAutofit/>
          </a:bodyPr>
          <a:lstStyle/>
          <a:p>
            <a:pPr algn="just"/>
            <a:r>
              <a:rPr lang="en-US" sz="16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SPIRAL2 accelerator at GANIL-Caen</a:t>
            </a:r>
          </a:p>
        </p:txBody>
      </p:sp>
      <p:sp>
        <p:nvSpPr>
          <p:cNvPr id="82" name="Rectangle 2"/>
          <p:cNvSpPr txBox="1">
            <a:spLocks noChangeArrowheads="1"/>
          </p:cNvSpPr>
          <p:nvPr/>
        </p:nvSpPr>
        <p:spPr>
          <a:xfrm>
            <a:off x="2423592" y="582960"/>
            <a:ext cx="7416824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Font typeface="Arial" pitchFamily="34" charset="0"/>
              <a:buNone/>
              <a:defRPr sz="1800" b="1" i="0" u="none" strike="noStrike" kern="1200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SPIRAL2 beam-dump</a:t>
            </a:r>
          </a:p>
        </p:txBody>
      </p:sp>
      <p:pic>
        <p:nvPicPr>
          <p:cNvPr id="15" name="Picture 2" descr="F:\Spiral2\Avancement\2015_04_09_10_Formations_Futurs_Exploitants_SPIRAL2\DocuBasePourPresentation\AF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8" t="23740" r="13386" b="21365"/>
          <a:stretch/>
        </p:blipFill>
        <p:spPr bwMode="auto">
          <a:xfrm>
            <a:off x="12372528" y="2963915"/>
            <a:ext cx="3724490" cy="1896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69560" y="830318"/>
            <a:ext cx="8961905" cy="51428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 Box 7"/>
              <p:cNvSpPr txBox="1">
                <a:spLocks noChangeArrowheads="1"/>
              </p:cNvSpPr>
              <p:nvPr/>
            </p:nvSpPr>
            <p:spPr bwMode="auto">
              <a:xfrm>
                <a:off x="1631505" y="1196752"/>
                <a:ext cx="5832648" cy="2232248"/>
              </a:xfrm>
              <a:prstGeom prst="rect">
                <a:avLst/>
              </a:prstGeom>
              <a:noFill/>
              <a:ln w="3175">
                <a:noFill/>
                <a:round/>
                <a:headEnd/>
                <a:tailEnd/>
              </a:ln>
            </p:spPr>
            <p:txBody>
              <a:bodyPr lIns="72000" tIns="72000" rIns="72000" bIns="72000" anchor="t" anchorCtr="0">
                <a:noAutofit/>
              </a:bodyPr>
              <a:lstStyle/>
              <a:p>
                <a:pPr marL="216000" indent="-216000">
                  <a:spcAft>
                    <a:spcPts val="600"/>
                  </a:spcAft>
                  <a:buClr>
                    <a:srgbClr val="FF0000"/>
                  </a:buClr>
                  <a:buSzPct val="90000"/>
                  <a:buFont typeface="+mj-lt"/>
                  <a:buAutoNum type="arabicParenR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sz="1400" dirty="0">
                    <a:latin typeface="Times New Roman" pitchFamily="18" charset="0"/>
                  </a:rPr>
                  <a:t>Using : tuning of the LINAC and HEBT, beam qualification at the beginning of experiment, beam retuning during experiment</a:t>
                </a:r>
              </a:p>
              <a:p>
                <a:pPr marL="216000" indent="-216000">
                  <a:spcAft>
                    <a:spcPts val="600"/>
                  </a:spcAft>
                  <a:buClr>
                    <a:srgbClr val="FF0000"/>
                  </a:buClr>
                  <a:buSzPct val="90000"/>
                  <a:buFont typeface="+mj-lt"/>
                  <a:buAutoNum type="arabicParenR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sz="1400" dirty="0">
                    <a:latin typeface="Times New Roman" pitchFamily="18" charset="0"/>
                  </a:rPr>
                  <a:t>Design to stop a Deuterons beam to 40MeV and 5mA (P=200kW)</a:t>
                </a:r>
              </a:p>
              <a:p>
                <a:pPr marL="216000" indent="-216000">
                  <a:spcAft>
                    <a:spcPts val="600"/>
                  </a:spcAft>
                  <a:buClr>
                    <a:srgbClr val="FF0000"/>
                  </a:buClr>
                  <a:buSzPct val="90000"/>
                  <a:buFont typeface="+mj-lt"/>
                  <a:buAutoNum type="arabicParenR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sz="1400" dirty="0">
                    <a:latin typeface="Times New Roman" pitchFamily="18" charset="0"/>
                  </a:rPr>
                  <a:t>Internal part see by the beam optimize to maximize a flat power deposition</a:t>
                </a:r>
              </a:p>
              <a:p>
                <a:pPr marL="216000" indent="-216000">
                  <a:spcAft>
                    <a:spcPts val="600"/>
                  </a:spcAft>
                  <a:buClr>
                    <a:srgbClr val="FF0000"/>
                  </a:buClr>
                  <a:buSzPct val="90000"/>
                  <a:buFont typeface="+mj-lt"/>
                  <a:buAutoNum type="arabicParenR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sz="1400" dirty="0">
                    <a:latin typeface="Times New Roman" pitchFamily="18" charset="0"/>
                  </a:rPr>
                  <a:t>Match a beam to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400" i="1" dirty="0">
                        <a:latin typeface="Cambria Math"/>
                        <a:ea typeface="Cambria Math"/>
                      </a:rPr>
                      <m:t>σ</m:t>
                    </m:r>
                    <m:r>
                      <a:rPr lang="en-US" sz="1400" i="1" baseline="-25000" dirty="0" err="1">
                        <a:latin typeface="Cambria Math"/>
                      </a:rPr>
                      <m:t>𝑥</m:t>
                    </m:r>
                    <m:r>
                      <a:rPr lang="en-US" sz="1400" i="1" dirty="0">
                        <a:latin typeface="Cambria Math"/>
                      </a:rPr>
                      <m:t>=</m:t>
                    </m:r>
                    <m:r>
                      <m:rPr>
                        <m:sty m:val="p"/>
                      </m:rPr>
                      <a:rPr lang="el-GR" sz="1400" i="1" dirty="0">
                        <a:latin typeface="Cambria Math"/>
                        <a:ea typeface="Cambria Math"/>
                      </a:rPr>
                      <m:t>σ</m:t>
                    </m:r>
                    <m:r>
                      <a:rPr lang="en-US" sz="1400" i="1" baseline="-25000" dirty="0" err="1">
                        <a:latin typeface="Cambria Math"/>
                      </a:rPr>
                      <m:t>𝑦</m:t>
                    </m:r>
                    <m:r>
                      <a:rPr lang="en-US" sz="1400" i="1" dirty="0">
                        <a:latin typeface="Cambria Math"/>
                      </a:rPr>
                      <m:t>=14</m:t>
                    </m:r>
                    <m:r>
                      <a:rPr lang="en-US" sz="1400" i="1" dirty="0">
                        <a:latin typeface="Cambria Math"/>
                      </a:rPr>
                      <m:t>𝑚𝑚</m:t>
                    </m:r>
                  </m:oMath>
                </a14:m>
                <a:r>
                  <a:rPr lang="en-US" sz="1400" dirty="0">
                    <a:latin typeface="Times New Roman" pitchFamily="18" charset="0"/>
                  </a:rPr>
                  <a:t> at beam-dump entry</a:t>
                </a:r>
              </a:p>
              <a:p>
                <a:pPr marL="216000" indent="-216000">
                  <a:spcAft>
                    <a:spcPts val="600"/>
                  </a:spcAft>
                  <a:buClr>
                    <a:srgbClr val="FF0000"/>
                  </a:buClr>
                  <a:buSzPct val="90000"/>
                  <a:buFont typeface="+mj-lt"/>
                  <a:buAutoNum type="arabicParenR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sz="1400" dirty="0">
                    <a:latin typeface="Times New Roman" pitchFamily="18" charset="0"/>
                  </a:rPr>
                  <a:t>Segmented collimator located 1m before the bean-dump  (4 sectors in Copper). Small halo beam fraction interception for injection optimization of the beam in the beam-dump</a:t>
                </a:r>
              </a:p>
              <a:p>
                <a:pPr marL="216000" indent="-216000">
                  <a:spcAft>
                    <a:spcPts val="600"/>
                  </a:spcAft>
                  <a:buClr>
                    <a:srgbClr val="FF0000"/>
                  </a:buClr>
                  <a:buSzPct val="90000"/>
                  <a:buFont typeface="+mj-lt"/>
                  <a:buAutoNum type="arabicParenR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sz="1400" dirty="0">
                    <a:latin typeface="Times New Roman" pitchFamily="18" charset="0"/>
                  </a:rPr>
                  <a:t>Demineralized water cooling</a:t>
                </a:r>
              </a:p>
            </p:txBody>
          </p:sp>
        </mc:Choice>
        <mc:Fallback xmlns="">
          <p:sp>
            <p:nvSpPr>
              <p:cNvPr id="14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31505" y="1196752"/>
                <a:ext cx="5832648" cy="2232248"/>
              </a:xfrm>
              <a:prstGeom prst="rect">
                <a:avLst/>
              </a:prstGeom>
              <a:blipFill>
                <a:blip r:embed="rId5"/>
                <a:stretch>
                  <a:fillRect l="-418" r="-1255" b="-11172"/>
                </a:stretch>
              </a:blipFill>
              <a:ln w="3175">
                <a:noFill/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e 5"/>
          <p:cNvGrpSpPr/>
          <p:nvPr/>
        </p:nvGrpSpPr>
        <p:grpSpPr>
          <a:xfrm>
            <a:off x="7464153" y="1208694"/>
            <a:ext cx="3064733" cy="1716251"/>
            <a:chOff x="5940152" y="1208693"/>
            <a:chExt cx="3064733" cy="1716251"/>
          </a:xfrm>
        </p:grpSpPr>
        <p:pic>
          <p:nvPicPr>
            <p:cNvPr id="16" name="Picture 3" descr="F:\Spiral2\Avancement\2015_04_09_10_Formations_Futurs_Exploitants_SPIRAL2\DocuBasePourPresentation\Lignes-LHE-001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0152" y="1208693"/>
              <a:ext cx="3064733" cy="17162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 Box 7"/>
            <p:cNvSpPr txBox="1">
              <a:spLocks noChangeArrowheads="1"/>
            </p:cNvSpPr>
            <p:nvPr/>
          </p:nvSpPr>
          <p:spPr bwMode="auto">
            <a:xfrm>
              <a:off x="8153023" y="1268760"/>
              <a:ext cx="739457" cy="288147"/>
            </a:xfrm>
            <a:prstGeom prst="rect">
              <a:avLst/>
            </a:pr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 wrap="square" lIns="36000" tIns="36000" rIns="36000" bIns="36000" anchor="ctr" anchorCtr="0">
              <a:spAutoFit/>
            </a:bodyPr>
            <a:lstStyle/>
            <a:p>
              <a:pPr algn="ctr">
                <a:spcAft>
                  <a:spcPts val="600"/>
                </a:spcAft>
                <a:buClr>
                  <a:srgbClr val="FF0000"/>
                </a:buClr>
                <a:buSzPct val="9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US" sz="1400" b="1" dirty="0">
                  <a:solidFill>
                    <a:srgbClr val="FF0000"/>
                  </a:solidFill>
                  <a:latin typeface="Times New Roman" pitchFamily="18" charset="0"/>
                </a:rPr>
                <a:t>1) + 2)</a:t>
              </a:r>
            </a:p>
          </p:txBody>
        </p:sp>
      </p:grpSp>
      <p:grpSp>
        <p:nvGrpSpPr>
          <p:cNvPr id="7" name="Groupe 6"/>
          <p:cNvGrpSpPr/>
          <p:nvPr/>
        </p:nvGrpSpPr>
        <p:grpSpPr>
          <a:xfrm>
            <a:off x="7500038" y="3102048"/>
            <a:ext cx="3132466" cy="3423296"/>
            <a:chOff x="5976038" y="3102048"/>
            <a:chExt cx="3132466" cy="3423296"/>
          </a:xfrm>
        </p:grpSpPr>
        <p:grpSp>
          <p:nvGrpSpPr>
            <p:cNvPr id="2" name="Groupe 1"/>
            <p:cNvGrpSpPr/>
            <p:nvPr/>
          </p:nvGrpSpPr>
          <p:grpSpPr>
            <a:xfrm>
              <a:off x="5976038" y="3102048"/>
              <a:ext cx="3132466" cy="3423296"/>
              <a:chOff x="5976038" y="3102048"/>
              <a:chExt cx="3132466" cy="3423296"/>
            </a:xfrm>
          </p:grpSpPr>
          <p:pic>
            <p:nvPicPr>
              <p:cNvPr id="13" name="Picture 4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69015" y="3102048"/>
                <a:ext cx="2546512" cy="16230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0" name="Groupe 19"/>
              <p:cNvGrpSpPr/>
              <p:nvPr/>
            </p:nvGrpSpPr>
            <p:grpSpPr>
              <a:xfrm>
                <a:off x="5976038" y="4680841"/>
                <a:ext cx="3132466" cy="1844503"/>
                <a:chOff x="5976038" y="4508225"/>
                <a:chExt cx="3132466" cy="1844503"/>
              </a:xfrm>
            </p:grpSpPr>
            <p:pic>
              <p:nvPicPr>
                <p:cNvPr id="21" name="Picture 5" descr="F:\Spiral2\Beam-Dump\Etude_TrefleEntreeBD\Results_Nominal_3DEllipse.png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976038" y="4868266"/>
                  <a:ext cx="3132466" cy="14844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2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6227871" y="4508225"/>
                  <a:ext cx="2628800" cy="360041"/>
                </a:xfrm>
                <a:prstGeom prst="rect">
                  <a:avLst/>
                </a:prstGeom>
                <a:noFill/>
                <a:ln w="3175">
                  <a:noFill/>
                  <a:round/>
                  <a:headEnd/>
                  <a:tailEnd/>
                </a:ln>
              </p:spPr>
              <p:txBody>
                <a:bodyPr lIns="72000" tIns="72000" rIns="72000" bIns="72000" anchor="t" anchorCtr="0">
                  <a:noAutofit/>
                </a:bodyPr>
                <a:lstStyle/>
                <a:p>
                  <a:pPr algn="ctr">
                    <a:spcAft>
                      <a:spcPts val="300"/>
                    </a:spcAft>
                    <a:buClr>
                      <a:srgbClr val="FF0000"/>
                    </a:buClr>
                    <a:buSzPct val="90000"/>
                    <a:tabLst>
                      <a:tab pos="0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</a:pPr>
                  <a:r>
                    <a:rPr lang="fr-FR" sz="1500" dirty="0">
                      <a:solidFill>
                        <a:srgbClr val="FF0000"/>
                      </a:solidFill>
                      <a:latin typeface="Times New Roman" pitchFamily="18" charset="0"/>
                    </a:rPr>
                    <a:t>100nA (4W of </a:t>
                  </a:r>
                  <a:r>
                    <a:rPr lang="fr-FR" sz="1500" dirty="0" err="1">
                      <a:solidFill>
                        <a:srgbClr val="FF0000"/>
                      </a:solidFill>
                      <a:latin typeface="Times New Roman" pitchFamily="18" charset="0"/>
                    </a:rPr>
                    <a:t>intercept</a:t>
                  </a:r>
                  <a:r>
                    <a:rPr lang="fr-FR" sz="1500" dirty="0">
                      <a:solidFill>
                        <a:srgbClr val="FF0000"/>
                      </a:solidFill>
                      <a:latin typeface="Times New Roman" pitchFamily="18" charset="0"/>
                    </a:rPr>
                    <a:t> D)</a:t>
                  </a:r>
                </a:p>
                <a:p>
                  <a:pPr algn="ctr">
                    <a:spcAft>
                      <a:spcPts val="300"/>
                    </a:spcAft>
                    <a:buClr>
                      <a:srgbClr val="FF0000"/>
                    </a:buClr>
                    <a:buSzPct val="90000"/>
                    <a:tabLst>
                      <a:tab pos="0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</a:pPr>
                  <a:endParaRPr lang="fr-FR" sz="1500" dirty="0">
                    <a:solidFill>
                      <a:srgbClr val="FF0000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sp>
          <p:nvSpPr>
            <p:cNvPr id="25" name="Text Box 7"/>
            <p:cNvSpPr txBox="1">
              <a:spLocks noChangeArrowheads="1"/>
            </p:cNvSpPr>
            <p:nvPr/>
          </p:nvSpPr>
          <p:spPr bwMode="auto">
            <a:xfrm>
              <a:off x="7901888" y="4226122"/>
              <a:ext cx="739457" cy="288147"/>
            </a:xfrm>
            <a:prstGeom prst="rect">
              <a:avLst/>
            </a:pr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 wrap="square" lIns="36000" tIns="36000" rIns="36000" bIns="36000" anchor="ctr" anchorCtr="0">
              <a:spAutoFit/>
            </a:bodyPr>
            <a:lstStyle/>
            <a:p>
              <a:pPr algn="ctr">
                <a:spcAft>
                  <a:spcPts val="600"/>
                </a:spcAft>
                <a:buClr>
                  <a:srgbClr val="FF0000"/>
                </a:buClr>
                <a:buSzPct val="9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US" sz="1400" b="1" dirty="0">
                  <a:solidFill>
                    <a:srgbClr val="FF0000"/>
                  </a:solidFill>
                  <a:latin typeface="Times New Roman" pitchFamily="18" charset="0"/>
                </a:rPr>
                <a:t>5)</a:t>
              </a:r>
            </a:p>
          </p:txBody>
        </p:sp>
      </p:grpSp>
      <p:grpSp>
        <p:nvGrpSpPr>
          <p:cNvPr id="30" name="Groupe 29"/>
          <p:cNvGrpSpPr/>
          <p:nvPr/>
        </p:nvGrpSpPr>
        <p:grpSpPr>
          <a:xfrm>
            <a:off x="4528059" y="3286278"/>
            <a:ext cx="2736000" cy="1582883"/>
            <a:chOff x="3004059" y="5161510"/>
            <a:chExt cx="2736000" cy="1582883"/>
          </a:xfrm>
        </p:grpSpPr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4059" y="5161510"/>
              <a:ext cx="2736000" cy="15828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Text Box 7"/>
            <p:cNvSpPr txBox="1">
              <a:spLocks noChangeArrowheads="1"/>
            </p:cNvSpPr>
            <p:nvPr/>
          </p:nvSpPr>
          <p:spPr bwMode="auto">
            <a:xfrm>
              <a:off x="4427984" y="6093181"/>
              <a:ext cx="739457" cy="288147"/>
            </a:xfrm>
            <a:prstGeom prst="rect">
              <a:avLst/>
            </a:pr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 wrap="square" lIns="36000" tIns="36000" rIns="36000" bIns="36000" anchor="ctr" anchorCtr="0">
              <a:spAutoFit/>
            </a:bodyPr>
            <a:lstStyle/>
            <a:p>
              <a:pPr algn="ctr">
                <a:spcAft>
                  <a:spcPts val="600"/>
                </a:spcAft>
                <a:buClr>
                  <a:srgbClr val="FF0000"/>
                </a:buClr>
                <a:buSzPct val="9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US" sz="1400" b="1" dirty="0">
                  <a:solidFill>
                    <a:srgbClr val="FF0000"/>
                  </a:solidFill>
                  <a:latin typeface="Times New Roman" pitchFamily="18" charset="0"/>
                </a:rPr>
                <a:t>2) + 3)</a:t>
              </a:r>
            </a:p>
          </p:txBody>
        </p:sp>
      </p:grpSp>
      <p:grpSp>
        <p:nvGrpSpPr>
          <p:cNvPr id="29" name="Groupe 28"/>
          <p:cNvGrpSpPr/>
          <p:nvPr/>
        </p:nvGrpSpPr>
        <p:grpSpPr>
          <a:xfrm>
            <a:off x="4528059" y="5013176"/>
            <a:ext cx="2736000" cy="1738260"/>
            <a:chOff x="3004059" y="3356992"/>
            <a:chExt cx="2736000" cy="1738260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56" r="12886" b="-1"/>
            <a:stretch/>
          </p:blipFill>
          <p:spPr>
            <a:xfrm>
              <a:off x="3004059" y="3356992"/>
              <a:ext cx="2736000" cy="1738260"/>
            </a:xfrm>
            <a:prstGeom prst="rect">
              <a:avLst/>
            </a:prstGeom>
          </p:spPr>
        </p:pic>
        <p:sp>
          <p:nvSpPr>
            <p:cNvPr id="27" name="Text Box 7"/>
            <p:cNvSpPr txBox="1">
              <a:spLocks noChangeArrowheads="1"/>
            </p:cNvSpPr>
            <p:nvPr/>
          </p:nvSpPr>
          <p:spPr bwMode="auto">
            <a:xfrm>
              <a:off x="5416719" y="3429000"/>
              <a:ext cx="235401" cy="288147"/>
            </a:xfrm>
            <a:prstGeom prst="rect">
              <a:avLst/>
            </a:pr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 wrap="square" lIns="36000" tIns="36000" rIns="36000" bIns="36000" anchor="ctr" anchorCtr="0">
              <a:spAutoFit/>
            </a:bodyPr>
            <a:lstStyle/>
            <a:p>
              <a:pPr algn="ctr">
                <a:spcAft>
                  <a:spcPts val="600"/>
                </a:spcAft>
                <a:buClr>
                  <a:srgbClr val="FF0000"/>
                </a:buClr>
                <a:buSzPct val="9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US" sz="1400" b="1" dirty="0">
                  <a:solidFill>
                    <a:srgbClr val="FF0000"/>
                  </a:solidFill>
                  <a:latin typeface="Times New Roman" pitchFamily="18" charset="0"/>
                </a:rPr>
                <a:t>4)</a:t>
              </a:r>
            </a:p>
          </p:txBody>
        </p:sp>
      </p:grpSp>
      <p:grpSp>
        <p:nvGrpSpPr>
          <p:cNvPr id="31" name="Groupe 30"/>
          <p:cNvGrpSpPr/>
          <p:nvPr/>
        </p:nvGrpSpPr>
        <p:grpSpPr>
          <a:xfrm>
            <a:off x="1920564" y="3690156"/>
            <a:ext cx="2159213" cy="2880000"/>
            <a:chOff x="396563" y="3690156"/>
            <a:chExt cx="2159213" cy="2880000"/>
          </a:xfrm>
        </p:grpSpPr>
        <p:pic>
          <p:nvPicPr>
            <p:cNvPr id="23" name="Picture 2" descr="C:\Users\bertrand\bertrand\spiral2\section_accelerateur\hebt\2015_mécanique_LHE_22_septembre\beam dump complet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563" y="3690156"/>
              <a:ext cx="2159213" cy="28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Text Box 7"/>
            <p:cNvSpPr txBox="1">
              <a:spLocks noChangeArrowheads="1"/>
            </p:cNvSpPr>
            <p:nvPr/>
          </p:nvSpPr>
          <p:spPr bwMode="auto">
            <a:xfrm>
              <a:off x="2032343" y="5949165"/>
              <a:ext cx="235401" cy="288147"/>
            </a:xfrm>
            <a:prstGeom prst="rect">
              <a:avLst/>
            </a:pr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 wrap="square" lIns="36000" tIns="36000" rIns="36000" bIns="36000" anchor="ctr" anchorCtr="0">
              <a:spAutoFit/>
            </a:bodyPr>
            <a:lstStyle/>
            <a:p>
              <a:pPr algn="ctr">
                <a:spcAft>
                  <a:spcPts val="600"/>
                </a:spcAft>
                <a:buClr>
                  <a:srgbClr val="FF0000"/>
                </a:buClr>
                <a:buSzPct val="9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US" sz="1400" b="1" dirty="0">
                  <a:solidFill>
                    <a:srgbClr val="FF0000"/>
                  </a:solidFill>
                  <a:latin typeface="Times New Roman" pitchFamily="18" charset="0"/>
                </a:rPr>
                <a:t>6)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92334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3"/>
          <p:cNvSpPr>
            <a:spLocks noGrp="1"/>
          </p:cNvSpPr>
          <p:nvPr>
            <p:ph type="title"/>
          </p:nvPr>
        </p:nvSpPr>
        <p:spPr>
          <a:xfrm>
            <a:off x="1776000" y="158400"/>
            <a:ext cx="8208432" cy="318272"/>
          </a:xfrm>
        </p:spPr>
        <p:txBody>
          <a:bodyPr vert="horz" wrap="none" lIns="36000" tIns="36000" rIns="36000" bIns="36000" rtlCol="0" anchor="t" anchorCtr="0">
            <a:noAutofit/>
          </a:bodyPr>
          <a:lstStyle/>
          <a:p>
            <a:pPr algn="just"/>
            <a:r>
              <a:rPr lang="en-US" sz="16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ED-PHENIICS</a:t>
            </a:r>
            <a:br>
              <a:rPr lang="en-US" sz="16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1600" b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" name="Rectangle 2"/>
          <p:cNvSpPr txBox="1">
            <a:spLocks noChangeArrowheads="1"/>
          </p:cNvSpPr>
          <p:nvPr/>
        </p:nvSpPr>
        <p:spPr>
          <a:xfrm>
            <a:off x="2423592" y="870992"/>
            <a:ext cx="7416824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Font typeface="Arial" pitchFamily="34" charset="0"/>
              <a:buNone/>
              <a:defRPr sz="1800" b="1" i="0" u="none" strike="noStrike" kern="1200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Thanks you for your attention</a:t>
            </a:r>
          </a:p>
        </p:txBody>
      </p:sp>
      <p:pic>
        <p:nvPicPr>
          <p:cNvPr id="32" name="Picture 1" descr="D:\SPIRAL2_project\GANILphotos\DSC03710.JPG"/>
          <p:cNvPicPr>
            <a:picLocks noChangeAspect="1" noChangeArrowheads="1"/>
          </p:cNvPicPr>
          <p:nvPr/>
        </p:nvPicPr>
        <p:blipFill>
          <a:blip r:embed="rId3" cstate="print"/>
          <a:srcRect t="5417" r="13981"/>
          <a:stretch>
            <a:fillRect/>
          </a:stretch>
        </p:blipFill>
        <p:spPr bwMode="auto">
          <a:xfrm>
            <a:off x="1919536" y="2241168"/>
            <a:ext cx="3684570" cy="27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126121" y="2241168"/>
            <a:ext cx="4049702" cy="27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8853948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3"/>
          <p:cNvSpPr>
            <a:spLocks noGrp="1"/>
          </p:cNvSpPr>
          <p:nvPr>
            <p:ph type="title"/>
          </p:nvPr>
        </p:nvSpPr>
        <p:spPr>
          <a:xfrm>
            <a:off x="1776000" y="158400"/>
            <a:ext cx="8208432" cy="318272"/>
          </a:xfrm>
        </p:spPr>
        <p:txBody>
          <a:bodyPr vert="horz" wrap="none" lIns="36000" tIns="36000" rIns="36000" bIns="36000" rtlCol="0" anchor="t" anchorCtr="0">
            <a:noAutofit/>
          </a:bodyPr>
          <a:lstStyle/>
          <a:p>
            <a:pPr algn="just"/>
            <a:r>
              <a:rPr lang="en-US" sz="16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SPIRAL2 accelerator at GANIL-Caen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559496" y="582960"/>
            <a:ext cx="5472608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Font typeface="Arial" pitchFamily="34" charset="0"/>
              <a:buNone/>
              <a:defRPr sz="1800" b="1" i="0" u="none" strike="noStrike" kern="1200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SPIRAL2 deuteron ion source</a:t>
            </a:r>
          </a:p>
        </p:txBody>
      </p:sp>
      <p:sp>
        <p:nvSpPr>
          <p:cNvPr id="125" name="Espace réservé du contenu 2"/>
          <p:cNvSpPr>
            <a:spLocks noGrp="1"/>
          </p:cNvSpPr>
          <p:nvPr>
            <p:ph idx="4294967295"/>
          </p:nvPr>
        </p:nvSpPr>
        <p:spPr>
          <a:xfrm>
            <a:off x="1847529" y="1375024"/>
            <a:ext cx="4867275" cy="147791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Operational since 2009 (CEA-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Saclay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2kW 2.45GHz magnetron Pulsed or CW mode</a:t>
            </a: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 to 50kV bias potential</a:t>
            </a: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0,15 to 10mA Proton/Deuteron beams</a:t>
            </a:r>
          </a:p>
        </p:txBody>
      </p:sp>
      <p:pic>
        <p:nvPicPr>
          <p:cNvPr id="126" name="Picture 2" descr="C:\Users\otuske\Perso\POSTER CONFERENCE\2012-01-23 SP2 week\CEA\IMG_02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212798" y="3405276"/>
            <a:ext cx="3543944" cy="2657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7" name="Objet 1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9421517"/>
              </p:ext>
            </p:extLst>
          </p:nvPr>
        </p:nvGraphicFramePr>
        <p:xfrm>
          <a:off x="1703513" y="2924176"/>
          <a:ext cx="4963181" cy="34715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95" name="Graph" r:id="rId4" imgW="4145760" imgH="2900160" progId="">
                  <p:embed/>
                </p:oleObj>
              </mc:Choice>
              <mc:Fallback>
                <p:oleObj name="Graph" r:id="rId4" imgW="4145760" imgH="29001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03513" y="2924176"/>
                        <a:ext cx="4963181" cy="347156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168" y="704851"/>
            <a:ext cx="2752148" cy="22134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03944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3"/>
          <p:cNvSpPr>
            <a:spLocks noGrp="1"/>
          </p:cNvSpPr>
          <p:nvPr>
            <p:ph type="title"/>
          </p:nvPr>
        </p:nvSpPr>
        <p:spPr>
          <a:xfrm>
            <a:off x="1776000" y="158400"/>
            <a:ext cx="8208432" cy="318272"/>
          </a:xfrm>
        </p:spPr>
        <p:txBody>
          <a:bodyPr vert="horz" wrap="none" lIns="36000" tIns="36000" rIns="36000" bIns="36000" rtlCol="0" anchor="t" anchorCtr="0">
            <a:noAutofit/>
          </a:bodyPr>
          <a:lstStyle/>
          <a:p>
            <a:pPr algn="just"/>
            <a:r>
              <a:rPr lang="en-US" sz="16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SPIRAL2 accelerator at GANIL-Caen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639616" y="582960"/>
            <a:ext cx="6984776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Font typeface="Arial" pitchFamily="34" charset="0"/>
              <a:buNone/>
              <a:defRPr sz="1800" b="1" i="0" u="none" strike="noStrike" kern="1200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LEBT configuration</a:t>
            </a:r>
          </a:p>
        </p:txBody>
      </p:sp>
      <p:pic>
        <p:nvPicPr>
          <p:cNvPr id="8" name="Picture 56"/>
          <p:cNvPicPr>
            <a:picLocks noChangeAspect="1" noChangeArrowheads="1"/>
          </p:cNvPicPr>
          <p:nvPr/>
        </p:nvPicPr>
        <p:blipFill>
          <a:blip r:embed="rId2" cstate="print"/>
          <a:srcRect t="18771" r="29482" b="278"/>
          <a:stretch>
            <a:fillRect/>
          </a:stretch>
        </p:blipFill>
        <p:spPr bwMode="auto">
          <a:xfrm>
            <a:off x="4425950" y="1519064"/>
            <a:ext cx="6242050" cy="52943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9" name="Rectangle 5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524000" y="1169815"/>
            <a:ext cx="5981700" cy="2633663"/>
          </a:xfrm>
          <a:prstGeom prst="rect">
            <a:avLst/>
          </a:prstGeom>
          <a:noFill/>
          <a:ln/>
        </p:spPr>
        <p:txBody>
          <a:bodyPr/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Why LEBT ?</a:t>
            </a:r>
          </a:p>
          <a:p>
            <a:pPr lvl="1"/>
            <a:r>
              <a:rPr lang="en-US" sz="1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Collection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beams from the 2 sources, </a:t>
            </a:r>
          </a:p>
          <a:p>
            <a:pPr lvl="1"/>
            <a:r>
              <a:rPr lang="en-US" sz="1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Selection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ion needed,</a:t>
            </a:r>
          </a:p>
          <a:p>
            <a:pPr lvl="1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Ensure a good </a:t>
            </a:r>
            <a:r>
              <a:rPr lang="en-US" sz="1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transport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lvl="1"/>
            <a:r>
              <a:rPr lang="en-US" sz="1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Adaptation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entrance of RFQ</a:t>
            </a:r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57"/>
          <p:cNvSpPr>
            <a:spLocks noChangeArrowheads="1"/>
          </p:cNvSpPr>
          <p:nvPr/>
        </p:nvSpPr>
        <p:spPr bwMode="auto">
          <a:xfrm>
            <a:off x="1524004" y="2957340"/>
            <a:ext cx="3916363" cy="76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125000"/>
              </a:lnSpc>
              <a:spcBef>
                <a:spcPct val="50000"/>
              </a:spcBef>
              <a:spcAft>
                <a:spcPct val="20000"/>
              </a:spcAft>
              <a:buClr>
                <a:schemeClr val="tx1"/>
              </a:buClr>
              <a:buFont typeface="Wingdings" pitchFamily="2" charset="2"/>
              <a:buChar char="v"/>
            </a:pPr>
            <a:r>
              <a:rPr lang="en-US" sz="2000" b="1" dirty="0"/>
              <a:t>Lines Configuration</a:t>
            </a:r>
          </a:p>
        </p:txBody>
      </p:sp>
      <p:sp>
        <p:nvSpPr>
          <p:cNvPr id="11" name="Line 59"/>
          <p:cNvSpPr>
            <a:spLocks noChangeShapeType="1"/>
          </p:cNvSpPr>
          <p:nvPr/>
        </p:nvSpPr>
        <p:spPr bwMode="auto">
          <a:xfrm flipV="1">
            <a:off x="2457450" y="2631903"/>
            <a:ext cx="6249988" cy="2905125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/>
          <a:lstStyle/>
          <a:p>
            <a:endParaRPr lang="en-US" dirty="0"/>
          </a:p>
        </p:txBody>
      </p:sp>
      <p:sp>
        <p:nvSpPr>
          <p:cNvPr id="12" name="Text Box 60"/>
          <p:cNvSpPr txBox="1">
            <a:spLocks noChangeArrowheads="1"/>
          </p:cNvSpPr>
          <p:nvPr/>
        </p:nvSpPr>
        <p:spPr bwMode="auto">
          <a:xfrm>
            <a:off x="3644900" y="3505021"/>
            <a:ext cx="16525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~ 16 m</a:t>
            </a:r>
          </a:p>
        </p:txBody>
      </p:sp>
      <p:sp>
        <p:nvSpPr>
          <p:cNvPr id="13" name="Line 62"/>
          <p:cNvSpPr>
            <a:spLocks noChangeShapeType="1"/>
          </p:cNvSpPr>
          <p:nvPr/>
        </p:nvSpPr>
        <p:spPr bwMode="auto">
          <a:xfrm flipH="1" flipV="1">
            <a:off x="2695575" y="5406853"/>
            <a:ext cx="2743200" cy="12080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/>
          <a:lstStyle/>
          <a:p>
            <a:endParaRPr lang="en-US" dirty="0"/>
          </a:p>
        </p:txBody>
      </p:sp>
      <p:sp>
        <p:nvSpPr>
          <p:cNvPr id="14" name="Text Box 63"/>
          <p:cNvSpPr txBox="1">
            <a:spLocks noChangeArrowheads="1"/>
          </p:cNvSpPr>
          <p:nvPr/>
        </p:nvSpPr>
        <p:spPr bwMode="auto">
          <a:xfrm>
            <a:off x="3051175" y="6029146"/>
            <a:ext cx="16525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~ 5 m</a:t>
            </a:r>
          </a:p>
        </p:txBody>
      </p:sp>
      <p:sp>
        <p:nvSpPr>
          <p:cNvPr id="15" name="Line 64"/>
          <p:cNvSpPr>
            <a:spLocks noChangeShapeType="1"/>
          </p:cNvSpPr>
          <p:nvPr/>
        </p:nvSpPr>
        <p:spPr bwMode="auto">
          <a:xfrm flipV="1">
            <a:off x="2597150" y="2400121"/>
            <a:ext cx="5449888" cy="25336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/>
          <a:lstStyle/>
          <a:p>
            <a:endParaRPr lang="en-US" dirty="0"/>
          </a:p>
        </p:txBody>
      </p:sp>
      <p:sp>
        <p:nvSpPr>
          <p:cNvPr id="16" name="Line 65"/>
          <p:cNvSpPr>
            <a:spLocks noChangeShapeType="1"/>
          </p:cNvSpPr>
          <p:nvPr/>
        </p:nvSpPr>
        <p:spPr bwMode="auto">
          <a:xfrm flipV="1">
            <a:off x="5245104" y="5838646"/>
            <a:ext cx="1916113" cy="87630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/>
          <a:lstStyle/>
          <a:p>
            <a:endParaRPr lang="en-US" dirty="0"/>
          </a:p>
        </p:txBody>
      </p:sp>
      <p:sp>
        <p:nvSpPr>
          <p:cNvPr id="17" name="Line 66"/>
          <p:cNvSpPr>
            <a:spLocks noChangeShapeType="1"/>
          </p:cNvSpPr>
          <p:nvPr/>
        </p:nvSpPr>
        <p:spPr bwMode="auto">
          <a:xfrm flipH="1" flipV="1">
            <a:off x="2016125" y="4660721"/>
            <a:ext cx="3943350" cy="1731962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/>
          <a:lstStyle/>
          <a:p>
            <a:endParaRPr lang="en-US" dirty="0"/>
          </a:p>
        </p:txBody>
      </p:sp>
      <p:sp>
        <p:nvSpPr>
          <p:cNvPr id="18" name="Line 67"/>
          <p:cNvSpPr>
            <a:spLocks noChangeShapeType="1"/>
          </p:cNvSpPr>
          <p:nvPr/>
        </p:nvSpPr>
        <p:spPr bwMode="auto">
          <a:xfrm flipH="1" flipV="1">
            <a:off x="7461253" y="2133421"/>
            <a:ext cx="1200150" cy="531812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/>
          <a:lstStyle/>
          <a:p>
            <a:endParaRPr lang="en-US" dirty="0"/>
          </a:p>
        </p:txBody>
      </p:sp>
      <p:sp>
        <p:nvSpPr>
          <p:cNvPr id="19" name="Text Box 68"/>
          <p:cNvSpPr txBox="1">
            <a:spLocks noChangeArrowheads="1"/>
          </p:cNvSpPr>
          <p:nvPr/>
        </p:nvSpPr>
        <p:spPr bwMode="auto">
          <a:xfrm>
            <a:off x="7486654" y="5873571"/>
            <a:ext cx="2898775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000" i="1" dirty="0"/>
              <a:t>Beam level : 1500mm</a:t>
            </a:r>
          </a:p>
          <a:p>
            <a:pPr algn="r">
              <a:spcBef>
                <a:spcPct val="50000"/>
              </a:spcBef>
            </a:pPr>
            <a:r>
              <a:rPr lang="en-US" sz="1000" i="1" dirty="0"/>
              <a:t>Standard aperture of beam pipes </a:t>
            </a:r>
            <a:r>
              <a:rPr lang="en-US" sz="1000" i="1" dirty="0">
                <a:cs typeface="Arial" charset="0"/>
              </a:rPr>
              <a:t>~ </a:t>
            </a:r>
            <a:r>
              <a:rPr lang="en-US" sz="1000" i="1" dirty="0">
                <a:sym typeface="Symbol" pitchFamily="18" charset="2"/>
              </a:rPr>
              <a:t>160mm</a:t>
            </a:r>
            <a:endParaRPr lang="en-US" sz="1000" i="1" dirty="0"/>
          </a:p>
        </p:txBody>
      </p:sp>
    </p:spTree>
    <p:extLst>
      <p:ext uri="{BB962C8B-B14F-4D97-AF65-F5344CB8AC3E}">
        <p14:creationId xmlns:p14="http://schemas.microsoft.com/office/powerpoint/2010/main" val="3412089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/>
      <p:bldP spid="11" grpId="0" animBg="1"/>
      <p:bldP spid="12" grpId="0"/>
      <p:bldP spid="13" grpId="0" animBg="1"/>
      <p:bldP spid="14" grpId="0"/>
      <p:bldP spid="15" grpId="0" animBg="1"/>
      <p:bldP spid="16" grpId="0" animBg="1"/>
      <p:bldP spid="17" grpId="0" animBg="1"/>
      <p:bldP spid="18" grpId="0" animBg="1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3"/>
          <p:cNvSpPr>
            <a:spLocks noGrp="1"/>
          </p:cNvSpPr>
          <p:nvPr>
            <p:ph type="title"/>
          </p:nvPr>
        </p:nvSpPr>
        <p:spPr>
          <a:xfrm>
            <a:off x="1776000" y="158400"/>
            <a:ext cx="8208432" cy="318272"/>
          </a:xfrm>
        </p:spPr>
        <p:txBody>
          <a:bodyPr vert="horz" wrap="none" lIns="36000" tIns="36000" rIns="36000" bIns="36000" rtlCol="0" anchor="t" anchorCtr="0">
            <a:noAutofit/>
          </a:bodyPr>
          <a:lstStyle/>
          <a:p>
            <a:pPr algn="just"/>
            <a:r>
              <a:rPr lang="en-US" sz="16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SPIRAL2 accelerator at GANIL-Caen</a:t>
            </a:r>
          </a:p>
        </p:txBody>
      </p:sp>
      <p:pic>
        <p:nvPicPr>
          <p:cNvPr id="53" name="Picture 3"/>
          <p:cNvPicPr>
            <a:picLocks noChangeAspect="1" noChangeArrowheads="1"/>
          </p:cNvPicPr>
          <p:nvPr/>
        </p:nvPicPr>
        <p:blipFill>
          <a:blip r:embed="rId3" cstate="print"/>
          <a:srcRect l="2192" t="1160" r="-51" b="1366"/>
          <a:stretch>
            <a:fillRect/>
          </a:stretch>
        </p:blipFill>
        <p:spPr bwMode="auto">
          <a:xfrm>
            <a:off x="1524000" y="833877"/>
            <a:ext cx="9072880" cy="5801360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</p:spPr>
      </p:pic>
      <p:sp>
        <p:nvSpPr>
          <p:cNvPr id="54" name="Ellipse 53"/>
          <p:cNvSpPr/>
          <p:nvPr/>
        </p:nvSpPr>
        <p:spPr bwMode="auto">
          <a:xfrm rot="5141478">
            <a:off x="6869037" y="4160600"/>
            <a:ext cx="429288" cy="391258"/>
          </a:xfrm>
          <a:prstGeom prst="ellipse">
            <a:avLst/>
          </a:prstGeom>
          <a:noFill/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5" name="Ellipse 54"/>
          <p:cNvSpPr/>
          <p:nvPr/>
        </p:nvSpPr>
        <p:spPr bwMode="auto">
          <a:xfrm rot="4496307">
            <a:off x="8573127" y="1935805"/>
            <a:ext cx="429288" cy="1295103"/>
          </a:xfrm>
          <a:prstGeom prst="ellipse">
            <a:avLst/>
          </a:prstGeom>
          <a:noFill/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6" name="ZoneTexte 55"/>
          <p:cNvSpPr txBox="1"/>
          <p:nvPr/>
        </p:nvSpPr>
        <p:spPr>
          <a:xfrm>
            <a:off x="6484965" y="3305058"/>
            <a:ext cx="1125513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b="1" dirty="0">
                <a:ln>
                  <a:solidFill>
                    <a:srgbClr val="7030A0"/>
                  </a:solidFill>
                </a:ln>
                <a:latin typeface="Calibri" pitchFamily="34" charset="0"/>
                <a:cs typeface="Calibri" pitchFamily="34" charset="0"/>
              </a:rPr>
              <a:t>LBE2</a:t>
            </a:r>
          </a:p>
        </p:txBody>
      </p:sp>
      <p:sp>
        <p:nvSpPr>
          <p:cNvPr id="57" name="ZoneTexte 56"/>
          <p:cNvSpPr txBox="1"/>
          <p:nvPr/>
        </p:nvSpPr>
        <p:spPr>
          <a:xfrm>
            <a:off x="7010401" y="2669079"/>
            <a:ext cx="1316652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b="1" dirty="0">
                <a:ln>
                  <a:solidFill>
                    <a:srgbClr val="7030A0"/>
                  </a:solidFill>
                </a:ln>
                <a:latin typeface="Calibri" pitchFamily="34" charset="0"/>
                <a:cs typeface="Calibri" pitchFamily="34" charset="0"/>
              </a:rPr>
              <a:t>LBEC</a:t>
            </a:r>
          </a:p>
        </p:txBody>
      </p:sp>
      <p:cxnSp>
        <p:nvCxnSpPr>
          <p:cNvPr id="58" name="Connecteur droit 57"/>
          <p:cNvCxnSpPr/>
          <p:nvPr/>
        </p:nvCxnSpPr>
        <p:spPr bwMode="auto">
          <a:xfrm flipV="1">
            <a:off x="4000500" y="6140572"/>
            <a:ext cx="704850" cy="228600"/>
          </a:xfrm>
          <a:prstGeom prst="line">
            <a:avLst/>
          </a:prstGeom>
          <a:ln w="38100">
            <a:solidFill>
              <a:srgbClr val="0099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9" name="Connecteur droit avec flèche 58"/>
          <p:cNvCxnSpPr/>
          <p:nvPr/>
        </p:nvCxnSpPr>
        <p:spPr bwMode="auto">
          <a:xfrm flipH="1" flipV="1">
            <a:off x="4676779" y="5873872"/>
            <a:ext cx="19051" cy="266700"/>
          </a:xfrm>
          <a:prstGeom prst="straightConnector1">
            <a:avLst/>
          </a:prstGeom>
          <a:ln w="38100">
            <a:solidFill>
              <a:srgbClr val="009900"/>
            </a:solidFill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0" name="Ellipse 59"/>
          <p:cNvSpPr/>
          <p:nvPr/>
        </p:nvSpPr>
        <p:spPr bwMode="auto">
          <a:xfrm rot="4556979">
            <a:off x="2828642" y="5591085"/>
            <a:ext cx="1163911" cy="942631"/>
          </a:xfrm>
          <a:prstGeom prst="ellipse">
            <a:avLst/>
          </a:prstGeom>
          <a:noFill/>
          <a:ln>
            <a:solidFill>
              <a:srgbClr val="0099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1" name="ZoneTexte 60"/>
          <p:cNvSpPr txBox="1"/>
          <p:nvPr/>
        </p:nvSpPr>
        <p:spPr>
          <a:xfrm>
            <a:off x="5381629" y="3572486"/>
            <a:ext cx="1320311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b="1" dirty="0">
                <a:ln>
                  <a:solidFill>
                    <a:srgbClr val="7030A0"/>
                  </a:solidFill>
                </a:ln>
                <a:latin typeface="Calibri" pitchFamily="34" charset="0"/>
                <a:cs typeface="Calibri" pitchFamily="34" charset="0"/>
              </a:rPr>
              <a:t>LBE1</a:t>
            </a:r>
          </a:p>
        </p:txBody>
      </p:sp>
      <p:sp>
        <p:nvSpPr>
          <p:cNvPr id="62" name="ZoneTexte 61"/>
          <p:cNvSpPr txBox="1"/>
          <p:nvPr/>
        </p:nvSpPr>
        <p:spPr>
          <a:xfrm>
            <a:off x="5804293" y="4831982"/>
            <a:ext cx="1206108" cy="369332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Room n°2</a:t>
            </a:r>
          </a:p>
        </p:txBody>
      </p:sp>
      <p:sp>
        <p:nvSpPr>
          <p:cNvPr id="63" name="ZoneTexte 62"/>
          <p:cNvSpPr txBox="1"/>
          <p:nvPr/>
        </p:nvSpPr>
        <p:spPr>
          <a:xfrm>
            <a:off x="5591945" y="2507882"/>
            <a:ext cx="1104133" cy="369332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Room n°3</a:t>
            </a:r>
          </a:p>
        </p:txBody>
      </p:sp>
      <p:sp>
        <p:nvSpPr>
          <p:cNvPr id="64" name="Ellipse 63"/>
          <p:cNvSpPr/>
          <p:nvPr/>
        </p:nvSpPr>
        <p:spPr bwMode="auto">
          <a:xfrm rot="21222995">
            <a:off x="8603060" y="3479782"/>
            <a:ext cx="1381521" cy="889219"/>
          </a:xfrm>
          <a:prstGeom prst="ellipse">
            <a:avLst/>
          </a:prstGeom>
          <a:noFill/>
          <a:ln>
            <a:solidFill>
              <a:srgbClr val="0099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chemeClr val="tx1"/>
              </a:solidFill>
              <a:latin typeface="Arial" charset="0"/>
            </a:endParaRPr>
          </a:p>
        </p:txBody>
      </p:sp>
      <p:cxnSp>
        <p:nvCxnSpPr>
          <p:cNvPr id="65" name="Connecteur droit avec flèche 64"/>
          <p:cNvCxnSpPr/>
          <p:nvPr/>
        </p:nvCxnSpPr>
        <p:spPr bwMode="auto">
          <a:xfrm flipH="1" flipV="1">
            <a:off x="9172575" y="3092579"/>
            <a:ext cx="76202" cy="333375"/>
          </a:xfrm>
          <a:prstGeom prst="straightConnector1">
            <a:avLst/>
          </a:prstGeom>
          <a:ln w="38100">
            <a:solidFill>
              <a:srgbClr val="009900"/>
            </a:solidFill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6" name="ZoneTexte 65"/>
          <p:cNvSpPr txBox="1"/>
          <p:nvPr/>
        </p:nvSpPr>
        <p:spPr>
          <a:xfrm rot="20482758">
            <a:off x="4788475" y="1318546"/>
            <a:ext cx="4759126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b="1" dirty="0">
                <a:ln>
                  <a:solidFill>
                    <a:srgbClr val="7030A0"/>
                  </a:solidFill>
                </a:ln>
                <a:latin typeface="Calibri" pitchFamily="34" charset="0"/>
                <a:cs typeface="Calibri" pitchFamily="34" charset="0"/>
              </a:rPr>
              <a:t>Heavy ions A/Q=6 ?</a:t>
            </a:r>
          </a:p>
        </p:txBody>
      </p:sp>
      <p:sp>
        <p:nvSpPr>
          <p:cNvPr id="67" name="ZoneTexte 66"/>
          <p:cNvSpPr txBox="1"/>
          <p:nvPr/>
        </p:nvSpPr>
        <p:spPr>
          <a:xfrm rot="20482758">
            <a:off x="2533440" y="3834041"/>
            <a:ext cx="1446453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b="1" dirty="0">
                <a:ln>
                  <a:solidFill>
                    <a:srgbClr val="7030A0"/>
                  </a:solidFill>
                </a:ln>
                <a:latin typeface="Calibri" pitchFamily="34" charset="0"/>
                <a:cs typeface="Calibri" pitchFamily="34" charset="0"/>
              </a:rPr>
              <a:t>Future</a:t>
            </a:r>
          </a:p>
        </p:txBody>
      </p:sp>
      <p:sp>
        <p:nvSpPr>
          <p:cNvPr id="68" name="ZoneTexte 67"/>
          <p:cNvSpPr txBox="1"/>
          <p:nvPr/>
        </p:nvSpPr>
        <p:spPr>
          <a:xfrm rot="17932312">
            <a:off x="3410220" y="2794247"/>
            <a:ext cx="2018387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b="1" dirty="0">
                <a:ln>
                  <a:solidFill>
                    <a:srgbClr val="7030A0"/>
                  </a:solidFill>
                </a:ln>
                <a:latin typeface="Calibri" pitchFamily="34" charset="0"/>
                <a:cs typeface="Calibri" pitchFamily="34" charset="0"/>
              </a:rPr>
              <a:t>injector</a:t>
            </a:r>
          </a:p>
        </p:txBody>
      </p:sp>
      <p:sp>
        <p:nvSpPr>
          <p:cNvPr id="69" name="ZoneTexte 68"/>
          <p:cNvSpPr txBox="1"/>
          <p:nvPr/>
        </p:nvSpPr>
        <p:spPr>
          <a:xfrm>
            <a:off x="2910624" y="3127007"/>
            <a:ext cx="1097144" cy="369332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Room n°1</a:t>
            </a:r>
          </a:p>
        </p:txBody>
      </p:sp>
      <p:cxnSp>
        <p:nvCxnSpPr>
          <p:cNvPr id="70" name="Connecteur droit avec flèche 69"/>
          <p:cNvCxnSpPr/>
          <p:nvPr/>
        </p:nvCxnSpPr>
        <p:spPr bwMode="auto">
          <a:xfrm flipH="1" flipV="1">
            <a:off x="3476626" y="4273673"/>
            <a:ext cx="638175" cy="1933574"/>
          </a:xfrm>
          <a:prstGeom prst="straightConnector1">
            <a:avLst/>
          </a:prstGeom>
          <a:ln w="38100">
            <a:solidFill>
              <a:srgbClr val="009900"/>
            </a:solidFill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1" name="ZoneTexte 70"/>
          <p:cNvSpPr txBox="1"/>
          <p:nvPr/>
        </p:nvSpPr>
        <p:spPr>
          <a:xfrm>
            <a:off x="2030193" y="1588730"/>
            <a:ext cx="1494057" cy="40011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Calibri" pitchFamily="34" charset="0"/>
                <a:cs typeface="Calibri" pitchFamily="34" charset="0"/>
              </a:rPr>
              <a:t>Level -2</a:t>
            </a:r>
          </a:p>
        </p:txBody>
      </p:sp>
      <p:sp>
        <p:nvSpPr>
          <p:cNvPr id="72" name="ZoneTexte 71"/>
          <p:cNvSpPr txBox="1"/>
          <p:nvPr/>
        </p:nvSpPr>
        <p:spPr>
          <a:xfrm>
            <a:off x="5813814" y="1126757"/>
            <a:ext cx="1025136" cy="369332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Calibri" pitchFamily="34" charset="0"/>
                <a:cs typeface="Calibri" pitchFamily="34" charset="0"/>
              </a:rPr>
              <a:t>Local n°4</a:t>
            </a:r>
          </a:p>
        </p:txBody>
      </p:sp>
      <p:cxnSp>
        <p:nvCxnSpPr>
          <p:cNvPr id="73" name="Connecteur droit avec flèche 72"/>
          <p:cNvCxnSpPr/>
          <p:nvPr/>
        </p:nvCxnSpPr>
        <p:spPr bwMode="auto">
          <a:xfrm flipV="1">
            <a:off x="3676650" y="1940047"/>
            <a:ext cx="2381250" cy="2286000"/>
          </a:xfrm>
          <a:prstGeom prst="straightConnector1">
            <a:avLst/>
          </a:prstGeom>
          <a:ln w="38100">
            <a:solidFill>
              <a:srgbClr val="009900"/>
            </a:solidFill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74" name="Picture 2" descr="D:\SPIRAL2_project\GANILphotos\DSC0369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6304" y="701797"/>
            <a:ext cx="3133725" cy="2089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5" name="ZoneTexte 74"/>
          <p:cNvSpPr txBox="1"/>
          <p:nvPr/>
        </p:nvSpPr>
        <p:spPr>
          <a:xfrm>
            <a:off x="8614165" y="1736357"/>
            <a:ext cx="1226251" cy="369332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Room n°5</a:t>
            </a:r>
          </a:p>
        </p:txBody>
      </p:sp>
      <p:sp>
        <p:nvSpPr>
          <p:cNvPr id="76" name="ZoneTexte 75"/>
          <p:cNvSpPr txBox="1"/>
          <p:nvPr/>
        </p:nvSpPr>
        <p:spPr>
          <a:xfrm>
            <a:off x="7640418" y="2161318"/>
            <a:ext cx="640470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Calibri" pitchFamily="34" charset="0"/>
                <a:cs typeface="Calibri" pitchFamily="34" charset="0"/>
              </a:rPr>
              <a:t>RFQ</a:t>
            </a:r>
          </a:p>
        </p:txBody>
      </p:sp>
      <p:cxnSp>
        <p:nvCxnSpPr>
          <p:cNvPr id="77" name="Connecteur droit 76"/>
          <p:cNvCxnSpPr/>
          <p:nvPr/>
        </p:nvCxnSpPr>
        <p:spPr bwMode="auto">
          <a:xfrm flipV="1">
            <a:off x="4029075" y="5197604"/>
            <a:ext cx="3867150" cy="1247777"/>
          </a:xfrm>
          <a:prstGeom prst="line">
            <a:avLst/>
          </a:prstGeom>
          <a:ln w="38100">
            <a:solidFill>
              <a:srgbClr val="0099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8" name="Connecteur droit avec flèche 77"/>
          <p:cNvCxnSpPr/>
          <p:nvPr/>
        </p:nvCxnSpPr>
        <p:spPr bwMode="auto">
          <a:xfrm flipH="1" flipV="1">
            <a:off x="7791450" y="4864229"/>
            <a:ext cx="76202" cy="333375"/>
          </a:xfrm>
          <a:prstGeom prst="straightConnector1">
            <a:avLst/>
          </a:prstGeom>
          <a:ln w="38100">
            <a:solidFill>
              <a:srgbClr val="009900"/>
            </a:solidFill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79" name="Picture 4" descr="D:\SPIRAL2_project\GANILphotos\DSC0372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8120064" y="4086893"/>
            <a:ext cx="3057524" cy="2038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0" name="ZoneTexte 79"/>
          <p:cNvSpPr txBox="1"/>
          <p:nvPr/>
        </p:nvSpPr>
        <p:spPr>
          <a:xfrm>
            <a:off x="9029704" y="4412882"/>
            <a:ext cx="1438275" cy="923330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LINAC access by stairs or elevator</a:t>
            </a:r>
          </a:p>
        </p:txBody>
      </p:sp>
      <p:sp>
        <p:nvSpPr>
          <p:cNvPr id="81" name="ZoneTexte 80"/>
          <p:cNvSpPr txBox="1"/>
          <p:nvPr/>
        </p:nvSpPr>
        <p:spPr>
          <a:xfrm>
            <a:off x="7311439" y="4121279"/>
            <a:ext cx="1480136" cy="64633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Source H+/D+ (40 kV)</a:t>
            </a:r>
          </a:p>
        </p:txBody>
      </p:sp>
      <p:pic>
        <p:nvPicPr>
          <p:cNvPr id="82" name="Picture 6" descr="http://lpsc.in2p3.fr/images/ActivitesScientifiques/Sources_dIons/V2plateforme%20HT.gif"/>
          <p:cNvPicPr>
            <a:picLocks noChangeAspect="1" noChangeArrowheads="1"/>
          </p:cNvPicPr>
          <p:nvPr/>
        </p:nvPicPr>
        <p:blipFill>
          <a:blip r:embed="rId6" cstate="print"/>
          <a:srcRect r="3080"/>
          <a:stretch>
            <a:fillRect/>
          </a:stretch>
        </p:blipFill>
        <p:spPr bwMode="auto">
          <a:xfrm flipH="1">
            <a:off x="3009900" y="2578222"/>
            <a:ext cx="2228850" cy="2671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3" name="Ellipse 82"/>
          <p:cNvSpPr/>
          <p:nvPr/>
        </p:nvSpPr>
        <p:spPr bwMode="auto">
          <a:xfrm rot="5141478">
            <a:off x="4969897" y="4711584"/>
            <a:ext cx="429288" cy="391258"/>
          </a:xfrm>
          <a:prstGeom prst="ellipse">
            <a:avLst/>
          </a:prstGeom>
          <a:noFill/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4" name="ZoneTexte 83"/>
          <p:cNvSpPr txBox="1"/>
          <p:nvPr/>
        </p:nvSpPr>
        <p:spPr>
          <a:xfrm>
            <a:off x="1552579" y="5181000"/>
            <a:ext cx="1514475" cy="1200329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Access to sources by stairs or elevator</a:t>
            </a:r>
          </a:p>
        </p:txBody>
      </p:sp>
      <p:sp>
        <p:nvSpPr>
          <p:cNvPr id="85" name="ZoneTexte 84"/>
          <p:cNvSpPr txBox="1"/>
          <p:nvPr/>
        </p:nvSpPr>
        <p:spPr>
          <a:xfrm>
            <a:off x="3794517" y="5155839"/>
            <a:ext cx="1912425" cy="64633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Ions source with A/Q=3 (60 kV)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552036" y="713935"/>
            <a:ext cx="4111916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Font typeface="Arial" pitchFamily="34" charset="0"/>
              <a:buNone/>
              <a:defRPr sz="1800" b="1" i="0" u="none" strike="noStrike" kern="1200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implantation and access</a:t>
            </a:r>
          </a:p>
        </p:txBody>
      </p:sp>
    </p:spTree>
    <p:extLst>
      <p:ext uri="{BB962C8B-B14F-4D97-AF65-F5344CB8AC3E}">
        <p14:creationId xmlns:p14="http://schemas.microsoft.com/office/powerpoint/2010/main" val="53655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6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2" dur="500" fill="hold"/>
                                        <p:tgtEl>
                                          <p:spTgt spid="5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97" dur="500" fill="hold"/>
                                        <p:tgtEl>
                                          <p:spTgt spid="5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4" grpId="1" animBg="1"/>
      <p:bldP spid="55" grpId="0" animBg="1"/>
      <p:bldP spid="55" grpId="1" animBg="1"/>
      <p:bldP spid="56" grpId="0"/>
      <p:bldP spid="56" grpId="1"/>
      <p:bldP spid="57" grpId="0"/>
      <p:bldP spid="57" grpId="1"/>
      <p:bldP spid="60" grpId="0" animBg="1"/>
      <p:bldP spid="61" grpId="0"/>
      <p:bldP spid="61" grpId="1"/>
      <p:bldP spid="62" grpId="0" animBg="1"/>
      <p:bldP spid="62" grpId="1" animBg="1"/>
      <p:bldP spid="63" grpId="0" animBg="1"/>
      <p:bldP spid="63" grpId="1" animBg="1"/>
      <p:bldP spid="64" grpId="0" animBg="1"/>
      <p:bldP spid="66" grpId="0"/>
      <p:bldP spid="67" grpId="0"/>
      <p:bldP spid="68" grpId="0"/>
      <p:bldP spid="69" grpId="0" animBg="1"/>
      <p:bldP spid="69" grpId="1" animBg="1"/>
      <p:bldP spid="72" grpId="0" animBg="1"/>
      <p:bldP spid="72" grpId="1" animBg="1"/>
      <p:bldP spid="75" grpId="0" animBg="1"/>
      <p:bldP spid="75" grpId="1" animBg="1"/>
      <p:bldP spid="76" grpId="0" animBg="1"/>
      <p:bldP spid="76" grpId="1" animBg="1"/>
      <p:bldP spid="80" grpId="0" animBg="1"/>
      <p:bldP spid="81" grpId="0" animBg="1"/>
      <p:bldP spid="81" grpId="1" animBg="1"/>
      <p:bldP spid="83" grpId="0" animBg="1"/>
      <p:bldP spid="83" grpId="1" animBg="1"/>
      <p:bldP spid="84" grpId="0" animBg="1"/>
      <p:bldP spid="85" grpId="0" animBg="1"/>
      <p:bldP spid="8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3"/>
          <p:cNvSpPr>
            <a:spLocks noGrp="1"/>
          </p:cNvSpPr>
          <p:nvPr>
            <p:ph type="title"/>
          </p:nvPr>
        </p:nvSpPr>
        <p:spPr>
          <a:xfrm>
            <a:off x="1776000" y="158400"/>
            <a:ext cx="8208432" cy="318272"/>
          </a:xfrm>
        </p:spPr>
        <p:txBody>
          <a:bodyPr vert="horz" wrap="none" lIns="36000" tIns="36000" rIns="36000" bIns="36000" rtlCol="0" anchor="t" anchorCtr="0">
            <a:noAutofit/>
          </a:bodyPr>
          <a:lstStyle/>
          <a:p>
            <a:pPr algn="just"/>
            <a:r>
              <a:rPr lang="en-US" sz="16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SPIRAL2 accelerator at GANIL-Caen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639616" y="582960"/>
            <a:ext cx="6984776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Font typeface="Arial" pitchFamily="34" charset="0"/>
              <a:buNone/>
              <a:defRPr sz="1800" b="1" i="0" u="none" strike="noStrike" kern="1200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ions selection coming from source</a:t>
            </a:r>
          </a:p>
        </p:txBody>
      </p:sp>
      <p:grpSp>
        <p:nvGrpSpPr>
          <p:cNvPr id="20" name="Groupe 19"/>
          <p:cNvGrpSpPr/>
          <p:nvPr/>
        </p:nvGrpSpPr>
        <p:grpSpPr>
          <a:xfrm>
            <a:off x="5335252" y="1148904"/>
            <a:ext cx="5218448" cy="2424112"/>
            <a:chOff x="3811252" y="719138"/>
            <a:chExt cx="5218448" cy="2424112"/>
          </a:xfrm>
        </p:grpSpPr>
        <p:pic>
          <p:nvPicPr>
            <p:cNvPr id="21" name="Picture 11"/>
            <p:cNvPicPr>
              <a:picLocks noChangeAspect="1" noChangeArrowheads="1"/>
            </p:cNvPicPr>
            <p:nvPr/>
          </p:nvPicPr>
          <p:blipFill>
            <a:blip r:embed="rId2" cstate="print"/>
            <a:srcRect l="4234" t="17445" r="4577" b="13364"/>
            <a:stretch>
              <a:fillRect/>
            </a:stretch>
          </p:blipFill>
          <p:spPr bwMode="auto">
            <a:xfrm>
              <a:off x="3811252" y="719138"/>
              <a:ext cx="4427873" cy="2424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2" name="Picture 10"/>
            <p:cNvPicPr>
              <a:picLocks noChangeAspect="1" noChangeArrowheads="1"/>
            </p:cNvPicPr>
            <p:nvPr/>
          </p:nvPicPr>
          <p:blipFill>
            <a:blip r:embed="rId3" cstate="print"/>
            <a:srcRect l="4222" t="2101" r="2692" b="7030"/>
            <a:stretch>
              <a:fillRect/>
            </a:stretch>
          </p:blipFill>
          <p:spPr bwMode="auto">
            <a:xfrm>
              <a:off x="7462040" y="1809749"/>
              <a:ext cx="1567660" cy="1114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3" name="Rectangle 22"/>
            <p:cNvSpPr/>
            <p:nvPr/>
          </p:nvSpPr>
          <p:spPr bwMode="auto">
            <a:xfrm>
              <a:off x="4581525" y="2200275"/>
              <a:ext cx="333375" cy="20002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latin typeface="Arial" charset="0"/>
              </a:endParaRPr>
            </a:p>
          </p:txBody>
        </p:sp>
      </p:grpSp>
      <p:sp>
        <p:nvSpPr>
          <p:cNvPr id="24" name="Rectangle 55"/>
          <p:cNvSpPr txBox="1">
            <a:spLocks noChangeArrowheads="1"/>
          </p:cNvSpPr>
          <p:nvPr/>
        </p:nvSpPr>
        <p:spPr bwMode="auto">
          <a:xfrm>
            <a:off x="1645920" y="3654507"/>
            <a:ext cx="8107680" cy="1127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fontAlgn="base">
              <a:lnSpc>
                <a:spcPct val="125000"/>
              </a:lnSpc>
              <a:spcBef>
                <a:spcPct val="50000"/>
              </a:spcBef>
              <a:spcAft>
                <a:spcPct val="20000"/>
              </a:spcAft>
              <a:buClr>
                <a:schemeClr val="tx1"/>
              </a:buClr>
              <a:buFont typeface="Wingdings" pitchFamily="2" charset="2"/>
              <a:buChar char="v"/>
              <a:defRPr/>
            </a:pPr>
            <a:r>
              <a:rPr lang="en-US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Protons/Deuterons (LBE2): simple magnetic separation</a:t>
            </a:r>
          </a:p>
          <a:p>
            <a:pPr marL="742950" lvl="1" indent="-285750" fontAlgn="base">
              <a:lnSpc>
                <a:spcPct val="125000"/>
              </a:lnSpc>
              <a:spcBef>
                <a:spcPts val="600"/>
              </a:spcBef>
              <a:buFont typeface="Wingdings" pitchFamily="2" charset="2"/>
              <a:buChar char="ü"/>
              <a:defRPr/>
            </a:pPr>
            <a:r>
              <a:rPr lang="en-US" kern="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Dipole LBE2-D11 (with water cooled vacuum chambers)</a:t>
            </a:r>
          </a:p>
        </p:txBody>
      </p:sp>
      <p:pic>
        <p:nvPicPr>
          <p:cNvPr id="25" name="Picture 4" descr="http://latex.codecogs.com/gif.latex?%5Cdpi%7B300%7D%20B%5Crho%20%3D%5Cfrac%7Bp%7D%7Bq%7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80275" y="1534672"/>
            <a:ext cx="879154" cy="550863"/>
          </a:xfrm>
          <a:prstGeom prst="rect">
            <a:avLst/>
          </a:prstGeom>
          <a:noFill/>
        </p:spPr>
      </p:pic>
      <p:sp>
        <p:nvSpPr>
          <p:cNvPr id="26" name="Rectangle 25"/>
          <p:cNvSpPr/>
          <p:nvPr/>
        </p:nvSpPr>
        <p:spPr bwMode="auto">
          <a:xfrm>
            <a:off x="10267950" y="2268098"/>
            <a:ext cx="361950" cy="1064895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latin typeface="Arial" charset="0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8867775" y="2268091"/>
            <a:ext cx="361950" cy="10668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latin typeface="Arial" charset="0"/>
            </a:endParaRPr>
          </a:p>
        </p:txBody>
      </p:sp>
      <p:pic>
        <p:nvPicPr>
          <p:cNvPr id="28" name="Picture 5"/>
          <p:cNvPicPr>
            <a:picLocks noChangeAspect="1" noChangeArrowheads="1"/>
          </p:cNvPicPr>
          <p:nvPr/>
        </p:nvPicPr>
        <p:blipFill>
          <a:blip r:embed="rId5" cstate="print"/>
          <a:srcRect t="2668" b="3411"/>
          <a:stretch>
            <a:fillRect/>
          </a:stretch>
        </p:blipFill>
        <p:spPr bwMode="auto">
          <a:xfrm>
            <a:off x="1524000" y="1289917"/>
            <a:ext cx="3884966" cy="2181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Rectangle 55"/>
          <p:cNvSpPr txBox="1">
            <a:spLocks noChangeArrowheads="1"/>
          </p:cNvSpPr>
          <p:nvPr/>
        </p:nvSpPr>
        <p:spPr bwMode="auto">
          <a:xfrm>
            <a:off x="1638300" y="4789886"/>
            <a:ext cx="9029700" cy="2095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fontAlgn="base">
              <a:lnSpc>
                <a:spcPct val="125000"/>
              </a:lnSpc>
              <a:spcBef>
                <a:spcPct val="50000"/>
              </a:spcBef>
              <a:spcAft>
                <a:spcPct val="20000"/>
              </a:spcAft>
              <a:buClr>
                <a:schemeClr val="tx1"/>
              </a:buClr>
              <a:buFont typeface="Wingdings" pitchFamily="2" charset="2"/>
              <a:buChar char="v"/>
              <a:defRPr/>
            </a:pPr>
            <a:r>
              <a:rPr lang="en-US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Heavy Ions (LBE1): spectrometer like</a:t>
            </a:r>
          </a:p>
          <a:p>
            <a:pPr marL="742950" lvl="1" indent="-285750">
              <a:lnSpc>
                <a:spcPct val="125000"/>
              </a:lnSpc>
              <a:spcBef>
                <a:spcPts val="600"/>
              </a:spcBef>
              <a:buFont typeface="Wingdings" pitchFamily="2" charset="2"/>
              <a:buChar char="ü"/>
              <a:defRPr/>
            </a:pPr>
            <a:r>
              <a:rPr lang="en-US" kern="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Dipole LBE1-D11 (with water cooled vacuum chambers)</a:t>
            </a:r>
          </a:p>
          <a:p>
            <a:pPr marL="742950" lvl="1" indent="-285750" fontAlgn="base">
              <a:lnSpc>
                <a:spcPct val="125000"/>
              </a:lnSpc>
              <a:spcBef>
                <a:spcPts val="600"/>
              </a:spcBef>
              <a:buFont typeface="Wingdings" pitchFamily="2" charset="2"/>
              <a:buChar char="ü"/>
              <a:defRPr/>
            </a:pPr>
            <a:r>
              <a:rPr lang="en-US" kern="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Optical system Object / Image (resolving power better than 1/100) </a:t>
            </a:r>
          </a:p>
          <a:p>
            <a:pPr marL="742950" lvl="1" indent="-285750" fontAlgn="base">
              <a:lnSpc>
                <a:spcPct val="125000"/>
              </a:lnSpc>
              <a:spcBef>
                <a:spcPts val="600"/>
              </a:spcBef>
              <a:buFont typeface="Wingdings" pitchFamily="2" charset="2"/>
              <a:buChar char="ü"/>
              <a:defRPr/>
            </a:pPr>
            <a:r>
              <a:rPr lang="en-US" kern="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Selection slits (cooled)</a:t>
            </a:r>
          </a:p>
        </p:txBody>
      </p:sp>
      <p:sp>
        <p:nvSpPr>
          <p:cNvPr id="30" name="ZoneTexte 29"/>
          <p:cNvSpPr txBox="1"/>
          <p:nvPr/>
        </p:nvSpPr>
        <p:spPr>
          <a:xfrm>
            <a:off x="1939339" y="3393514"/>
            <a:ext cx="2609801" cy="2539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050" i="1" dirty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Ex. spectre en Oxygène issu de Phoenix V2</a:t>
            </a:r>
          </a:p>
        </p:txBody>
      </p:sp>
      <p:pic>
        <p:nvPicPr>
          <p:cNvPr id="31" name="Picture 7"/>
          <p:cNvPicPr>
            <a:picLocks noChangeAspect="1" noChangeArrowheads="1"/>
          </p:cNvPicPr>
          <p:nvPr/>
        </p:nvPicPr>
        <p:blipFill>
          <a:blip r:embed="rId6" cstate="print"/>
          <a:srcRect l="17766" t="17989" r="17606" b="4433"/>
          <a:stretch>
            <a:fillRect/>
          </a:stretch>
        </p:blipFill>
        <p:spPr bwMode="auto">
          <a:xfrm>
            <a:off x="8991047" y="3874524"/>
            <a:ext cx="1589870" cy="1625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8"/>
          <p:cNvPicPr>
            <a:picLocks noChangeAspect="1" noChangeArrowheads="1"/>
          </p:cNvPicPr>
          <p:nvPr/>
        </p:nvPicPr>
        <p:blipFill>
          <a:blip r:embed="rId7" cstate="print"/>
          <a:srcRect l="17312" t="17159" r="15420"/>
          <a:stretch>
            <a:fillRect/>
          </a:stretch>
        </p:blipFill>
        <p:spPr bwMode="auto">
          <a:xfrm>
            <a:off x="9006725" y="3878960"/>
            <a:ext cx="1577933" cy="167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ZoneTexte 32"/>
          <p:cNvSpPr txBox="1"/>
          <p:nvPr/>
        </p:nvSpPr>
        <p:spPr>
          <a:xfrm>
            <a:off x="8867775" y="5461774"/>
            <a:ext cx="1800228" cy="4154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Beam profile measurement </a:t>
            </a:r>
          </a:p>
          <a:p>
            <a:pPr algn="ctr"/>
            <a:r>
              <a:rPr lang="en-US" sz="105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LBE1-PR13</a:t>
            </a:r>
          </a:p>
        </p:txBody>
      </p:sp>
    </p:spTree>
    <p:extLst>
      <p:ext uri="{BB962C8B-B14F-4D97-AF65-F5344CB8AC3E}">
        <p14:creationId xmlns:p14="http://schemas.microsoft.com/office/powerpoint/2010/main" val="2093658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fill="hold" grpId="0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3.33333E-6 -4.44444E-6 L 0.04896 -4.44444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grpId="0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66667E-6 -4.44444E-6 L -0.04791 -4.44444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2" presetClass="entr" presetSubtype="2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/>
          <p:cNvGrpSpPr/>
          <p:nvPr/>
        </p:nvGrpSpPr>
        <p:grpSpPr>
          <a:xfrm>
            <a:off x="1927861" y="3356250"/>
            <a:ext cx="8384220" cy="3234206"/>
            <a:chOff x="403861" y="3356250"/>
            <a:chExt cx="8384220" cy="3234206"/>
          </a:xfrm>
        </p:grpSpPr>
        <p:grpSp>
          <p:nvGrpSpPr>
            <p:cNvPr id="4" name="Groupe 3"/>
            <p:cNvGrpSpPr/>
            <p:nvPr/>
          </p:nvGrpSpPr>
          <p:grpSpPr>
            <a:xfrm>
              <a:off x="403861" y="3356250"/>
              <a:ext cx="8384220" cy="2981972"/>
              <a:chOff x="403861" y="3356250"/>
              <a:chExt cx="8384220" cy="2981972"/>
            </a:xfrm>
          </p:grpSpPr>
          <p:pic>
            <p:nvPicPr>
              <p:cNvPr id="19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t="3041" b="4371"/>
              <a:stretch>
                <a:fillRect/>
              </a:stretch>
            </p:blipFill>
            <p:spPr bwMode="auto">
              <a:xfrm>
                <a:off x="403861" y="3356250"/>
                <a:ext cx="8384220" cy="29819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3" name="ZoneTexte 52"/>
              <p:cNvSpPr txBox="1"/>
              <p:nvPr/>
            </p:nvSpPr>
            <p:spPr>
              <a:xfrm>
                <a:off x="7490460" y="4029362"/>
                <a:ext cx="111252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100" b="1" dirty="0"/>
                  <a:t>RFQ</a:t>
                </a:r>
              </a:p>
            </p:txBody>
          </p:sp>
        </p:grpSp>
        <p:sp>
          <p:nvSpPr>
            <p:cNvPr id="34" name="ZoneTexte 33"/>
            <p:cNvSpPr txBox="1"/>
            <p:nvPr/>
          </p:nvSpPr>
          <p:spPr>
            <a:xfrm>
              <a:off x="1813563" y="6313457"/>
              <a:ext cx="5410199" cy="27699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33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Ex. beam transport in </a:t>
              </a:r>
              <a:r>
                <a:rPr lang="en-US" sz="1200" b="1" dirty="0">
                  <a:solidFill>
                    <a:srgbClr val="33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LBE1+LBEC+RFQ</a:t>
              </a:r>
              <a:r>
                <a:rPr lang="en-US" sz="1200" dirty="0">
                  <a:solidFill>
                    <a:srgbClr val="33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(envelopes at </a:t>
              </a:r>
              <a:r>
                <a:rPr lang="en-US" sz="1200" dirty="0">
                  <a:solidFill>
                    <a:srgbClr val="33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/>
                </a:rPr>
                <a:t></a:t>
              </a:r>
              <a:r>
                <a:rPr lang="en-US" sz="1200" dirty="0">
                  <a:solidFill>
                    <a:srgbClr val="33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 RMS, ~95%)</a:t>
              </a:r>
            </a:p>
          </p:txBody>
        </p:sp>
      </p:grpSp>
      <p:sp>
        <p:nvSpPr>
          <p:cNvPr id="5" name="Titre 3"/>
          <p:cNvSpPr>
            <a:spLocks noGrp="1"/>
          </p:cNvSpPr>
          <p:nvPr>
            <p:ph type="title"/>
          </p:nvPr>
        </p:nvSpPr>
        <p:spPr>
          <a:xfrm>
            <a:off x="1776000" y="158400"/>
            <a:ext cx="8208432" cy="318272"/>
          </a:xfrm>
        </p:spPr>
        <p:txBody>
          <a:bodyPr vert="horz" wrap="none" lIns="36000" tIns="36000" rIns="36000" bIns="36000" rtlCol="0" anchor="t" anchorCtr="0">
            <a:noAutofit/>
          </a:bodyPr>
          <a:lstStyle/>
          <a:p>
            <a:pPr algn="just"/>
            <a:r>
              <a:rPr lang="en-US" sz="16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SPIRAL2 accelerator at GANIL-Caen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639616" y="582960"/>
            <a:ext cx="6984776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Font typeface="Arial" pitchFamily="34" charset="0"/>
              <a:buNone/>
              <a:defRPr sz="1800" b="1" i="0" u="none" strike="noStrike" kern="1200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Beam transportation up to RFQ</a:t>
            </a:r>
          </a:p>
        </p:txBody>
      </p:sp>
      <p:sp>
        <p:nvSpPr>
          <p:cNvPr id="18" name="Rectangle 5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349956" y="1338958"/>
            <a:ext cx="7490460" cy="1585986"/>
          </a:xfrm>
          <a:prstGeom prst="rect">
            <a:avLst/>
          </a:prstGeom>
          <a:noFill/>
          <a:ln/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Transmission optimization and emittance preservation</a:t>
            </a:r>
          </a:p>
          <a:p>
            <a:pPr>
              <a:spcBef>
                <a:spcPts val="600"/>
              </a:spcBef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Give a stable and well adapted beam to RFQ entrance</a:t>
            </a:r>
          </a:p>
          <a:p>
            <a:pPr>
              <a:spcBef>
                <a:spcPts val="600"/>
              </a:spcBef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Magnetic transport : </a:t>
            </a:r>
            <a:r>
              <a:rPr lang="en-US" sz="20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dipoles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0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solenoids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quadrupoles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>
              <a:spcBef>
                <a:spcPts val="600"/>
              </a:spcBef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Key role of beam instrumentation (diagnostics, slits …)</a:t>
            </a:r>
          </a:p>
          <a:p>
            <a:pPr>
              <a:spcBef>
                <a:spcPts val="600"/>
              </a:spcBef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e 1"/>
          <p:cNvGrpSpPr/>
          <p:nvPr/>
        </p:nvGrpSpPr>
        <p:grpSpPr>
          <a:xfrm>
            <a:off x="1897380" y="3389282"/>
            <a:ext cx="7376160" cy="1176010"/>
            <a:chOff x="373380" y="3389282"/>
            <a:chExt cx="7376160" cy="1176010"/>
          </a:xfrm>
        </p:grpSpPr>
        <p:sp>
          <p:nvSpPr>
            <p:cNvPr id="35" name="Ellipse 34"/>
            <p:cNvSpPr/>
            <p:nvPr/>
          </p:nvSpPr>
          <p:spPr bwMode="auto">
            <a:xfrm>
              <a:off x="754380" y="3724562"/>
              <a:ext cx="556260" cy="533400"/>
            </a:xfrm>
            <a:prstGeom prst="ellipse">
              <a:avLst/>
            </a:prstGeom>
            <a:noFill/>
            <a:ln w="508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latin typeface="Arial" charset="0"/>
              </a:endParaRPr>
            </a:p>
          </p:txBody>
        </p:sp>
        <p:sp>
          <p:nvSpPr>
            <p:cNvPr id="36" name="Ellipse 35"/>
            <p:cNvSpPr/>
            <p:nvPr/>
          </p:nvSpPr>
          <p:spPr bwMode="auto">
            <a:xfrm>
              <a:off x="6690360" y="3716942"/>
              <a:ext cx="556260" cy="533400"/>
            </a:xfrm>
            <a:prstGeom prst="ellipse">
              <a:avLst/>
            </a:prstGeom>
            <a:noFill/>
            <a:ln w="508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latin typeface="Arial" charset="0"/>
              </a:endParaRPr>
            </a:p>
          </p:txBody>
        </p:sp>
        <p:sp>
          <p:nvSpPr>
            <p:cNvPr id="37" name="Ellipse 36"/>
            <p:cNvSpPr/>
            <p:nvPr/>
          </p:nvSpPr>
          <p:spPr bwMode="auto">
            <a:xfrm>
              <a:off x="1066800" y="3739802"/>
              <a:ext cx="556260" cy="533400"/>
            </a:xfrm>
            <a:prstGeom prst="ellipse">
              <a:avLst/>
            </a:prstGeom>
            <a:noFill/>
            <a:ln w="508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latin typeface="Arial" charset="0"/>
              </a:endParaRPr>
            </a:p>
          </p:txBody>
        </p:sp>
        <p:sp>
          <p:nvSpPr>
            <p:cNvPr id="38" name="Ellipse 37"/>
            <p:cNvSpPr/>
            <p:nvPr/>
          </p:nvSpPr>
          <p:spPr bwMode="auto">
            <a:xfrm>
              <a:off x="2529840" y="3724562"/>
              <a:ext cx="556260" cy="533400"/>
            </a:xfrm>
            <a:prstGeom prst="ellipse">
              <a:avLst/>
            </a:prstGeom>
            <a:noFill/>
            <a:ln w="508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latin typeface="Arial" charset="0"/>
              </a:endParaRPr>
            </a:p>
          </p:txBody>
        </p:sp>
        <p:sp>
          <p:nvSpPr>
            <p:cNvPr id="39" name="Ellipse 38"/>
            <p:cNvSpPr/>
            <p:nvPr/>
          </p:nvSpPr>
          <p:spPr bwMode="auto">
            <a:xfrm>
              <a:off x="4038600" y="3732182"/>
              <a:ext cx="556260" cy="533400"/>
            </a:xfrm>
            <a:prstGeom prst="ellipse">
              <a:avLst/>
            </a:prstGeom>
            <a:noFill/>
            <a:ln w="508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latin typeface="Arial" charset="0"/>
              </a:endParaRPr>
            </a:p>
          </p:txBody>
        </p:sp>
        <p:sp>
          <p:nvSpPr>
            <p:cNvPr id="40" name="Ellipse 39"/>
            <p:cNvSpPr/>
            <p:nvPr/>
          </p:nvSpPr>
          <p:spPr bwMode="auto">
            <a:xfrm>
              <a:off x="4853940" y="3732182"/>
              <a:ext cx="556260" cy="533400"/>
            </a:xfrm>
            <a:prstGeom prst="ellipse">
              <a:avLst/>
            </a:prstGeom>
            <a:noFill/>
            <a:ln w="508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latin typeface="Arial" charset="0"/>
              </a:endParaRPr>
            </a:p>
          </p:txBody>
        </p:sp>
        <p:sp>
          <p:nvSpPr>
            <p:cNvPr id="41" name="Ellipse 40"/>
            <p:cNvSpPr/>
            <p:nvPr/>
          </p:nvSpPr>
          <p:spPr bwMode="auto">
            <a:xfrm>
              <a:off x="5806440" y="3724562"/>
              <a:ext cx="556260" cy="533400"/>
            </a:xfrm>
            <a:prstGeom prst="ellipse">
              <a:avLst/>
            </a:prstGeom>
            <a:noFill/>
            <a:ln w="508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latin typeface="Arial" charset="0"/>
              </a:endParaRPr>
            </a:p>
          </p:txBody>
        </p:sp>
        <p:sp>
          <p:nvSpPr>
            <p:cNvPr id="42" name="Ellipse 41"/>
            <p:cNvSpPr/>
            <p:nvPr/>
          </p:nvSpPr>
          <p:spPr bwMode="auto">
            <a:xfrm>
              <a:off x="1767840" y="3724562"/>
              <a:ext cx="556260" cy="533400"/>
            </a:xfrm>
            <a:prstGeom prst="ellipse">
              <a:avLst/>
            </a:prstGeom>
            <a:noFill/>
            <a:ln w="50800" cap="flat" cmpd="sng" algn="ctr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latin typeface="Arial" charset="0"/>
              </a:endParaRPr>
            </a:p>
          </p:txBody>
        </p:sp>
        <p:sp>
          <p:nvSpPr>
            <p:cNvPr id="43" name="Ellipse 42"/>
            <p:cNvSpPr/>
            <p:nvPr/>
          </p:nvSpPr>
          <p:spPr bwMode="auto">
            <a:xfrm>
              <a:off x="3299460" y="3716942"/>
              <a:ext cx="556260" cy="533400"/>
            </a:xfrm>
            <a:prstGeom prst="ellipse">
              <a:avLst/>
            </a:prstGeom>
            <a:noFill/>
            <a:ln w="50800" cap="flat" cmpd="sng" algn="ctr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latin typeface="Arial" charset="0"/>
              </a:endParaRPr>
            </a:p>
          </p:txBody>
        </p:sp>
        <p:sp>
          <p:nvSpPr>
            <p:cNvPr id="44" name="ZoneTexte 43"/>
            <p:cNvSpPr txBox="1"/>
            <p:nvPr/>
          </p:nvSpPr>
          <p:spPr>
            <a:xfrm>
              <a:off x="373380" y="3389282"/>
              <a:ext cx="103632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b="1" dirty="0">
                  <a:solidFill>
                    <a:srgbClr val="C00000"/>
                  </a:solidFill>
                </a:rPr>
                <a:t>LBE1-SOL11</a:t>
              </a:r>
            </a:p>
          </p:txBody>
        </p:sp>
        <p:sp>
          <p:nvSpPr>
            <p:cNvPr id="45" name="ZoneTexte 44"/>
            <p:cNvSpPr txBox="1"/>
            <p:nvPr/>
          </p:nvSpPr>
          <p:spPr>
            <a:xfrm>
              <a:off x="6637020" y="3412142"/>
              <a:ext cx="111252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b="1" dirty="0">
                  <a:solidFill>
                    <a:srgbClr val="C00000"/>
                  </a:solidFill>
                </a:rPr>
                <a:t>LBEC-SOL11</a:t>
              </a:r>
            </a:p>
          </p:txBody>
        </p:sp>
        <p:sp>
          <p:nvSpPr>
            <p:cNvPr id="46" name="ZoneTexte 45"/>
            <p:cNvSpPr txBox="1"/>
            <p:nvPr/>
          </p:nvSpPr>
          <p:spPr>
            <a:xfrm>
              <a:off x="1508760" y="3419762"/>
              <a:ext cx="103632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b="1" dirty="0">
                  <a:solidFill>
                    <a:srgbClr val="3333CC"/>
                  </a:solidFill>
                </a:rPr>
                <a:t>LBE1-D11</a:t>
              </a:r>
            </a:p>
          </p:txBody>
        </p:sp>
        <p:sp>
          <p:nvSpPr>
            <p:cNvPr id="47" name="ZoneTexte 46"/>
            <p:cNvSpPr txBox="1"/>
            <p:nvPr/>
          </p:nvSpPr>
          <p:spPr>
            <a:xfrm>
              <a:off x="2994660" y="3404522"/>
              <a:ext cx="103632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b="1" dirty="0">
                  <a:solidFill>
                    <a:srgbClr val="3333CC"/>
                  </a:solidFill>
                </a:rPr>
                <a:t>LBE1-D12</a:t>
              </a:r>
            </a:p>
          </p:txBody>
        </p:sp>
        <p:sp>
          <p:nvSpPr>
            <p:cNvPr id="48" name="ZoneTexte 47"/>
            <p:cNvSpPr txBox="1"/>
            <p:nvPr/>
          </p:nvSpPr>
          <p:spPr>
            <a:xfrm>
              <a:off x="800100" y="4303682"/>
              <a:ext cx="11430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b="1" dirty="0">
                  <a:solidFill>
                    <a:srgbClr val="008000"/>
                  </a:solidFill>
                </a:rPr>
                <a:t>LBE1-Q11/13</a:t>
              </a:r>
            </a:p>
          </p:txBody>
        </p:sp>
        <p:sp>
          <p:nvSpPr>
            <p:cNvPr id="49" name="ZoneTexte 48"/>
            <p:cNvSpPr txBox="1"/>
            <p:nvPr/>
          </p:nvSpPr>
          <p:spPr>
            <a:xfrm>
              <a:off x="2232660" y="4303682"/>
              <a:ext cx="11430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b="1" dirty="0">
                  <a:solidFill>
                    <a:srgbClr val="008000"/>
                  </a:solidFill>
                </a:rPr>
                <a:t>LBE1-Q14/16</a:t>
              </a:r>
            </a:p>
          </p:txBody>
        </p:sp>
        <p:sp>
          <p:nvSpPr>
            <p:cNvPr id="50" name="ZoneTexte 49"/>
            <p:cNvSpPr txBox="1"/>
            <p:nvPr/>
          </p:nvSpPr>
          <p:spPr>
            <a:xfrm>
              <a:off x="3543300" y="4303682"/>
              <a:ext cx="11430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b="1" dirty="0">
                  <a:solidFill>
                    <a:srgbClr val="008000"/>
                  </a:solidFill>
                </a:rPr>
                <a:t>LBE1-Q21/23</a:t>
              </a:r>
            </a:p>
          </p:txBody>
        </p:sp>
        <p:sp>
          <p:nvSpPr>
            <p:cNvPr id="51" name="ZoneTexte 50"/>
            <p:cNvSpPr txBox="1"/>
            <p:nvPr/>
          </p:nvSpPr>
          <p:spPr>
            <a:xfrm>
              <a:off x="4594860" y="4296062"/>
              <a:ext cx="11430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b="1" dirty="0">
                  <a:solidFill>
                    <a:srgbClr val="008000"/>
                  </a:solidFill>
                </a:rPr>
                <a:t>LBE1-Q24/26</a:t>
              </a:r>
            </a:p>
          </p:txBody>
        </p:sp>
        <p:sp>
          <p:nvSpPr>
            <p:cNvPr id="52" name="ZoneTexte 51"/>
            <p:cNvSpPr txBox="1"/>
            <p:nvPr/>
          </p:nvSpPr>
          <p:spPr>
            <a:xfrm>
              <a:off x="5760720" y="4288442"/>
              <a:ext cx="121158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b="1" dirty="0">
                  <a:solidFill>
                    <a:srgbClr val="008000"/>
                  </a:solidFill>
                </a:rPr>
                <a:t>LBEC-Q31/34</a:t>
              </a:r>
            </a:p>
          </p:txBody>
        </p:sp>
      </p:grpSp>
      <p:grpSp>
        <p:nvGrpSpPr>
          <p:cNvPr id="3" name="Groupe 2"/>
          <p:cNvGrpSpPr/>
          <p:nvPr/>
        </p:nvGrpSpPr>
        <p:grpSpPr>
          <a:xfrm>
            <a:off x="1952897" y="5200665"/>
            <a:ext cx="7198722" cy="930156"/>
            <a:chOff x="428897" y="5200665"/>
            <a:chExt cx="7198722" cy="930156"/>
          </a:xfrm>
        </p:grpSpPr>
        <p:sp>
          <p:nvSpPr>
            <p:cNvPr id="54" name="Oval 34"/>
            <p:cNvSpPr>
              <a:spLocks noChangeArrowheads="1"/>
            </p:cNvSpPr>
            <p:nvPr/>
          </p:nvSpPr>
          <p:spPr bwMode="auto">
            <a:xfrm>
              <a:off x="821055" y="5452397"/>
              <a:ext cx="190500" cy="209550"/>
            </a:xfrm>
            <a:prstGeom prst="ellipse">
              <a:avLst/>
            </a:prstGeom>
            <a:solidFill>
              <a:srgbClr val="C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5" name="ZoneTexte 54"/>
            <p:cNvSpPr txBox="1"/>
            <p:nvPr/>
          </p:nvSpPr>
          <p:spPr>
            <a:xfrm>
              <a:off x="428897" y="5213728"/>
              <a:ext cx="103632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b="1" dirty="0">
                  <a:solidFill>
                    <a:srgbClr val="C00000"/>
                  </a:solidFill>
                </a:rPr>
                <a:t>CF</a:t>
              </a:r>
            </a:p>
          </p:txBody>
        </p:sp>
        <p:sp>
          <p:nvSpPr>
            <p:cNvPr id="56" name="Éclair 55"/>
            <p:cNvSpPr/>
            <p:nvPr/>
          </p:nvSpPr>
          <p:spPr bwMode="auto">
            <a:xfrm rot="1822509" flipH="1" flipV="1">
              <a:off x="1513931" y="5578857"/>
              <a:ext cx="263113" cy="326640"/>
            </a:xfrm>
            <a:prstGeom prst="lightningBol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latin typeface="Arial" charset="0"/>
              </a:endParaRPr>
            </a:p>
          </p:txBody>
        </p:sp>
        <p:sp>
          <p:nvSpPr>
            <p:cNvPr id="57" name="Oval 34"/>
            <p:cNvSpPr>
              <a:spLocks noChangeArrowheads="1"/>
            </p:cNvSpPr>
            <p:nvPr/>
          </p:nvSpPr>
          <p:spPr bwMode="auto">
            <a:xfrm>
              <a:off x="2284095" y="5452397"/>
              <a:ext cx="190500" cy="209550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8" name="Oval 34"/>
            <p:cNvSpPr>
              <a:spLocks noChangeArrowheads="1"/>
            </p:cNvSpPr>
            <p:nvPr/>
          </p:nvSpPr>
          <p:spPr bwMode="auto">
            <a:xfrm>
              <a:off x="2535555" y="5460017"/>
              <a:ext cx="190500" cy="209550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" name="Éclair 58"/>
            <p:cNvSpPr/>
            <p:nvPr/>
          </p:nvSpPr>
          <p:spPr bwMode="auto">
            <a:xfrm rot="1822509" flipH="1" flipV="1">
              <a:off x="2481671" y="5571237"/>
              <a:ext cx="263113" cy="326640"/>
            </a:xfrm>
            <a:prstGeom prst="lightningBol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latin typeface="Arial" charset="0"/>
              </a:endParaRPr>
            </a:p>
          </p:txBody>
        </p:sp>
        <p:sp>
          <p:nvSpPr>
            <p:cNvPr id="60" name="Oval 34"/>
            <p:cNvSpPr>
              <a:spLocks noChangeArrowheads="1"/>
            </p:cNvSpPr>
            <p:nvPr/>
          </p:nvSpPr>
          <p:spPr bwMode="auto">
            <a:xfrm>
              <a:off x="2634615" y="5452397"/>
              <a:ext cx="190500" cy="209550"/>
            </a:xfrm>
            <a:prstGeom prst="ellipse">
              <a:avLst/>
            </a:prstGeom>
            <a:solidFill>
              <a:srgbClr val="C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1" name="Oval 34"/>
            <p:cNvSpPr>
              <a:spLocks noChangeArrowheads="1"/>
            </p:cNvSpPr>
            <p:nvPr/>
          </p:nvSpPr>
          <p:spPr bwMode="auto">
            <a:xfrm>
              <a:off x="2977515" y="5444777"/>
              <a:ext cx="190500" cy="209550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2" name="Oval 34"/>
            <p:cNvSpPr>
              <a:spLocks noChangeArrowheads="1"/>
            </p:cNvSpPr>
            <p:nvPr/>
          </p:nvSpPr>
          <p:spPr bwMode="auto">
            <a:xfrm>
              <a:off x="3091815" y="5444777"/>
              <a:ext cx="190500" cy="209550"/>
            </a:xfrm>
            <a:prstGeom prst="ellipse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3" name="Oval 34"/>
            <p:cNvSpPr>
              <a:spLocks noChangeArrowheads="1"/>
            </p:cNvSpPr>
            <p:nvPr/>
          </p:nvSpPr>
          <p:spPr bwMode="auto">
            <a:xfrm>
              <a:off x="3190875" y="5444777"/>
              <a:ext cx="190500" cy="20955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4" name="Oval 34"/>
            <p:cNvSpPr>
              <a:spLocks noChangeArrowheads="1"/>
            </p:cNvSpPr>
            <p:nvPr/>
          </p:nvSpPr>
          <p:spPr bwMode="auto">
            <a:xfrm>
              <a:off x="3975735" y="5444777"/>
              <a:ext cx="190500" cy="209550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5" name="Oval 34"/>
            <p:cNvSpPr>
              <a:spLocks noChangeArrowheads="1"/>
            </p:cNvSpPr>
            <p:nvPr/>
          </p:nvSpPr>
          <p:spPr bwMode="auto">
            <a:xfrm>
              <a:off x="4829175" y="5437157"/>
              <a:ext cx="190500" cy="209550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6" name="Oval 34"/>
            <p:cNvSpPr>
              <a:spLocks noChangeArrowheads="1"/>
            </p:cNvSpPr>
            <p:nvPr/>
          </p:nvSpPr>
          <p:spPr bwMode="auto">
            <a:xfrm>
              <a:off x="5316855" y="5429537"/>
              <a:ext cx="190500" cy="209550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7" name="Oval 34"/>
            <p:cNvSpPr>
              <a:spLocks noChangeArrowheads="1"/>
            </p:cNvSpPr>
            <p:nvPr/>
          </p:nvSpPr>
          <p:spPr bwMode="auto">
            <a:xfrm>
              <a:off x="5682615" y="5444777"/>
              <a:ext cx="190500" cy="209550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8" name="ZoneTexte 67"/>
            <p:cNvSpPr txBox="1"/>
            <p:nvPr/>
          </p:nvSpPr>
          <p:spPr>
            <a:xfrm>
              <a:off x="2062843" y="5223525"/>
              <a:ext cx="48768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b="1" dirty="0">
                  <a:solidFill>
                    <a:srgbClr val="008000"/>
                  </a:solidFill>
                </a:rPr>
                <a:t>PR</a:t>
              </a:r>
            </a:p>
          </p:txBody>
        </p:sp>
        <p:sp>
          <p:nvSpPr>
            <p:cNvPr id="69" name="ZoneTexte 68"/>
            <p:cNvSpPr txBox="1"/>
            <p:nvPr/>
          </p:nvSpPr>
          <p:spPr>
            <a:xfrm>
              <a:off x="1040760" y="5869211"/>
              <a:ext cx="124206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b="1" dirty="0"/>
                <a:t>Fentes</a:t>
              </a:r>
            </a:p>
          </p:txBody>
        </p:sp>
        <p:sp>
          <p:nvSpPr>
            <p:cNvPr id="70" name="Oval 34"/>
            <p:cNvSpPr>
              <a:spLocks noChangeArrowheads="1"/>
            </p:cNvSpPr>
            <p:nvPr/>
          </p:nvSpPr>
          <p:spPr bwMode="auto">
            <a:xfrm>
              <a:off x="6276975" y="5452397"/>
              <a:ext cx="190500" cy="209550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1" name="Oval 34"/>
            <p:cNvSpPr>
              <a:spLocks noChangeArrowheads="1"/>
            </p:cNvSpPr>
            <p:nvPr/>
          </p:nvSpPr>
          <p:spPr bwMode="auto">
            <a:xfrm>
              <a:off x="6398895" y="5460017"/>
              <a:ext cx="190500" cy="209550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2" name="Oval 34"/>
            <p:cNvSpPr>
              <a:spLocks noChangeArrowheads="1"/>
            </p:cNvSpPr>
            <p:nvPr/>
          </p:nvSpPr>
          <p:spPr bwMode="auto">
            <a:xfrm>
              <a:off x="6513195" y="5452397"/>
              <a:ext cx="190500" cy="209550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3" name="Éclair 72"/>
            <p:cNvSpPr/>
            <p:nvPr/>
          </p:nvSpPr>
          <p:spPr bwMode="auto">
            <a:xfrm rot="1822509" flipH="1" flipV="1">
              <a:off x="6261191" y="5601717"/>
              <a:ext cx="263113" cy="326640"/>
            </a:xfrm>
            <a:prstGeom prst="lightningBol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latin typeface="Arial" charset="0"/>
              </a:endParaRPr>
            </a:p>
          </p:txBody>
        </p:sp>
        <p:sp>
          <p:nvSpPr>
            <p:cNvPr id="74" name="Éclair 73"/>
            <p:cNvSpPr/>
            <p:nvPr/>
          </p:nvSpPr>
          <p:spPr bwMode="auto">
            <a:xfrm rot="1822509" flipH="1" flipV="1">
              <a:off x="6520270" y="5594096"/>
              <a:ext cx="263113" cy="326640"/>
            </a:xfrm>
            <a:prstGeom prst="lightningBol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latin typeface="Arial" charset="0"/>
              </a:endParaRPr>
            </a:p>
          </p:txBody>
        </p:sp>
        <p:sp>
          <p:nvSpPr>
            <p:cNvPr id="75" name="Éclair 74"/>
            <p:cNvSpPr/>
            <p:nvPr/>
          </p:nvSpPr>
          <p:spPr bwMode="auto">
            <a:xfrm rot="1822509" flipH="1" flipV="1">
              <a:off x="6390731" y="5601716"/>
              <a:ext cx="263113" cy="326640"/>
            </a:xfrm>
            <a:prstGeom prst="lightningBol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latin typeface="Arial" charset="0"/>
              </a:endParaRPr>
            </a:p>
          </p:txBody>
        </p:sp>
        <p:sp>
          <p:nvSpPr>
            <p:cNvPr id="76" name="Éclair 75"/>
            <p:cNvSpPr/>
            <p:nvPr/>
          </p:nvSpPr>
          <p:spPr bwMode="auto">
            <a:xfrm rot="1822509" flipH="1" flipV="1">
              <a:off x="6290489" y="5601705"/>
              <a:ext cx="263113" cy="326640"/>
            </a:xfrm>
            <a:prstGeom prst="lightningBol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latin typeface="Arial" charset="0"/>
              </a:endParaRPr>
            </a:p>
          </p:txBody>
        </p:sp>
        <p:sp>
          <p:nvSpPr>
            <p:cNvPr id="77" name="Éclair 76"/>
            <p:cNvSpPr/>
            <p:nvPr/>
          </p:nvSpPr>
          <p:spPr bwMode="auto">
            <a:xfrm rot="1822509" flipH="1" flipV="1">
              <a:off x="6549568" y="5594084"/>
              <a:ext cx="263113" cy="326640"/>
            </a:xfrm>
            <a:prstGeom prst="lightningBol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latin typeface="Arial" charset="0"/>
              </a:endParaRPr>
            </a:p>
          </p:txBody>
        </p:sp>
        <p:sp>
          <p:nvSpPr>
            <p:cNvPr id="78" name="Éclair 77"/>
            <p:cNvSpPr/>
            <p:nvPr/>
          </p:nvSpPr>
          <p:spPr bwMode="auto">
            <a:xfrm rot="1822509" flipH="1" flipV="1">
              <a:off x="6420029" y="5601704"/>
              <a:ext cx="263113" cy="326640"/>
            </a:xfrm>
            <a:prstGeom prst="lightningBol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latin typeface="Arial" charset="0"/>
              </a:endParaRPr>
            </a:p>
          </p:txBody>
        </p:sp>
        <p:sp>
          <p:nvSpPr>
            <p:cNvPr id="79" name="Oval 34"/>
            <p:cNvSpPr>
              <a:spLocks noChangeArrowheads="1"/>
            </p:cNvSpPr>
            <p:nvPr/>
          </p:nvSpPr>
          <p:spPr bwMode="auto">
            <a:xfrm>
              <a:off x="6626326" y="5450638"/>
              <a:ext cx="190500" cy="209550"/>
            </a:xfrm>
            <a:prstGeom prst="ellipse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0" name="Oval 34"/>
            <p:cNvSpPr>
              <a:spLocks noChangeArrowheads="1"/>
            </p:cNvSpPr>
            <p:nvPr/>
          </p:nvSpPr>
          <p:spPr bwMode="auto">
            <a:xfrm>
              <a:off x="6690216" y="5450639"/>
              <a:ext cx="190500" cy="209550"/>
            </a:xfrm>
            <a:prstGeom prst="ellipse">
              <a:avLst/>
            </a:prstGeom>
            <a:solidFill>
              <a:srgbClr val="C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1" name="Oval 34"/>
            <p:cNvSpPr>
              <a:spLocks noChangeArrowheads="1"/>
            </p:cNvSpPr>
            <p:nvPr/>
          </p:nvSpPr>
          <p:spPr bwMode="auto">
            <a:xfrm>
              <a:off x="6761138" y="5450639"/>
              <a:ext cx="190500" cy="209550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2" name="Oval 34"/>
            <p:cNvSpPr>
              <a:spLocks noChangeArrowheads="1"/>
            </p:cNvSpPr>
            <p:nvPr/>
          </p:nvSpPr>
          <p:spPr bwMode="auto">
            <a:xfrm>
              <a:off x="7020218" y="5458259"/>
              <a:ext cx="190500" cy="209550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3" name="ZoneTexte 82"/>
            <p:cNvSpPr txBox="1"/>
            <p:nvPr/>
          </p:nvSpPr>
          <p:spPr>
            <a:xfrm>
              <a:off x="7005123" y="5245463"/>
              <a:ext cx="62249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b="1" dirty="0">
                  <a:solidFill>
                    <a:srgbClr val="3333CC"/>
                  </a:solidFill>
                </a:rPr>
                <a:t>DCCT</a:t>
              </a:r>
            </a:p>
          </p:txBody>
        </p:sp>
        <p:sp>
          <p:nvSpPr>
            <p:cNvPr id="84" name="ZoneTexte 83"/>
            <p:cNvSpPr txBox="1"/>
            <p:nvPr/>
          </p:nvSpPr>
          <p:spPr>
            <a:xfrm>
              <a:off x="3233056" y="5205019"/>
              <a:ext cx="3810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b="1" dirty="0"/>
                <a:t>AF</a:t>
              </a:r>
            </a:p>
          </p:txBody>
        </p:sp>
        <p:sp>
          <p:nvSpPr>
            <p:cNvPr id="85" name="ZoneTexte 84"/>
            <p:cNvSpPr txBox="1"/>
            <p:nvPr/>
          </p:nvSpPr>
          <p:spPr>
            <a:xfrm>
              <a:off x="2872740" y="5200665"/>
              <a:ext cx="44958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b="1" dirty="0">
                  <a:solidFill>
                    <a:srgbClr val="FF9900"/>
                  </a:solidFill>
                </a:rPr>
                <a:t>EM</a:t>
              </a:r>
            </a:p>
          </p:txBody>
        </p:sp>
        <p:sp>
          <p:nvSpPr>
            <p:cNvPr id="86" name="Oval 34"/>
            <p:cNvSpPr>
              <a:spLocks noChangeArrowheads="1"/>
            </p:cNvSpPr>
            <p:nvPr/>
          </p:nvSpPr>
          <p:spPr bwMode="auto">
            <a:xfrm>
              <a:off x="4622349" y="5444777"/>
              <a:ext cx="190500" cy="20955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087588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0224" y="2862632"/>
            <a:ext cx="3412850" cy="161235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9" name="Picture 12" descr="LBE1CF11-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472547" y="2669097"/>
            <a:ext cx="4388907" cy="1981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Text Box 48"/>
          <p:cNvSpPr txBox="1">
            <a:spLocks noChangeArrowheads="1"/>
          </p:cNvSpPr>
          <p:nvPr/>
        </p:nvSpPr>
        <p:spPr bwMode="auto">
          <a:xfrm>
            <a:off x="1775520" y="5888400"/>
            <a:ext cx="1888066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600" b="1" u="sng" dirty="0">
                <a:solidFill>
                  <a:srgbClr val="C00000"/>
                </a:solidFill>
                <a:latin typeface="+mj-lt"/>
              </a:rPr>
              <a:t>Faraday </a:t>
            </a:r>
            <a:r>
              <a:rPr lang="fr-FR" altLang="fr-FR" sz="1600" b="1" u="sng" dirty="0" err="1">
                <a:solidFill>
                  <a:srgbClr val="C00000"/>
                </a:solidFill>
                <a:latin typeface="+mj-lt"/>
              </a:rPr>
              <a:t>Cup</a:t>
            </a:r>
            <a:endParaRPr lang="fr-FR" altLang="fr-FR" sz="1600" b="1" u="sng" dirty="0">
              <a:solidFill>
                <a:srgbClr val="C00000"/>
              </a:solidFill>
              <a:latin typeface="+mj-lt"/>
            </a:endParaRPr>
          </a:p>
          <a:p>
            <a:pPr algn="ctr"/>
            <a:r>
              <a:rPr lang="fr-FR" altLang="fr-FR" sz="1000" dirty="0">
                <a:solidFill>
                  <a:srgbClr val="C00000"/>
                </a:solidFill>
                <a:latin typeface="+mj-lt"/>
              </a:rPr>
              <a:t>Water </a:t>
            </a:r>
            <a:r>
              <a:rPr lang="fr-FR" altLang="fr-FR" sz="1000" dirty="0" err="1">
                <a:solidFill>
                  <a:srgbClr val="C00000"/>
                </a:solidFill>
                <a:latin typeface="+mj-lt"/>
              </a:rPr>
              <a:t>cooled</a:t>
            </a:r>
            <a:endParaRPr lang="fr-FR" altLang="fr-FR" sz="1000" dirty="0">
              <a:solidFill>
                <a:srgbClr val="C00000"/>
              </a:solidFill>
              <a:latin typeface="+mj-lt"/>
            </a:endParaRPr>
          </a:p>
          <a:p>
            <a:pPr algn="ctr"/>
            <a:r>
              <a:rPr lang="fr-FR" altLang="fr-FR" sz="1000" dirty="0">
                <a:solidFill>
                  <a:srgbClr val="C00000"/>
                </a:solidFill>
                <a:latin typeface="+mj-lt"/>
              </a:rPr>
              <a:t>P max: 1,2 kW ( 250°)</a:t>
            </a:r>
          </a:p>
          <a:p>
            <a:pPr algn="ctr"/>
            <a:r>
              <a:rPr lang="fr-FR" altLang="fr-FR" sz="1000" dirty="0">
                <a:solidFill>
                  <a:srgbClr val="C00000"/>
                </a:solidFill>
                <a:latin typeface="+mj-lt"/>
              </a:rPr>
              <a:t>P </a:t>
            </a:r>
            <a:r>
              <a:rPr lang="fr-FR" altLang="fr-FR" sz="1000" dirty="0" err="1">
                <a:solidFill>
                  <a:srgbClr val="C00000"/>
                </a:solidFill>
                <a:latin typeface="+mj-lt"/>
              </a:rPr>
              <a:t>density</a:t>
            </a:r>
            <a:r>
              <a:rPr lang="fr-FR" altLang="fr-FR" sz="1000" dirty="0">
                <a:solidFill>
                  <a:srgbClr val="C00000"/>
                </a:solidFill>
                <a:latin typeface="+mj-lt"/>
              </a:rPr>
              <a:t> max: 2120 W/Cm</a:t>
            </a:r>
            <a:r>
              <a:rPr lang="fr-FR" altLang="fr-FR" sz="1000" baseline="30000" dirty="0">
                <a:solidFill>
                  <a:srgbClr val="C00000"/>
                </a:solidFill>
                <a:latin typeface="+mj-lt"/>
              </a:rPr>
              <a:t>2</a:t>
            </a:r>
          </a:p>
        </p:txBody>
      </p:sp>
      <p:sp>
        <p:nvSpPr>
          <p:cNvPr id="35" name="Text Box 27"/>
          <p:cNvSpPr txBox="1">
            <a:spLocks noChangeArrowheads="1"/>
          </p:cNvSpPr>
          <p:nvPr/>
        </p:nvSpPr>
        <p:spPr bwMode="auto">
          <a:xfrm>
            <a:off x="4362453" y="4384507"/>
            <a:ext cx="3054350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600" b="1" u="sng" dirty="0">
                <a:solidFill>
                  <a:srgbClr val="3333CC"/>
                </a:solidFill>
                <a:latin typeface="+mj-lt"/>
              </a:rPr>
              <a:t>DCCT</a:t>
            </a:r>
          </a:p>
          <a:p>
            <a:pPr algn="ctr"/>
            <a:r>
              <a:rPr lang="fr-FR" altLang="fr-FR" sz="1000" dirty="0" err="1">
                <a:solidFill>
                  <a:srgbClr val="3333CC"/>
                </a:solidFill>
                <a:latin typeface="+mj-lt"/>
              </a:rPr>
              <a:t>Shielding</a:t>
            </a:r>
            <a:r>
              <a:rPr lang="fr-FR" altLang="fr-FR" sz="1000" dirty="0">
                <a:solidFill>
                  <a:srgbClr val="3333CC"/>
                </a:solidFill>
                <a:latin typeface="+mj-lt"/>
              </a:rPr>
              <a:t> : (</a:t>
            </a:r>
            <a:r>
              <a:rPr lang="en-US" altLang="fr-FR" sz="1000" dirty="0">
                <a:solidFill>
                  <a:srgbClr val="3333CC"/>
                </a:solidFill>
                <a:latin typeface="+mj-lt"/>
              </a:rPr>
              <a:t>µ-</a:t>
            </a:r>
            <a:r>
              <a:rPr lang="fr-FR" altLang="fr-FR" sz="1000" dirty="0">
                <a:solidFill>
                  <a:srgbClr val="3333CC"/>
                </a:solidFill>
                <a:latin typeface="+mj-lt"/>
              </a:rPr>
              <a:t>métal + </a:t>
            </a:r>
            <a:r>
              <a:rPr lang="fr-FR" altLang="fr-FR" sz="1000" dirty="0" err="1">
                <a:solidFill>
                  <a:srgbClr val="3333CC"/>
                </a:solidFill>
                <a:latin typeface="+mj-lt"/>
              </a:rPr>
              <a:t>Armco</a:t>
            </a:r>
            <a:r>
              <a:rPr lang="fr-FR" altLang="fr-FR" sz="1000" dirty="0">
                <a:solidFill>
                  <a:srgbClr val="3333CC"/>
                </a:solidFill>
                <a:latin typeface="+mj-lt"/>
              </a:rPr>
              <a:t> + </a:t>
            </a:r>
            <a:r>
              <a:rPr lang="fr-FR" altLang="fr-FR" sz="1000" dirty="0" err="1">
                <a:solidFill>
                  <a:srgbClr val="3333CC"/>
                </a:solidFill>
                <a:latin typeface="+mj-lt"/>
              </a:rPr>
              <a:t>copper</a:t>
            </a:r>
            <a:r>
              <a:rPr lang="fr-FR" altLang="fr-FR" sz="1000" dirty="0">
                <a:solidFill>
                  <a:srgbClr val="3333CC"/>
                </a:solidFill>
                <a:latin typeface="+mj-lt"/>
              </a:rPr>
              <a:t>)</a:t>
            </a:r>
          </a:p>
          <a:p>
            <a:pPr algn="ctr"/>
            <a:r>
              <a:rPr lang="fr-FR" altLang="fr-FR" sz="1000" dirty="0">
                <a:solidFill>
                  <a:srgbClr val="3333CC"/>
                </a:solidFill>
                <a:latin typeface="+mj-lt"/>
              </a:rPr>
              <a:t>B.W.: 0 – 10 kHz ; Noise: 1 </a:t>
            </a:r>
            <a:r>
              <a:rPr lang="en-US" altLang="fr-FR" sz="1000" dirty="0">
                <a:solidFill>
                  <a:srgbClr val="3333CC"/>
                </a:solidFill>
                <a:latin typeface="+mj-lt"/>
              </a:rPr>
              <a:t>µA / Hz</a:t>
            </a:r>
            <a:r>
              <a:rPr lang="en-US" altLang="fr-FR" sz="1000" baseline="30000" dirty="0">
                <a:solidFill>
                  <a:srgbClr val="3333CC"/>
                </a:solidFill>
                <a:latin typeface="+mj-lt"/>
              </a:rPr>
              <a:t> ½</a:t>
            </a:r>
          </a:p>
          <a:p>
            <a:pPr algn="ctr"/>
            <a:r>
              <a:rPr lang="fr-FR" altLang="fr-FR" sz="1000" dirty="0">
                <a:solidFill>
                  <a:srgbClr val="3333CC"/>
                </a:solidFill>
                <a:latin typeface="+mj-lt"/>
              </a:rPr>
              <a:t>C.W. + </a:t>
            </a:r>
            <a:r>
              <a:rPr lang="fr-FR" altLang="fr-FR" sz="1000" dirty="0" err="1">
                <a:solidFill>
                  <a:srgbClr val="3333CC"/>
                </a:solidFill>
                <a:latin typeface="+mj-lt"/>
              </a:rPr>
              <a:t>Low</a:t>
            </a:r>
            <a:r>
              <a:rPr lang="fr-FR" altLang="fr-FR" sz="1000" dirty="0">
                <a:solidFill>
                  <a:srgbClr val="3333CC"/>
                </a:solidFill>
                <a:latin typeface="+mj-lt"/>
              </a:rPr>
              <a:t> </a:t>
            </a:r>
            <a:r>
              <a:rPr lang="fr-FR" altLang="fr-FR" sz="1000" dirty="0" err="1">
                <a:solidFill>
                  <a:srgbClr val="3333CC"/>
                </a:solidFill>
                <a:latin typeface="+mj-lt"/>
              </a:rPr>
              <a:t>Duty</a:t>
            </a:r>
            <a:r>
              <a:rPr lang="fr-FR" altLang="fr-FR" sz="1000" dirty="0">
                <a:solidFill>
                  <a:srgbClr val="3333CC"/>
                </a:solidFill>
                <a:latin typeface="+mj-lt"/>
              </a:rPr>
              <a:t> Factor </a:t>
            </a:r>
            <a:r>
              <a:rPr lang="fr-FR" altLang="fr-FR" sz="1000" dirty="0" err="1">
                <a:solidFill>
                  <a:srgbClr val="3333CC"/>
                </a:solidFill>
                <a:latin typeface="+mj-lt"/>
              </a:rPr>
              <a:t>Pulsed</a:t>
            </a:r>
            <a:r>
              <a:rPr lang="fr-FR" altLang="fr-FR" sz="1000" dirty="0">
                <a:solidFill>
                  <a:srgbClr val="3333CC"/>
                </a:solidFill>
                <a:latin typeface="+mj-lt"/>
              </a:rPr>
              <a:t> Mode </a:t>
            </a:r>
            <a:r>
              <a:rPr lang="fr-FR" altLang="fr-FR" sz="1000" dirty="0" err="1">
                <a:solidFill>
                  <a:srgbClr val="3333CC"/>
                </a:solidFill>
                <a:latin typeface="+mj-lt"/>
              </a:rPr>
              <a:t>Operation</a:t>
            </a:r>
            <a:r>
              <a:rPr lang="fr-FR" altLang="fr-FR" sz="1000" dirty="0">
                <a:solidFill>
                  <a:srgbClr val="3333CC"/>
                </a:solidFill>
                <a:latin typeface="+mj-lt"/>
              </a:rPr>
              <a:t> </a:t>
            </a:r>
          </a:p>
        </p:txBody>
      </p:sp>
      <p:pic>
        <p:nvPicPr>
          <p:cNvPr id="36" name="Image 8" descr="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7150914" y="-710843"/>
            <a:ext cx="1838854" cy="5195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Text Box 48"/>
          <p:cNvSpPr txBox="1">
            <a:spLocks noChangeArrowheads="1"/>
          </p:cNvSpPr>
          <p:nvPr/>
        </p:nvSpPr>
        <p:spPr bwMode="auto">
          <a:xfrm>
            <a:off x="3729360" y="1292180"/>
            <a:ext cx="2006600" cy="105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600" b="1" u="sng" dirty="0">
                <a:solidFill>
                  <a:srgbClr val="008000"/>
                </a:solidFill>
                <a:latin typeface="+mj-lt"/>
              </a:rPr>
              <a:t>Profiler</a:t>
            </a:r>
          </a:p>
          <a:p>
            <a:pPr algn="ctr"/>
            <a:r>
              <a:rPr lang="fr-FR" altLang="fr-FR" sz="1000" dirty="0" err="1">
                <a:solidFill>
                  <a:srgbClr val="008000"/>
                </a:solidFill>
                <a:latin typeface="+mj-lt"/>
              </a:rPr>
              <a:t>Secondary</a:t>
            </a:r>
            <a:r>
              <a:rPr lang="fr-FR" altLang="fr-FR" sz="1000" dirty="0">
                <a:solidFill>
                  <a:srgbClr val="008000"/>
                </a:solidFill>
                <a:latin typeface="+mj-lt"/>
              </a:rPr>
              <a:t> </a:t>
            </a:r>
            <a:r>
              <a:rPr lang="fr-FR" altLang="fr-FR" sz="1000" dirty="0" err="1">
                <a:solidFill>
                  <a:srgbClr val="008000"/>
                </a:solidFill>
                <a:latin typeface="+mj-lt"/>
              </a:rPr>
              <a:t>emission</a:t>
            </a:r>
            <a:r>
              <a:rPr lang="fr-FR" altLang="fr-FR" sz="1000" dirty="0">
                <a:solidFill>
                  <a:srgbClr val="008000"/>
                </a:solidFill>
                <a:latin typeface="+mj-lt"/>
              </a:rPr>
              <a:t> monitor</a:t>
            </a:r>
          </a:p>
          <a:p>
            <a:pPr algn="ctr"/>
            <a:r>
              <a:rPr lang="fr-FR" altLang="fr-FR" sz="1000" dirty="0">
                <a:solidFill>
                  <a:srgbClr val="008000"/>
                </a:solidFill>
                <a:latin typeface="+mj-lt"/>
              </a:rPr>
              <a:t>47 </a:t>
            </a:r>
            <a:r>
              <a:rPr lang="fr-FR" altLang="fr-FR" sz="1000" dirty="0" err="1">
                <a:solidFill>
                  <a:srgbClr val="008000"/>
                </a:solidFill>
                <a:latin typeface="+mj-lt"/>
              </a:rPr>
              <a:t>Tungsten</a:t>
            </a:r>
            <a:r>
              <a:rPr lang="fr-FR" altLang="fr-FR" sz="1000" dirty="0">
                <a:solidFill>
                  <a:srgbClr val="008000"/>
                </a:solidFill>
                <a:latin typeface="+mj-lt"/>
              </a:rPr>
              <a:t> </a:t>
            </a:r>
            <a:r>
              <a:rPr lang="fr-FR" altLang="fr-FR" sz="1000" dirty="0" err="1">
                <a:solidFill>
                  <a:srgbClr val="008000"/>
                </a:solidFill>
                <a:latin typeface="+mj-lt"/>
              </a:rPr>
              <a:t>wires</a:t>
            </a:r>
            <a:r>
              <a:rPr lang="fr-FR" altLang="fr-FR" sz="1000" dirty="0">
                <a:solidFill>
                  <a:srgbClr val="008000"/>
                </a:solidFill>
                <a:latin typeface="+mj-lt"/>
              </a:rPr>
              <a:t>  </a:t>
            </a:r>
            <a:r>
              <a:rPr lang="en-US" altLang="fr-FR" sz="1000" dirty="0">
                <a:solidFill>
                  <a:srgbClr val="008000"/>
                </a:solidFill>
                <a:latin typeface="+mj-lt"/>
                <a:cs typeface="Arial" charset="0"/>
              </a:rPr>
              <a:t>ø 150 </a:t>
            </a:r>
            <a:r>
              <a:rPr lang="el-GR" altLang="fr-FR" sz="1000" dirty="0">
                <a:solidFill>
                  <a:srgbClr val="008000"/>
                </a:solidFill>
                <a:latin typeface="+mj-lt"/>
                <a:cs typeface="Arial" charset="0"/>
              </a:rPr>
              <a:t>μ</a:t>
            </a:r>
            <a:r>
              <a:rPr lang="fr-FR" altLang="fr-FR" sz="1000" dirty="0">
                <a:solidFill>
                  <a:srgbClr val="008000"/>
                </a:solidFill>
                <a:latin typeface="+mj-lt"/>
                <a:cs typeface="Arial" charset="0"/>
              </a:rPr>
              <a:t>m</a:t>
            </a:r>
          </a:p>
          <a:p>
            <a:pPr algn="ctr"/>
            <a:r>
              <a:rPr lang="fr-FR" altLang="fr-FR" sz="1000" dirty="0">
                <a:solidFill>
                  <a:srgbClr val="008000"/>
                </a:solidFill>
                <a:latin typeface="+mj-lt"/>
                <a:cs typeface="Arial" charset="0"/>
              </a:rPr>
              <a:t>Maximum </a:t>
            </a:r>
            <a:r>
              <a:rPr lang="fr-FR" altLang="fr-FR" sz="1000" dirty="0" err="1">
                <a:solidFill>
                  <a:srgbClr val="008000"/>
                </a:solidFill>
                <a:latin typeface="+mj-lt"/>
                <a:cs typeface="Arial" charset="0"/>
              </a:rPr>
              <a:t>beam</a:t>
            </a:r>
            <a:r>
              <a:rPr lang="fr-FR" altLang="fr-FR" sz="1000" dirty="0">
                <a:solidFill>
                  <a:srgbClr val="008000"/>
                </a:solidFill>
                <a:latin typeface="+mj-lt"/>
                <a:cs typeface="Arial" charset="0"/>
              </a:rPr>
              <a:t> size: 80 mm</a:t>
            </a:r>
          </a:p>
          <a:p>
            <a:pPr algn="ctr"/>
            <a:r>
              <a:rPr lang="fr-FR" altLang="fr-FR" sz="1000" dirty="0">
                <a:solidFill>
                  <a:srgbClr val="008000"/>
                </a:solidFill>
                <a:latin typeface="+mj-lt"/>
                <a:cs typeface="Arial" charset="0"/>
              </a:rPr>
              <a:t>Imax: 0.1-1 mA </a:t>
            </a:r>
            <a:r>
              <a:rPr lang="fr-FR" altLang="fr-FR" sz="1000" dirty="0" err="1">
                <a:solidFill>
                  <a:srgbClr val="008000"/>
                </a:solidFill>
                <a:latin typeface="+mj-lt"/>
                <a:cs typeface="Arial" charset="0"/>
              </a:rPr>
              <a:t>cw</a:t>
            </a:r>
            <a:endParaRPr lang="fr-FR" altLang="fr-FR" sz="1000" dirty="0">
              <a:solidFill>
                <a:srgbClr val="008000"/>
              </a:solidFill>
              <a:latin typeface="+mj-lt"/>
              <a:cs typeface="Arial" charset="0"/>
            </a:endParaRPr>
          </a:p>
          <a:p>
            <a:pPr algn="ctr"/>
            <a:endParaRPr lang="fr-FR" altLang="fr-FR" sz="1000" baseline="30000" dirty="0">
              <a:solidFill>
                <a:srgbClr val="008000"/>
              </a:solidFill>
              <a:latin typeface="+mj-lt"/>
            </a:endParaRPr>
          </a:p>
        </p:txBody>
      </p:sp>
      <p:sp>
        <p:nvSpPr>
          <p:cNvPr id="38" name="Rectangle 16"/>
          <p:cNvSpPr>
            <a:spLocks noChangeArrowheads="1"/>
          </p:cNvSpPr>
          <p:nvPr/>
        </p:nvSpPr>
        <p:spPr bwMode="auto">
          <a:xfrm>
            <a:off x="8314714" y="2544068"/>
            <a:ext cx="2245783" cy="138059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altLang="fr-FR" sz="1600" b="1" u="sng" dirty="0" err="1">
                <a:solidFill>
                  <a:srgbClr val="FF9900"/>
                </a:solidFill>
                <a:latin typeface="+mj-lt"/>
              </a:rPr>
              <a:t>Emittance</a:t>
            </a:r>
            <a:r>
              <a:rPr lang="en-US" altLang="fr-FR" sz="1600" b="1" u="sng" dirty="0">
                <a:solidFill>
                  <a:srgbClr val="FF9900"/>
                </a:solidFill>
                <a:latin typeface="+mj-lt"/>
              </a:rPr>
              <a:t>-meter</a:t>
            </a:r>
          </a:p>
          <a:p>
            <a:pPr marL="342900" indent="-342900" algn="ctr">
              <a:spcBef>
                <a:spcPct val="20000"/>
              </a:spcBef>
            </a:pPr>
            <a:r>
              <a:rPr lang="en-US" altLang="fr-FR" sz="1000" dirty="0">
                <a:solidFill>
                  <a:srgbClr val="FF9900"/>
                </a:solidFill>
                <a:latin typeface="+mj-lt"/>
              </a:rPr>
              <a:t>Allison scanner</a:t>
            </a:r>
          </a:p>
          <a:p>
            <a:pPr marL="342900" indent="-342900" algn="ctr">
              <a:spcBef>
                <a:spcPct val="20000"/>
              </a:spcBef>
            </a:pPr>
            <a:r>
              <a:rPr lang="en-US" altLang="fr-FR" sz="1000" dirty="0">
                <a:solidFill>
                  <a:srgbClr val="FF9900"/>
                </a:solidFill>
                <a:latin typeface="+mj-lt"/>
              </a:rPr>
              <a:t>Max. diameter beam: 80 mm</a:t>
            </a:r>
          </a:p>
          <a:p>
            <a:pPr marL="342900" indent="-342900" algn="ctr">
              <a:spcBef>
                <a:spcPct val="20000"/>
              </a:spcBef>
            </a:pPr>
            <a:r>
              <a:rPr lang="en-US" altLang="fr-FR" sz="1000" dirty="0">
                <a:solidFill>
                  <a:srgbClr val="FF9900"/>
                </a:solidFill>
                <a:latin typeface="+mj-lt"/>
              </a:rPr>
              <a:t>Max measurable angle: </a:t>
            </a:r>
            <a:r>
              <a:rPr lang="en-US" altLang="fr-FR" sz="1000" dirty="0">
                <a:solidFill>
                  <a:srgbClr val="FF9900"/>
                </a:solidFill>
                <a:latin typeface="+mj-lt"/>
                <a:cs typeface="Arial" charset="0"/>
              </a:rPr>
              <a:t>± 100mrad</a:t>
            </a:r>
          </a:p>
          <a:p>
            <a:pPr marL="342900" indent="-342900" algn="ctr">
              <a:spcBef>
                <a:spcPct val="20000"/>
              </a:spcBef>
            </a:pPr>
            <a:r>
              <a:rPr lang="en-US" altLang="fr-FR" sz="1000" dirty="0">
                <a:solidFill>
                  <a:srgbClr val="FF9900"/>
                </a:solidFill>
                <a:latin typeface="+mj-lt"/>
                <a:cs typeface="Arial" charset="0"/>
              </a:rPr>
              <a:t>H.V. max: 2.8 kV</a:t>
            </a:r>
          </a:p>
          <a:p>
            <a:pPr marL="342900" indent="-342900" algn="ctr">
              <a:spcBef>
                <a:spcPct val="20000"/>
              </a:spcBef>
            </a:pPr>
            <a:r>
              <a:rPr lang="en-US" altLang="fr-FR" sz="1000" dirty="0">
                <a:solidFill>
                  <a:srgbClr val="FF9900"/>
                </a:solidFill>
                <a:latin typeface="+mj-lt"/>
                <a:cs typeface="Arial" charset="0"/>
              </a:rPr>
              <a:t>Max Beam power: 300 W</a:t>
            </a:r>
          </a:p>
        </p:txBody>
      </p:sp>
      <p:pic>
        <p:nvPicPr>
          <p:cNvPr id="39" name="Picture 27" descr="1206200957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7967921" y="4348569"/>
            <a:ext cx="2987158" cy="1837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56867" y="5318504"/>
            <a:ext cx="2218268" cy="1494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re 3"/>
          <p:cNvSpPr>
            <a:spLocks noGrp="1"/>
          </p:cNvSpPr>
          <p:nvPr>
            <p:ph type="title"/>
          </p:nvPr>
        </p:nvSpPr>
        <p:spPr>
          <a:xfrm>
            <a:off x="1776000" y="158400"/>
            <a:ext cx="8208432" cy="318272"/>
          </a:xfrm>
        </p:spPr>
        <p:txBody>
          <a:bodyPr vert="horz" wrap="none" lIns="36000" tIns="36000" rIns="36000" bIns="36000" rtlCol="0" anchor="t" anchorCtr="0">
            <a:noAutofit/>
          </a:bodyPr>
          <a:lstStyle/>
          <a:p>
            <a:pPr algn="just"/>
            <a:r>
              <a:rPr lang="en-US" sz="16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SPIRAL2 accelerator at GANIL-Caen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639616" y="582960"/>
            <a:ext cx="6984776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Font typeface="Arial" pitchFamily="34" charset="0"/>
              <a:buNone/>
              <a:defRPr sz="1800" b="1" i="0" u="none" strike="noStrike" kern="1200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Beam transportation up to RFQ</a:t>
            </a:r>
          </a:p>
        </p:txBody>
      </p:sp>
    </p:spTree>
    <p:extLst>
      <p:ext uri="{BB962C8B-B14F-4D97-AF65-F5344CB8AC3E}">
        <p14:creationId xmlns:p14="http://schemas.microsoft.com/office/powerpoint/2010/main" val="2349423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/>
      <p:bldP spid="3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3"/>
          <p:cNvSpPr>
            <a:spLocks noGrp="1"/>
          </p:cNvSpPr>
          <p:nvPr>
            <p:ph type="title"/>
          </p:nvPr>
        </p:nvSpPr>
        <p:spPr>
          <a:xfrm>
            <a:off x="1776000" y="158400"/>
            <a:ext cx="8208432" cy="318272"/>
          </a:xfrm>
        </p:spPr>
        <p:txBody>
          <a:bodyPr vert="horz" wrap="none" lIns="36000" tIns="36000" rIns="36000" bIns="36000" rtlCol="0" anchor="t" anchorCtr="0">
            <a:noAutofit/>
          </a:bodyPr>
          <a:lstStyle/>
          <a:p>
            <a:pPr algn="just"/>
            <a:r>
              <a:rPr lang="en-US" sz="16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SPIRAL2 accelerator at GANIL-Caen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639616" y="582960"/>
            <a:ext cx="6984776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Font typeface="Arial" pitchFamily="34" charset="0"/>
              <a:buNone/>
              <a:defRPr sz="1800" b="1" i="0" u="none" strike="noStrike" kern="1200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Beam power control</a:t>
            </a:r>
          </a:p>
        </p:txBody>
      </p:sp>
      <p:sp>
        <p:nvSpPr>
          <p:cNvPr id="13" name="Rectangle 55"/>
          <p:cNvSpPr txBox="1">
            <a:spLocks noChangeArrowheads="1"/>
          </p:cNvSpPr>
          <p:nvPr/>
        </p:nvSpPr>
        <p:spPr bwMode="auto">
          <a:xfrm>
            <a:off x="1524000" y="1058940"/>
            <a:ext cx="9029700" cy="1630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fontAlgn="base">
              <a:lnSpc>
                <a:spcPct val="125000"/>
              </a:lnSpc>
              <a:spcBef>
                <a:spcPct val="50000"/>
              </a:spcBef>
              <a:spcAft>
                <a:spcPct val="20000"/>
              </a:spcAft>
              <a:buClr>
                <a:schemeClr val="tx1"/>
              </a:buClr>
              <a:buFont typeface="Wingdings" pitchFamily="2" charset="2"/>
              <a:buChar char="v"/>
              <a:defRPr/>
            </a:pPr>
            <a:r>
              <a:rPr lang="en-US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Crucial role for a high power machine</a:t>
            </a:r>
          </a:p>
          <a:p>
            <a:pPr marL="742950" lvl="1" indent="-285750">
              <a:lnSpc>
                <a:spcPct val="125000"/>
              </a:lnSpc>
              <a:spcBef>
                <a:spcPct val="50000"/>
              </a:spcBef>
              <a:spcAft>
                <a:spcPct val="20000"/>
              </a:spcAft>
              <a:buFont typeface="Wingdings" pitchFamily="2" charset="2"/>
              <a:buChar char="ü"/>
              <a:defRPr/>
            </a:pPr>
            <a:r>
              <a:rPr lang="en-US" kern="0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Protection machine, safety, radioprotection</a:t>
            </a:r>
          </a:p>
          <a:p>
            <a:pPr marL="742950" lvl="1" indent="-285750">
              <a:lnSpc>
                <a:spcPct val="125000"/>
              </a:lnSpc>
              <a:spcBef>
                <a:spcPct val="50000"/>
              </a:spcBef>
              <a:spcAft>
                <a:spcPct val="20000"/>
              </a:spcAft>
              <a:buFont typeface="Wingdings" pitchFamily="2" charset="2"/>
              <a:buChar char="ü"/>
              <a:defRPr/>
            </a:pPr>
            <a:r>
              <a:rPr lang="en-US" kern="0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Commissioning machine</a:t>
            </a:r>
          </a:p>
          <a:p>
            <a:pPr marL="742950" lvl="1" indent="-285750">
              <a:lnSpc>
                <a:spcPct val="125000"/>
              </a:lnSpc>
              <a:spcBef>
                <a:spcPct val="50000"/>
              </a:spcBef>
              <a:spcAft>
                <a:spcPct val="20000"/>
              </a:spcAft>
              <a:buFont typeface="Wingdings" pitchFamily="2" charset="2"/>
              <a:buChar char="ü"/>
              <a:defRPr/>
            </a:pPr>
            <a:r>
              <a:rPr lang="en-US" kern="0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Power increasing on targets</a:t>
            </a:r>
          </a:p>
        </p:txBody>
      </p:sp>
      <p:sp>
        <p:nvSpPr>
          <p:cNvPr id="14" name="Rectangle 55"/>
          <p:cNvSpPr txBox="1">
            <a:spLocks noChangeArrowheads="1"/>
          </p:cNvSpPr>
          <p:nvPr/>
        </p:nvSpPr>
        <p:spPr bwMode="auto">
          <a:xfrm>
            <a:off x="1524004" y="3343253"/>
            <a:ext cx="4258733" cy="3233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fontAlgn="base">
              <a:lnSpc>
                <a:spcPct val="125000"/>
              </a:lnSpc>
              <a:spcBef>
                <a:spcPct val="50000"/>
              </a:spcBef>
              <a:spcAft>
                <a:spcPct val="20000"/>
              </a:spcAft>
              <a:buClr>
                <a:schemeClr val="tx1"/>
              </a:buClr>
              <a:buFont typeface="Wingdings" pitchFamily="2" charset="2"/>
              <a:buChar char="v"/>
              <a:defRPr/>
            </a:pPr>
            <a:r>
              <a:rPr lang="en-US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Control of the peak current</a:t>
            </a:r>
          </a:p>
          <a:p>
            <a:pPr marL="742950" lvl="1" indent="-285750" fontAlgn="base">
              <a:lnSpc>
                <a:spcPct val="125000"/>
              </a:lnSpc>
              <a:spcBef>
                <a:spcPct val="50000"/>
              </a:spcBef>
              <a:spcAft>
                <a:spcPct val="20000"/>
              </a:spcAft>
              <a:buFont typeface="Wingdings" pitchFamily="2" charset="2"/>
              <a:buChar char="ü"/>
              <a:defRPr/>
            </a:pPr>
            <a:r>
              <a:rPr lang="en-US" kern="0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From </a:t>
            </a:r>
            <a:r>
              <a:rPr lang="en-US" kern="0" dirty="0" err="1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kern="0" baseline="-25000" dirty="0" err="1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en-US" kern="0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(typically 100 µA) </a:t>
            </a:r>
            <a:br>
              <a:rPr lang="en-US" kern="0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kern="0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 I</a:t>
            </a:r>
            <a:r>
              <a:rPr lang="en-US" kern="0" baseline="-25000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en-US" kern="0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(6.5 mA)</a:t>
            </a:r>
          </a:p>
          <a:p>
            <a:pPr marL="742950" lvl="1" indent="-285750" fontAlgn="base">
              <a:lnSpc>
                <a:spcPct val="125000"/>
              </a:lnSpc>
              <a:spcBef>
                <a:spcPct val="50000"/>
              </a:spcBef>
              <a:spcAft>
                <a:spcPct val="20000"/>
              </a:spcAft>
              <a:buFont typeface="Wingdings" pitchFamily="2" charset="2"/>
              <a:buChar char="ü"/>
              <a:defRPr/>
            </a:pPr>
            <a:r>
              <a:rPr lang="en-US" kern="0" dirty="0" err="1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Controled</a:t>
            </a:r>
            <a:r>
              <a:rPr lang="en-US" kern="0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by a system to 3 slits in horizontal and vertical axis</a:t>
            </a:r>
          </a:p>
          <a:p>
            <a:pPr marL="742950" lvl="1" indent="-285750">
              <a:lnSpc>
                <a:spcPct val="125000"/>
              </a:lnSpc>
              <a:spcBef>
                <a:spcPct val="50000"/>
              </a:spcBef>
              <a:spcAft>
                <a:spcPct val="20000"/>
              </a:spcAft>
              <a:buFont typeface="Wingdings" pitchFamily="2" charset="2"/>
              <a:buChar char="ü"/>
              <a:defRPr/>
            </a:pPr>
            <a:r>
              <a:rPr lang="en-US" kern="0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Coupling with definition of beam emittances: when I </a:t>
            </a:r>
            <a:r>
              <a:rPr lang="en-US" kern="0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</a:t>
            </a:r>
            <a:r>
              <a:rPr lang="en-US" kern="0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kern="0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 </a:t>
            </a:r>
            <a:r>
              <a:rPr lang="en-US" kern="0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742950" lvl="1" indent="-285750" fontAlgn="base">
              <a:lnSpc>
                <a:spcPct val="125000"/>
              </a:lnSpc>
              <a:spcBef>
                <a:spcPct val="50000"/>
              </a:spcBef>
              <a:spcAft>
                <a:spcPct val="20000"/>
              </a:spcAft>
              <a:buFont typeface="Wingdings" pitchFamily="2" charset="2"/>
              <a:buChar char="ü"/>
              <a:defRPr/>
            </a:pPr>
            <a:endParaRPr lang="en-US" kern="0" dirty="0">
              <a:solidFill>
                <a:srgbClr val="00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Image 14"/>
          <p:cNvPicPr/>
          <p:nvPr/>
        </p:nvPicPr>
        <p:blipFill>
          <a:blip r:embed="rId2" cstate="print"/>
          <a:srcRect l="1062" t="44876" r="8898" b="1309"/>
          <a:stretch>
            <a:fillRect/>
          </a:stretch>
        </p:blipFill>
        <p:spPr bwMode="auto">
          <a:xfrm>
            <a:off x="6028266" y="1566509"/>
            <a:ext cx="4470401" cy="2351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ZoneTexte 15"/>
          <p:cNvSpPr txBox="1"/>
          <p:nvPr/>
        </p:nvSpPr>
        <p:spPr>
          <a:xfrm>
            <a:off x="6363546" y="3874730"/>
            <a:ext cx="4160520" cy="2616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Phases of the power increasing during the commissioning</a:t>
            </a:r>
          </a:p>
        </p:txBody>
      </p:sp>
      <p:sp>
        <p:nvSpPr>
          <p:cNvPr id="17" name="Ellipse 16"/>
          <p:cNvSpPr/>
          <p:nvPr/>
        </p:nvSpPr>
        <p:spPr bwMode="auto">
          <a:xfrm>
            <a:off x="6374556" y="2214635"/>
            <a:ext cx="449580" cy="31242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Arial" charset="0"/>
            </a:endParaRPr>
          </a:p>
        </p:txBody>
      </p:sp>
      <p:cxnSp>
        <p:nvCxnSpPr>
          <p:cNvPr id="20" name="Connecteur droit avec flèche 19"/>
          <p:cNvCxnSpPr>
            <a:stCxn id="17" idx="3"/>
          </p:cNvCxnSpPr>
          <p:nvPr/>
        </p:nvCxnSpPr>
        <p:spPr bwMode="auto">
          <a:xfrm flipH="1">
            <a:off x="5164670" y="2481302"/>
            <a:ext cx="1275726" cy="114896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21" name="Image 20" descr="D:\Projets\Spiral2\Manip_Saclay_2012_janv_fev_protons_deuton\tests_deutons\21-02-2012-faible_courant\admitance2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804" y="4375336"/>
            <a:ext cx="2065867" cy="1854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Image 21" descr="D:\Projets\Spiral2\Manip_Saclay_2012_janv_fev_protons_deuton\tests_deutons\21-02-2012-faible_courant\emit_h2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4316" y="4375329"/>
            <a:ext cx="2338221" cy="1845734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ZoneTexte 22"/>
          <p:cNvSpPr txBox="1"/>
          <p:nvPr/>
        </p:nvSpPr>
        <p:spPr>
          <a:xfrm>
            <a:off x="5542281" y="6338536"/>
            <a:ext cx="2424854" cy="430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Software dedicated to emittances definition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ZoneTexte 23"/>
              <p:cNvSpPr txBox="1"/>
              <p:nvPr/>
            </p:nvSpPr>
            <p:spPr>
              <a:xfrm>
                <a:off x="8178803" y="6253863"/>
                <a:ext cx="2531533" cy="43088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>
                    <a:solidFill>
                      <a:srgbClr val="33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Measurement of </a:t>
                </a:r>
                <a14:m>
                  <m:oMath xmlns:m="http://schemas.openxmlformats.org/officeDocument/2006/math">
                    <m:r>
                      <a:rPr lang="fr-FR" sz="1100">
                        <a:solidFill>
                          <a:srgbClr val="3333CC"/>
                        </a:solidFill>
                        <a:latin typeface="Cambria Math"/>
                        <a:cs typeface="Calibri" pitchFamily="34" charset="0"/>
                      </a:rPr>
                      <m:t>50</m:t>
                    </m:r>
                    <m:r>
                      <m:rPr>
                        <m:sty m:val="p"/>
                      </m:rPr>
                      <a:rPr lang="fr-FR" sz="1100">
                        <a:solidFill>
                          <a:srgbClr val="3333CC"/>
                        </a:solidFill>
                        <a:latin typeface="Cambria Math"/>
                        <a:ea typeface="Cambria Math"/>
                        <a:cs typeface="Calibri" pitchFamily="34" charset="0"/>
                      </a:rPr>
                      <m:t>μA</m:t>
                    </m:r>
                  </m:oMath>
                </a14:m>
                <a:r>
                  <a:rPr lang="en-US" sz="1100" dirty="0">
                    <a:solidFill>
                      <a:srgbClr val="33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Deuterons beam at </a:t>
                </a:r>
                <a:r>
                  <a:rPr lang="en-US" sz="1100" dirty="0" err="1">
                    <a:solidFill>
                      <a:srgbClr val="33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Saclay</a:t>
                </a:r>
                <a:endParaRPr lang="en-US" sz="1100" dirty="0">
                  <a:solidFill>
                    <a:srgbClr val="33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ZoneTexte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8803" y="6253863"/>
                <a:ext cx="2531533" cy="430887"/>
              </a:xfrm>
              <a:prstGeom prst="rect">
                <a:avLst/>
              </a:prstGeom>
              <a:blipFill>
                <a:blip r:embed="rId5"/>
                <a:stretch>
                  <a:fillRect r="-964" b="-98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15910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allAtOnce"/>
      <p:bldP spid="16" grpId="0"/>
      <p:bldP spid="17" grpId="0" animBg="1"/>
      <p:bldP spid="23" grpId="0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3"/>
          <p:cNvSpPr>
            <a:spLocks noGrp="1"/>
          </p:cNvSpPr>
          <p:nvPr>
            <p:ph type="title"/>
          </p:nvPr>
        </p:nvSpPr>
        <p:spPr>
          <a:xfrm>
            <a:off x="1776000" y="158400"/>
            <a:ext cx="8208432" cy="318272"/>
          </a:xfrm>
        </p:spPr>
        <p:txBody>
          <a:bodyPr vert="horz" wrap="none" lIns="36000" tIns="36000" rIns="36000" bIns="36000" rtlCol="0" anchor="t" anchorCtr="0">
            <a:noAutofit/>
          </a:bodyPr>
          <a:lstStyle/>
          <a:p>
            <a:pPr algn="just"/>
            <a:r>
              <a:rPr lang="en-US" sz="16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SPIRAL2 accelerator at GANIL-Caen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783632" y="582960"/>
            <a:ext cx="6984776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Font typeface="Arial" pitchFamily="34" charset="0"/>
              <a:buNone/>
              <a:defRPr sz="1800" b="1" i="0" u="none" strike="noStrike" kern="1200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Beam power control</a:t>
            </a:r>
          </a:p>
        </p:txBody>
      </p:sp>
      <p:sp>
        <p:nvSpPr>
          <p:cNvPr id="13" name="Rectangle 55"/>
          <p:cNvSpPr txBox="1">
            <a:spLocks noChangeArrowheads="1"/>
          </p:cNvSpPr>
          <p:nvPr/>
        </p:nvSpPr>
        <p:spPr bwMode="auto">
          <a:xfrm>
            <a:off x="1524000" y="1058940"/>
            <a:ext cx="9029700" cy="1630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fontAlgn="base">
              <a:lnSpc>
                <a:spcPct val="125000"/>
              </a:lnSpc>
              <a:spcBef>
                <a:spcPct val="50000"/>
              </a:spcBef>
              <a:spcAft>
                <a:spcPct val="20000"/>
              </a:spcAft>
              <a:buClr>
                <a:schemeClr val="tx1"/>
              </a:buClr>
              <a:buFont typeface="Wingdings" pitchFamily="2" charset="2"/>
              <a:buChar char="v"/>
              <a:defRPr/>
            </a:pPr>
            <a:r>
              <a:rPr lang="en-US" sz="2000" b="1" kern="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Crucial role for a high power machine</a:t>
            </a:r>
          </a:p>
          <a:p>
            <a:pPr marL="742950" lvl="1" indent="-285750">
              <a:lnSpc>
                <a:spcPct val="125000"/>
              </a:lnSpc>
              <a:spcBef>
                <a:spcPct val="50000"/>
              </a:spcBef>
              <a:spcAft>
                <a:spcPct val="20000"/>
              </a:spcAft>
              <a:buFont typeface="Wingdings" pitchFamily="2" charset="2"/>
              <a:buChar char="ü"/>
              <a:defRPr/>
            </a:pPr>
            <a:r>
              <a:rPr lang="en-US" kern="0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Protection machine, safety, radioprotection</a:t>
            </a:r>
          </a:p>
          <a:p>
            <a:pPr marL="742950" lvl="1" indent="-285750">
              <a:lnSpc>
                <a:spcPct val="125000"/>
              </a:lnSpc>
              <a:spcBef>
                <a:spcPct val="50000"/>
              </a:spcBef>
              <a:spcAft>
                <a:spcPct val="20000"/>
              </a:spcAft>
              <a:buFont typeface="Wingdings" pitchFamily="2" charset="2"/>
              <a:buChar char="ü"/>
              <a:defRPr/>
            </a:pPr>
            <a:r>
              <a:rPr lang="en-US" kern="0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Commissioning machine</a:t>
            </a:r>
          </a:p>
          <a:p>
            <a:pPr marL="742950" lvl="1" indent="-285750">
              <a:lnSpc>
                <a:spcPct val="125000"/>
              </a:lnSpc>
              <a:spcBef>
                <a:spcPct val="50000"/>
              </a:spcBef>
              <a:spcAft>
                <a:spcPct val="20000"/>
              </a:spcAft>
              <a:buFont typeface="Wingdings" pitchFamily="2" charset="2"/>
              <a:buChar char="ü"/>
              <a:defRPr/>
            </a:pPr>
            <a:r>
              <a:rPr lang="en-US" kern="0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Power increasing on targets</a:t>
            </a:r>
          </a:p>
        </p:txBody>
      </p:sp>
      <p:pic>
        <p:nvPicPr>
          <p:cNvPr id="15" name="Image 14"/>
          <p:cNvPicPr/>
          <p:nvPr/>
        </p:nvPicPr>
        <p:blipFill>
          <a:blip r:embed="rId2" cstate="print"/>
          <a:srcRect l="1062" t="44876" r="8898" b="1309"/>
          <a:stretch>
            <a:fillRect/>
          </a:stretch>
        </p:blipFill>
        <p:spPr bwMode="auto">
          <a:xfrm>
            <a:off x="6028266" y="1566509"/>
            <a:ext cx="4470401" cy="2351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ZoneTexte 15"/>
          <p:cNvSpPr txBox="1"/>
          <p:nvPr/>
        </p:nvSpPr>
        <p:spPr>
          <a:xfrm>
            <a:off x="6363546" y="3874730"/>
            <a:ext cx="4160520" cy="2616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Phases of the power increasing during the commissioning</a:t>
            </a:r>
          </a:p>
        </p:txBody>
      </p:sp>
      <p:sp>
        <p:nvSpPr>
          <p:cNvPr id="19" name="Ellipse 18"/>
          <p:cNvSpPr/>
          <p:nvPr/>
        </p:nvSpPr>
        <p:spPr bwMode="auto">
          <a:xfrm>
            <a:off x="6438900" y="3067093"/>
            <a:ext cx="449580" cy="312420"/>
          </a:xfrm>
          <a:prstGeom prst="ellipse">
            <a:avLst/>
          </a:prstGeom>
          <a:noFill/>
          <a:ln w="38100" cap="flat" cmpd="sng" algn="ctr">
            <a:solidFill>
              <a:srgbClr val="00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Arial" charset="0"/>
            </a:endParaRPr>
          </a:p>
        </p:txBody>
      </p:sp>
      <p:cxnSp>
        <p:nvCxnSpPr>
          <p:cNvPr id="25" name="Connecteur droit avec flèche 24"/>
          <p:cNvCxnSpPr/>
          <p:nvPr/>
        </p:nvCxnSpPr>
        <p:spPr bwMode="auto">
          <a:xfrm flipH="1">
            <a:off x="4792134" y="3233044"/>
            <a:ext cx="1651001" cy="381007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0099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26" name="Picture 1"/>
          <p:cNvPicPr>
            <a:picLocks noChangeAspect="1" noChangeArrowheads="1"/>
          </p:cNvPicPr>
          <p:nvPr/>
        </p:nvPicPr>
        <p:blipFill>
          <a:blip r:embed="rId3" cstate="print"/>
          <a:srcRect b="4881"/>
          <a:stretch>
            <a:fillRect/>
          </a:stretch>
        </p:blipFill>
        <p:spPr bwMode="auto">
          <a:xfrm>
            <a:off x="5495240" y="4397020"/>
            <a:ext cx="2708963" cy="1938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46360" y="4226942"/>
            <a:ext cx="2345440" cy="2079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ZoneTexte 27"/>
          <p:cNvSpPr txBox="1"/>
          <p:nvPr/>
        </p:nvSpPr>
        <p:spPr>
          <a:xfrm>
            <a:off x="5626950" y="6334074"/>
            <a:ext cx="2111587" cy="2616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100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Hacheur</a:t>
            </a:r>
            <a:r>
              <a:rPr lang="en-US" sz="11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(chopper) electrodes 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8170337" y="6325607"/>
            <a:ext cx="2497667" cy="2616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Beam profiler and associated “scrapper”</a:t>
            </a:r>
          </a:p>
        </p:txBody>
      </p:sp>
      <p:sp>
        <p:nvSpPr>
          <p:cNvPr id="18" name="Rectangle 55"/>
          <p:cNvSpPr txBox="1">
            <a:spLocks noChangeArrowheads="1"/>
          </p:cNvSpPr>
          <p:nvPr/>
        </p:nvSpPr>
        <p:spPr bwMode="auto">
          <a:xfrm>
            <a:off x="1524000" y="3338049"/>
            <a:ext cx="4152900" cy="3188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fontAlgn="base">
              <a:lnSpc>
                <a:spcPct val="125000"/>
              </a:lnSpc>
              <a:spcBef>
                <a:spcPct val="50000"/>
              </a:spcBef>
              <a:spcAft>
                <a:spcPct val="20000"/>
              </a:spcAft>
              <a:buClr>
                <a:schemeClr val="tx1"/>
              </a:buClr>
              <a:buFont typeface="Wingdings" pitchFamily="2" charset="2"/>
              <a:buChar char="v"/>
              <a:defRPr/>
            </a:pPr>
            <a:r>
              <a:rPr lang="en-US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Control of duty cycle</a:t>
            </a:r>
          </a:p>
          <a:p>
            <a:pPr marL="742950" lvl="1" indent="-285750" fontAlgn="base">
              <a:lnSpc>
                <a:spcPct val="125000"/>
              </a:lnSpc>
              <a:spcBef>
                <a:spcPct val="50000"/>
              </a:spcBef>
              <a:spcAft>
                <a:spcPct val="20000"/>
              </a:spcAft>
              <a:buFont typeface="Wingdings" pitchFamily="2" charset="2"/>
              <a:buChar char="ü"/>
              <a:defRPr/>
            </a:pPr>
            <a:r>
              <a:rPr lang="en-US" kern="0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Using electrostatic : provide a pulsed beam</a:t>
            </a:r>
          </a:p>
          <a:p>
            <a:pPr marL="742950" lvl="1" indent="-285750">
              <a:lnSpc>
                <a:spcPct val="125000"/>
              </a:lnSpc>
              <a:spcBef>
                <a:spcPct val="50000"/>
              </a:spcBef>
              <a:spcAft>
                <a:spcPct val="20000"/>
              </a:spcAft>
              <a:buFont typeface="Wingdings" pitchFamily="2" charset="2"/>
              <a:buChar char="ü"/>
              <a:defRPr/>
            </a:pPr>
            <a:r>
              <a:rPr lang="en-US" kern="0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 and f max : 10 kV, 1.5 kHz</a:t>
            </a:r>
          </a:p>
          <a:p>
            <a:pPr marL="742950" lvl="1" indent="-285750">
              <a:lnSpc>
                <a:spcPct val="125000"/>
              </a:lnSpc>
              <a:spcBef>
                <a:spcPct val="50000"/>
              </a:spcBef>
              <a:spcAft>
                <a:spcPct val="20000"/>
              </a:spcAft>
              <a:buFont typeface="Wingdings" pitchFamily="2" charset="2"/>
              <a:buChar char="ü"/>
              <a:defRPr/>
            </a:pPr>
            <a:r>
              <a:rPr lang="en-US" kern="0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Duty cycle : typically for the first </a:t>
            </a:r>
            <a:r>
              <a:rPr lang="en-US" kern="0" dirty="0" err="1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linac</a:t>
            </a:r>
            <a:r>
              <a:rPr lang="en-US" kern="0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beams : 0.1% </a:t>
            </a:r>
            <a:br>
              <a:rPr lang="en-US" kern="0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kern="0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(500µs @2Hz)</a:t>
            </a:r>
          </a:p>
        </p:txBody>
      </p:sp>
    </p:spTree>
    <p:extLst>
      <p:ext uri="{BB962C8B-B14F-4D97-AF65-F5344CB8AC3E}">
        <p14:creationId xmlns:p14="http://schemas.microsoft.com/office/powerpoint/2010/main" val="3116254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8" grpId="0"/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3"/>
          <p:cNvSpPr>
            <a:spLocks noGrp="1"/>
          </p:cNvSpPr>
          <p:nvPr>
            <p:ph type="title"/>
          </p:nvPr>
        </p:nvSpPr>
        <p:spPr>
          <a:xfrm>
            <a:off x="5663952" y="1700808"/>
            <a:ext cx="1474210" cy="576064"/>
          </a:xfrm>
        </p:spPr>
        <p:txBody>
          <a:bodyPr vert="horz" wrap="none" lIns="36000" tIns="36000" rIns="36000" bIns="36000" rtlCol="0" anchor="t" anchorCtr="0">
            <a:noAutofit/>
          </a:bodyPr>
          <a:lstStyle/>
          <a:p>
            <a:pPr algn="ctr"/>
            <a:r>
              <a:rPr lang="en-US" sz="20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Outline</a:t>
            </a:r>
          </a:p>
        </p:txBody>
      </p:sp>
      <p:pic>
        <p:nvPicPr>
          <p:cNvPr id="3" name="Picture 2" descr="http://iramis-i.cea.fr/Images/logos/CEA_Saclay_logotyp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6741" y="52997"/>
            <a:ext cx="555893" cy="527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5" descr="cnrsin2p3o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16315" y="52997"/>
            <a:ext cx="940238" cy="533564"/>
          </a:xfrm>
          <a:prstGeom prst="rect">
            <a:avLst/>
          </a:prstGeom>
          <a:noFill/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775520" y="2780928"/>
            <a:ext cx="8712968" cy="2592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72000" tIns="72000" rIns="72000" bIns="72000" anchor="t" anchorCtr="0">
            <a:noAutofit/>
          </a:bodyPr>
          <a:lstStyle/>
          <a:p>
            <a:pPr marL="514350" lvl="1" indent="-514350">
              <a:spcAft>
                <a:spcPts val="600"/>
              </a:spcAft>
              <a:buClr>
                <a:srgbClr val="FF0000"/>
              </a:buClr>
              <a:buSzPct val="90000"/>
              <a:buFont typeface="+mj-lt"/>
              <a:buAutoNum type="arabicPeriod"/>
              <a:tabLst>
                <a:tab pos="0" algn="l"/>
                <a:tab pos="54292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000" dirty="0">
                <a:latin typeface="Times New Roman" pitchFamily="18" charset="0"/>
              </a:rPr>
              <a:t>General description of  SPIRAL-2 facility</a:t>
            </a:r>
          </a:p>
          <a:p>
            <a:pPr marL="514350" lvl="1" indent="-514350">
              <a:spcAft>
                <a:spcPts val="600"/>
              </a:spcAft>
              <a:buClr>
                <a:srgbClr val="FF0000"/>
              </a:buClr>
              <a:buSzPct val="90000"/>
              <a:buFont typeface="+mj-lt"/>
              <a:buAutoNum type="arabicPeriod"/>
              <a:tabLst>
                <a:tab pos="0" algn="l"/>
                <a:tab pos="54292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2000" dirty="0">
                <a:latin typeface="Times New Roman" pitchFamily="18" charset="0"/>
              </a:rPr>
              <a:t>Ion sources and </a:t>
            </a:r>
            <a:r>
              <a:rPr lang="fr-FR" sz="2000" dirty="0" err="1">
                <a:latin typeface="Times New Roman" pitchFamily="18" charset="0"/>
              </a:rPr>
              <a:t>low</a:t>
            </a:r>
            <a:r>
              <a:rPr lang="fr-FR" sz="2000" dirty="0">
                <a:latin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</a:rPr>
              <a:t>energy</a:t>
            </a:r>
            <a:r>
              <a:rPr lang="fr-FR" sz="2000" dirty="0">
                <a:latin typeface="Times New Roman" pitchFamily="18" charset="0"/>
              </a:rPr>
              <a:t> beam transport line (Lignes Basse-Energie)</a:t>
            </a:r>
          </a:p>
          <a:p>
            <a:pPr marL="514350" lvl="1" indent="-514350">
              <a:spcAft>
                <a:spcPts val="600"/>
              </a:spcAft>
              <a:buClr>
                <a:srgbClr val="FF0000"/>
              </a:buClr>
              <a:buSzPct val="90000"/>
              <a:buFont typeface="+mj-lt"/>
              <a:buAutoNum type="arabicPeriod"/>
              <a:tabLst>
                <a:tab pos="0" algn="l"/>
                <a:tab pos="54292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2000" dirty="0">
                <a:latin typeface="Times New Roman" pitchFamily="18" charset="0"/>
              </a:rPr>
              <a:t>The RFQ</a:t>
            </a:r>
          </a:p>
          <a:p>
            <a:pPr marL="514350" lvl="1" indent="-514350">
              <a:spcAft>
                <a:spcPts val="600"/>
              </a:spcAft>
              <a:buClr>
                <a:srgbClr val="FF0000"/>
              </a:buClr>
              <a:buSzPct val="90000"/>
              <a:buFont typeface="+mj-lt"/>
              <a:buAutoNum type="arabicPeriod"/>
              <a:tabLst>
                <a:tab pos="0" algn="l"/>
                <a:tab pos="54292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2000" dirty="0">
                <a:latin typeface="Times New Roman" pitchFamily="18" charset="0"/>
              </a:rPr>
              <a:t>The Medium </a:t>
            </a:r>
            <a:r>
              <a:rPr lang="fr-FR" sz="2000" dirty="0" err="1">
                <a:latin typeface="Times New Roman" pitchFamily="18" charset="0"/>
              </a:rPr>
              <a:t>Energy</a:t>
            </a:r>
            <a:r>
              <a:rPr lang="fr-FR" sz="2000" dirty="0">
                <a:latin typeface="Times New Roman" pitchFamily="18" charset="0"/>
              </a:rPr>
              <a:t> Beam Transport line (Ligne Moyenne-Energie)</a:t>
            </a:r>
          </a:p>
          <a:p>
            <a:pPr marL="514350" lvl="1" indent="-514350">
              <a:spcAft>
                <a:spcPts val="600"/>
              </a:spcAft>
              <a:buClr>
                <a:srgbClr val="FF0000"/>
              </a:buClr>
              <a:buSzPct val="90000"/>
              <a:buFont typeface="+mj-lt"/>
              <a:buAutoNum type="arabicPeriod"/>
              <a:tabLst>
                <a:tab pos="0" algn="l"/>
                <a:tab pos="54292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2000" dirty="0">
                <a:latin typeface="Times New Roman" pitchFamily="18" charset="0"/>
              </a:rPr>
              <a:t>The </a:t>
            </a:r>
            <a:r>
              <a:rPr lang="fr-FR" sz="2000" dirty="0" err="1">
                <a:latin typeface="Times New Roman" pitchFamily="18" charset="0"/>
              </a:rPr>
              <a:t>superconducting</a:t>
            </a:r>
            <a:r>
              <a:rPr lang="fr-FR" sz="2000" dirty="0">
                <a:latin typeface="Times New Roman" pitchFamily="18" charset="0"/>
              </a:rPr>
              <a:t> LINAC</a:t>
            </a:r>
          </a:p>
          <a:p>
            <a:pPr marL="514350" lvl="1" indent="-514350">
              <a:spcAft>
                <a:spcPts val="600"/>
              </a:spcAft>
              <a:buClr>
                <a:srgbClr val="FF0000"/>
              </a:buClr>
              <a:buSzPct val="90000"/>
              <a:buFont typeface="+mj-lt"/>
              <a:buAutoNum type="arabicPeriod"/>
              <a:tabLst>
                <a:tab pos="0" algn="l"/>
                <a:tab pos="54292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2000" dirty="0">
                <a:latin typeface="Times New Roman" pitchFamily="18" charset="0"/>
              </a:rPr>
              <a:t>The High </a:t>
            </a:r>
            <a:r>
              <a:rPr lang="fr-FR" sz="2000" dirty="0" err="1">
                <a:latin typeface="Times New Roman" pitchFamily="18" charset="0"/>
              </a:rPr>
              <a:t>Energy</a:t>
            </a:r>
            <a:r>
              <a:rPr lang="fr-FR" sz="2000" dirty="0">
                <a:latin typeface="Times New Roman" pitchFamily="18" charset="0"/>
              </a:rPr>
              <a:t> Beam Transport line (Ligne Haute Energie)</a:t>
            </a:r>
          </a:p>
        </p:txBody>
      </p:sp>
    </p:spTree>
    <p:extLst>
      <p:ext uri="{BB962C8B-B14F-4D97-AF65-F5344CB8AC3E}">
        <p14:creationId xmlns:p14="http://schemas.microsoft.com/office/powerpoint/2010/main" val="6303619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3"/>
          <p:cNvSpPr>
            <a:spLocks noGrp="1"/>
          </p:cNvSpPr>
          <p:nvPr>
            <p:ph type="title"/>
          </p:nvPr>
        </p:nvSpPr>
        <p:spPr>
          <a:xfrm>
            <a:off x="1776000" y="158400"/>
            <a:ext cx="8208432" cy="318272"/>
          </a:xfrm>
        </p:spPr>
        <p:txBody>
          <a:bodyPr vert="horz" wrap="none" lIns="36000" tIns="36000" rIns="36000" bIns="36000" rtlCol="0" anchor="t" anchorCtr="0">
            <a:noAutofit/>
          </a:bodyPr>
          <a:lstStyle/>
          <a:p>
            <a:pPr algn="just"/>
            <a:r>
              <a:rPr lang="en-US" sz="16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SPIRAL2 accelerator at GANIL-Caen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639616" y="582960"/>
            <a:ext cx="6984776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Font typeface="Arial" pitchFamily="34" charset="0"/>
              <a:buNone/>
              <a:defRPr sz="1800" b="1" i="0" u="none" strike="noStrike" kern="1200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Produced beams</a:t>
            </a:r>
          </a:p>
        </p:txBody>
      </p:sp>
      <p:sp>
        <p:nvSpPr>
          <p:cNvPr id="14" name="Rectangle 5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524003" y="1119709"/>
            <a:ext cx="8982075" cy="1490980"/>
          </a:xfrm>
          <a:prstGeom prst="rect">
            <a:avLst/>
          </a:prstGeom>
          <a:noFill/>
          <a:ln/>
        </p:spPr>
        <p:txBody>
          <a:bodyPr/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Type</a:t>
            </a:r>
          </a:p>
          <a:p>
            <a:pPr lvl="1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1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LBE1+LBEC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heavy ions with A/q = 3 max 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(ex: </a:t>
            </a:r>
            <a:r>
              <a:rPr lang="en-US" sz="18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8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4+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18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6+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</a:t>
            </a:r>
            <a:r>
              <a:rPr lang="en-US" sz="18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7+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</a:t>
            </a:r>
            <a:r>
              <a:rPr lang="en-US" sz="18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14+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58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</a:t>
            </a:r>
            <a:r>
              <a:rPr lang="en-US" sz="18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19+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lvl="1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1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LBE2+LBEC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Deuterons, Protons, H</a:t>
            </a:r>
            <a:r>
              <a:rPr lang="en-US" sz="1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en-US" sz="8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55"/>
          <p:cNvSpPr txBox="1">
            <a:spLocks noChangeArrowheads="1"/>
          </p:cNvSpPr>
          <p:nvPr/>
        </p:nvSpPr>
        <p:spPr bwMode="auto">
          <a:xfrm>
            <a:off x="1524000" y="2492896"/>
            <a:ext cx="9144001" cy="4217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fontAlgn="base">
              <a:lnSpc>
                <a:spcPct val="125000"/>
              </a:lnSpc>
              <a:spcBef>
                <a:spcPct val="50000"/>
              </a:spcBef>
              <a:spcAft>
                <a:spcPct val="20000"/>
              </a:spcAft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</a:t>
            </a:r>
          </a:p>
          <a:p>
            <a:pPr marL="742950" lvl="1" indent="-285750">
              <a:lnSpc>
                <a:spcPct val="125000"/>
              </a:lnSpc>
              <a:spcBef>
                <a:spcPct val="50000"/>
              </a:spcBef>
              <a:spcAft>
                <a:spcPct val="20000"/>
              </a:spcAft>
              <a:buFont typeface="Wingdings" pitchFamily="2" charset="2"/>
              <a:buChar char="ü"/>
            </a:pPr>
            <a:r>
              <a:rPr lang="en-US" kern="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Ions speed must be </a:t>
            </a:r>
            <a:r>
              <a:rPr lang="en-US" u="sng" kern="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adapted to first modulations of RFQ</a:t>
            </a:r>
            <a:endParaRPr lang="en-US" kern="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25000"/>
              </a:lnSpc>
              <a:spcBef>
                <a:spcPct val="50000"/>
              </a:spcBef>
              <a:spcAft>
                <a:spcPct val="20000"/>
              </a:spcAft>
              <a:buFont typeface="Wingdings" pitchFamily="2" charset="2"/>
              <a:buChar char="ü"/>
            </a:pPr>
            <a:r>
              <a:rPr lang="en-US" u="sng" kern="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Required source potential</a:t>
            </a:r>
            <a:endParaRPr lang="en-US" kern="0" baseline="300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/>
            </a:endParaRPr>
          </a:p>
          <a:p>
            <a:pPr marL="742950" lvl="1" indent="-285750">
              <a:lnSpc>
                <a:spcPct val="125000"/>
              </a:lnSpc>
              <a:spcBef>
                <a:spcPct val="50000"/>
              </a:spcBef>
              <a:spcAft>
                <a:spcPct val="20000"/>
              </a:spcAft>
            </a:pPr>
            <a:r>
              <a:rPr lang="en-US" kern="0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u="sng" kern="0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kern="0" baseline="30000" dirty="0">
              <a:solidFill>
                <a:srgbClr val="00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Symbol"/>
            </a:endParaRPr>
          </a:p>
          <a:p>
            <a:pPr marL="1200150" lvl="2" indent="-285750">
              <a:lnSpc>
                <a:spcPct val="125000"/>
              </a:lnSpc>
              <a:spcBef>
                <a:spcPct val="50000"/>
              </a:spcBef>
              <a:spcAft>
                <a:spcPct val="20000"/>
              </a:spcAft>
            </a:pPr>
            <a:endParaRPr lang="en-US" u="sng" kern="0" baseline="30000" dirty="0">
              <a:solidFill>
                <a:srgbClr val="00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Symbol"/>
            </a:endParaRPr>
          </a:p>
          <a:p>
            <a:pPr marL="742950" lvl="1" indent="-285750">
              <a:lnSpc>
                <a:spcPct val="125000"/>
              </a:lnSpc>
              <a:spcBef>
                <a:spcPts val="1800"/>
              </a:spcBef>
              <a:spcAft>
                <a:spcPct val="20000"/>
              </a:spcAft>
            </a:pPr>
            <a:r>
              <a:rPr lang="en-US" kern="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u="sng" kern="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</a:t>
            </a:r>
            <a:r>
              <a:rPr lang="en-US" kern="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Protons: 20.15 kV, Deuterons: 40.27 kV, </a:t>
            </a:r>
            <a:r>
              <a:rPr lang="en-US" kern="0" baseline="30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r>
              <a:rPr lang="en-US" kern="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kern="0" baseline="30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6+</a:t>
            </a:r>
            <a:r>
              <a:rPr lang="en-US" kern="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53.31 kV, </a:t>
            </a:r>
            <a:r>
              <a:rPr lang="en-US" kern="0" baseline="30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kern="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kern="0" baseline="30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4+</a:t>
            </a:r>
            <a:r>
              <a:rPr lang="en-US" kern="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59.99 kV</a:t>
            </a:r>
          </a:p>
          <a:p>
            <a:pPr marL="742950" lvl="1" indent="-285750">
              <a:lnSpc>
                <a:spcPct val="125000"/>
              </a:lnSpc>
              <a:spcBef>
                <a:spcPct val="50000"/>
              </a:spcBef>
              <a:spcAft>
                <a:spcPct val="20000"/>
              </a:spcAft>
              <a:buFont typeface="Wingdings" pitchFamily="2" charset="2"/>
              <a:buChar char="ü"/>
            </a:pPr>
            <a:r>
              <a:rPr lang="en-US" u="sng" kern="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LEBT beam energy</a:t>
            </a:r>
            <a:endParaRPr lang="en-US" kern="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0" descr="http://latex.codecogs.com/gif.latex?%5Cdpi%7B300%7D%20%7B%5Ccolor%7BBlue%7D%20%5CRightarrow%20V_%7Bsource%7D%5Capprox%20%5Cfrac%7Bm_%7B0%7Dc%5E%7B2%7D%7D%7B2q%7D%5Cbeta%5E%7B2%7D%7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12002" y="3902640"/>
            <a:ext cx="2413000" cy="672426"/>
          </a:xfrm>
          <a:prstGeom prst="rect">
            <a:avLst/>
          </a:prstGeom>
          <a:noFill/>
        </p:spPr>
      </p:pic>
      <p:pic>
        <p:nvPicPr>
          <p:cNvPr id="21" name="Picture 14" descr="http://latex.codecogs.com/gif.latex?%5Cdpi%7B300%7D%20%7B%5Ccolor%7BBlue%7D%20W%3DqV_%7Bsource%7D%7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92377" y="4155609"/>
            <a:ext cx="1441450" cy="240084"/>
          </a:xfrm>
          <a:prstGeom prst="rect">
            <a:avLst/>
          </a:prstGeom>
          <a:noFill/>
        </p:spPr>
      </p:pic>
      <p:pic>
        <p:nvPicPr>
          <p:cNvPr id="22" name="Picture 16" descr="http://latex.codecogs.com/gif.latex?%5Cdpi%7B300%7D%20%7B%5Ccolor%7BBlue%7D%20%3D%5Cleft%20%28%20%5Cgamma%20-1%20%5Cright%20%29m_%7B0%7Dc%5E%7B2%7D%5Capprox%20%5Cfrac%7B1%7D%7B2%7Dm_%7B0%7Dv%5E%7B2%7D%7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7325" y="3992920"/>
            <a:ext cx="2746376" cy="536108"/>
          </a:xfrm>
          <a:prstGeom prst="rect">
            <a:avLst/>
          </a:prstGeom>
          <a:noFill/>
        </p:spPr>
      </p:pic>
      <p:pic>
        <p:nvPicPr>
          <p:cNvPr id="23" name="Picture 18" descr="http://latex.codecogs.com/gif.latex?%5Cdpi%7B300%7D%20%7B%5Ccolor%7BBlue%7D%5CRightarrow%20V_%7Bsource%7D%3D%5Cfrac%7BA%7D%7Bq%7D%5Ctimes%2020kV%7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87849" y="4586756"/>
            <a:ext cx="2508252" cy="594741"/>
          </a:xfrm>
          <a:prstGeom prst="rect">
            <a:avLst/>
          </a:prstGeom>
          <a:noFill/>
          <a:ln w="19050">
            <a:solidFill>
              <a:srgbClr val="3333CC"/>
            </a:solidFill>
          </a:ln>
        </p:spPr>
      </p:pic>
      <p:pic>
        <p:nvPicPr>
          <p:cNvPr id="24" name="Picture 20" descr="http://latex.codecogs.com/gif.latex?%5Cdpi%7B300%7D%20%7B%5Ccolor%7BBlue%7D%5CRightarrow%20W%3DA%5Ctimes%2020keV%7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5951" y="6148138"/>
            <a:ext cx="2193924" cy="201752"/>
          </a:xfrm>
          <a:prstGeom prst="rect">
            <a:avLst/>
          </a:prstGeom>
          <a:noFill/>
        </p:spPr>
      </p:pic>
      <p:pic>
        <p:nvPicPr>
          <p:cNvPr id="30" name="Picture 22" descr="http://latex.codecogs.com/gif.latex?%5Cdpi%7B300%7D%20%7B%5Ccolor%7BBlue%7D%5Cbeta%20%3D6.553.10%5E%7B-3%7D%7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20951" y="4724290"/>
            <a:ext cx="1696646" cy="2936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33542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3"/>
          <p:cNvSpPr>
            <a:spLocks noGrp="1"/>
          </p:cNvSpPr>
          <p:nvPr>
            <p:ph type="title"/>
          </p:nvPr>
        </p:nvSpPr>
        <p:spPr>
          <a:xfrm>
            <a:off x="1776000" y="158400"/>
            <a:ext cx="8208432" cy="318272"/>
          </a:xfrm>
        </p:spPr>
        <p:txBody>
          <a:bodyPr vert="horz" wrap="none" lIns="36000" tIns="36000" rIns="36000" bIns="36000" rtlCol="0" anchor="t" anchorCtr="0">
            <a:noAutofit/>
          </a:bodyPr>
          <a:lstStyle/>
          <a:p>
            <a:pPr algn="just"/>
            <a:r>
              <a:rPr lang="en-US" sz="16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SPIRAL2 accelerator at GANIL-Caen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639616" y="582960"/>
            <a:ext cx="6984776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Font typeface="Arial" pitchFamily="34" charset="0"/>
              <a:buNone/>
              <a:defRPr sz="1800" b="1" i="0" u="none" strike="noStrike" kern="1200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Emittances and Peak Current</a:t>
            </a:r>
          </a:p>
        </p:txBody>
      </p:sp>
      <p:sp>
        <p:nvSpPr>
          <p:cNvPr id="14" name="Rectangle 5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524003" y="1119709"/>
            <a:ext cx="8982075" cy="1490980"/>
          </a:xfrm>
          <a:prstGeom prst="rect">
            <a:avLst/>
          </a:prstGeom>
          <a:noFill/>
          <a:ln/>
        </p:spPr>
        <p:txBody>
          <a:bodyPr>
            <a:normAutofit/>
          </a:bodyPr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Emittances</a:t>
            </a:r>
          </a:p>
          <a:p>
            <a:pPr lvl="1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1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Transverses: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0.1 à 0.3 π.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mm.mrad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(Normalized RMS emittance) </a:t>
            </a:r>
            <a:b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     200 à 500 π.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mm.mrad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(Marginal emittance not normalized)</a:t>
            </a:r>
          </a:p>
          <a:p>
            <a:pPr lvl="1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1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Longitudinal: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Continuous beam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55"/>
              <p:cNvSpPr txBox="1">
                <a:spLocks noChangeArrowheads="1"/>
              </p:cNvSpPr>
              <p:nvPr/>
            </p:nvSpPr>
            <p:spPr bwMode="auto">
              <a:xfrm>
                <a:off x="1524000" y="2640317"/>
                <a:ext cx="9144000" cy="39128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342900" indent="-342900" fontAlgn="base">
                  <a:lnSpc>
                    <a:spcPct val="125000"/>
                  </a:lnSpc>
                  <a:spcBef>
                    <a:spcPct val="50000"/>
                  </a:spcBef>
                  <a:spcAft>
                    <a:spcPct val="20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Ø"/>
                  <a:defRPr/>
                </a:pPr>
                <a:r>
                  <a:rPr lang="en-US" sz="2000" b="1" kern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Peak current</a:t>
                </a:r>
              </a:p>
              <a:p>
                <a:pPr marL="742950" lvl="1" indent="-285750" fontAlgn="base">
                  <a:lnSpc>
                    <a:spcPct val="125000"/>
                  </a:lnSpc>
                  <a:spcBef>
                    <a:spcPct val="50000"/>
                  </a:spcBef>
                  <a:spcAft>
                    <a:spcPct val="20000"/>
                  </a:spcAft>
                  <a:buFont typeface="Wingdings" pitchFamily="2" charset="2"/>
                  <a:buChar char="ü"/>
                  <a:defRPr/>
                </a:pPr>
                <a:r>
                  <a:rPr lang="en-US" u="sng" kern="0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Protons, deuterons</a:t>
                </a:r>
                <a:r>
                  <a:rPr lang="en-US" kern="0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: more than 6.5 mA for obtain 5 mA max in the LINAC </a:t>
                </a:r>
              </a:p>
              <a:p>
                <a:pPr marL="742950" lvl="1" indent="-285750">
                  <a:lnSpc>
                    <a:spcPct val="125000"/>
                  </a:lnSpc>
                  <a:spcBef>
                    <a:spcPct val="50000"/>
                  </a:spcBef>
                  <a:spcAft>
                    <a:spcPct val="20000"/>
                  </a:spcAft>
                  <a:buFont typeface="Wingdings" pitchFamily="2" charset="2"/>
                  <a:buChar char="ü"/>
                  <a:defRPr/>
                </a:pPr>
                <a:r>
                  <a:rPr lang="en-US" u="sng" kern="0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Heavy ions</a:t>
                </a:r>
                <a:r>
                  <a:rPr lang="en-US" kern="0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: 1.3 mA (if possible) for obtain 1 mA max in the LINAC</a:t>
                </a:r>
                <a:br>
                  <a:rPr lang="en-US" kern="0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i="1" kern="0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Ex. </a:t>
                </a:r>
                <a:r>
                  <a:rPr lang="en-US" i="1" kern="0" baseline="30000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16</a:t>
                </a:r>
                <a:r>
                  <a:rPr lang="en-US" i="1" kern="0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i="1" kern="0" baseline="30000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6+</a:t>
                </a:r>
                <a:r>
                  <a:rPr lang="en-US" i="1" kern="0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1.3 </a:t>
                </a:r>
                <a:r>
                  <a:rPr lang="en-US" i="1" kern="0" dirty="0" err="1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</a:t>
                </a:r>
                <a:r>
                  <a:rPr lang="en-US" i="1" kern="0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i="1" kern="0" baseline="30000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</a:t>
                </a:r>
                <a:r>
                  <a:rPr lang="en-US" i="1" kern="0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</a:t>
                </a:r>
                <a:r>
                  <a:rPr lang="en-US" i="1" kern="0" baseline="30000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7+</a:t>
                </a:r>
                <a:r>
                  <a:rPr lang="en-US" i="1" kern="0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0.4 </a:t>
                </a:r>
                <a:r>
                  <a:rPr lang="en-US" i="1" kern="0" dirty="0" err="1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</a:t>
                </a:r>
                <a:r>
                  <a:rPr lang="en-US" i="1" kern="0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i="1" kern="0" baseline="30000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40</a:t>
                </a:r>
                <a:r>
                  <a:rPr lang="en-US" i="1" kern="0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Ar</a:t>
                </a:r>
                <a:r>
                  <a:rPr lang="en-US" i="1" kern="0" baseline="30000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14+</a:t>
                </a:r>
                <a:r>
                  <a:rPr lang="en-US" i="1" kern="0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50 µA, </a:t>
                </a:r>
                <a:r>
                  <a:rPr lang="en-US" i="1" kern="0" baseline="30000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58</a:t>
                </a:r>
                <a:r>
                  <a:rPr lang="en-US" i="1" kern="0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Ni</a:t>
                </a:r>
                <a:r>
                  <a:rPr lang="en-US" i="1" kern="0" baseline="30000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19+</a:t>
                </a:r>
                <a:r>
                  <a:rPr lang="en-US" i="1" kern="0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20 µA</a:t>
                </a:r>
                <a:r>
                  <a:rPr lang="en-US" kern="0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742950" lvl="1" indent="-285750">
                  <a:lnSpc>
                    <a:spcPct val="125000"/>
                  </a:lnSpc>
                  <a:spcBef>
                    <a:spcPct val="50000"/>
                  </a:spcBef>
                  <a:spcAft>
                    <a:spcPct val="20000"/>
                  </a:spcAft>
                  <a:buFont typeface="Wingdings" pitchFamily="2" charset="2"/>
                  <a:buChar char="ü"/>
                  <a:defRPr/>
                </a:pPr>
                <a:r>
                  <a:rPr lang="en-US" kern="0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At these low energy at relatively high current, Coulomb repulsion contribute on the beam (</a:t>
                </a:r>
                <a:r>
                  <a:rPr lang="en-US" kern="0" dirty="0" err="1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ie</a:t>
                </a:r>
                <a:r>
                  <a:rPr lang="en-US" kern="0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this is the </a:t>
                </a:r>
                <a:r>
                  <a:rPr lang="en-US" u="sng" kern="0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charge space</a:t>
                </a:r>
                <a:r>
                  <a:rPr lang="en-US" kern="0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marL="742950" lvl="1" indent="-285750">
                  <a:lnSpc>
                    <a:spcPct val="125000"/>
                  </a:lnSpc>
                  <a:spcBef>
                    <a:spcPct val="50000"/>
                  </a:spcBef>
                  <a:spcAft>
                    <a:spcPct val="20000"/>
                  </a:spcAft>
                  <a:buFont typeface="Wingdings" pitchFamily="2" charset="2"/>
                  <a:buChar char="ü"/>
                  <a:defRPr/>
                </a:pPr>
                <a:r>
                  <a:rPr lang="en-US" kern="0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 a magnetic transport line, these forces are compensate :</a:t>
                </a:r>
                <a:br>
                  <a:rPr lang="en-US" kern="0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kern="0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=&gt; </a:t>
                </a:r>
                <a:r>
                  <a:rPr lang="en-US" u="sng" kern="0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beam tuning depend slowly to the current level</a:t>
                </a:r>
                <a:r>
                  <a:rPr lang="en-US" kern="0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kern="0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itchFamily="2" charset="2"/>
                  </a:rPr>
                  <a:t>(first tuning using the </a:t>
                </a:r>
                <a14:m>
                  <m:oMath xmlns:m="http://schemas.openxmlformats.org/officeDocument/2006/math">
                    <m:r>
                      <a:rPr lang="fr-FR" i="1" kern="0">
                        <a:solidFill>
                          <a:srgbClr val="0033CC"/>
                        </a:solidFill>
                        <a:latin typeface="Cambria Math"/>
                        <a:cs typeface="Times New Roman" panose="02020603050405020304" pitchFamily="18" charset="0"/>
                        <a:sym typeface="Wingdings" pitchFamily="2" charset="2"/>
                      </a:rPr>
                      <m:t>𝐵</m:t>
                    </m:r>
                    <m:r>
                      <a:rPr lang="fr-FR" i="1" kern="0">
                        <a:solidFill>
                          <a:srgbClr val="0033CC"/>
                        </a:solidFill>
                        <a:latin typeface="Cambria Math"/>
                        <a:ea typeface="Cambria Math"/>
                        <a:cs typeface="Times New Roman" panose="02020603050405020304" pitchFamily="18" charset="0"/>
                        <a:sym typeface="Wingdings" pitchFamily="2" charset="2"/>
                      </a:rPr>
                      <m:t>𝜌</m:t>
                    </m:r>
                  </m:oMath>
                </a14:m>
                <a:r>
                  <a:rPr lang="en-US" kern="0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itchFamily="2" charset="2"/>
                  </a:rPr>
                  <a:t> scaling is possible )</a:t>
                </a:r>
                <a:endParaRPr lang="en-US" kern="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angle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24000" y="2640317"/>
                <a:ext cx="9144000" cy="3912880"/>
              </a:xfrm>
              <a:prstGeom prst="rect">
                <a:avLst/>
              </a:prstGeom>
              <a:blipFill>
                <a:blip r:embed="rId2"/>
                <a:stretch>
                  <a:fillRect l="-600" r="-733" b="-3583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39226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3"/>
          <p:cNvSpPr>
            <a:spLocks noGrp="1"/>
          </p:cNvSpPr>
          <p:nvPr>
            <p:ph type="title"/>
          </p:nvPr>
        </p:nvSpPr>
        <p:spPr>
          <a:xfrm>
            <a:off x="1776000" y="158400"/>
            <a:ext cx="8208432" cy="318272"/>
          </a:xfrm>
        </p:spPr>
        <p:txBody>
          <a:bodyPr vert="horz" wrap="none" lIns="36000" tIns="36000" rIns="36000" bIns="36000" rtlCol="0" anchor="t" anchorCtr="0">
            <a:noAutofit/>
          </a:bodyPr>
          <a:lstStyle/>
          <a:p>
            <a:pPr algn="just"/>
            <a:r>
              <a:rPr lang="en-US" sz="16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SPIRAL2 accelerator at GANIL-Caen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639616" y="582960"/>
            <a:ext cx="6984776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Font typeface="Arial" pitchFamily="34" charset="0"/>
              <a:buNone/>
              <a:defRPr sz="1800" b="1" i="0" u="none" strike="noStrike" kern="1200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Space charges compensation</a:t>
            </a:r>
          </a:p>
        </p:txBody>
      </p:sp>
      <p:pic>
        <p:nvPicPr>
          <p:cNvPr id="7" name="Image 6" descr="SCC_lent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83310" y="3457009"/>
            <a:ext cx="3382995" cy="2750819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 l="4178" t="12362" r="3916" b="14463"/>
          <a:stretch>
            <a:fillRect/>
          </a:stretch>
        </p:blipFill>
        <p:spPr bwMode="auto">
          <a:xfrm>
            <a:off x="5933986" y="1409829"/>
            <a:ext cx="4734016" cy="1418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7550088" y="6165304"/>
            <a:ext cx="239824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rgbClr val="0000FF"/>
                </a:solidFill>
              </a:rPr>
              <a:t>Calculation of the </a:t>
            </a:r>
            <a:r>
              <a:rPr lang="en-US" sz="1050" dirty="0" err="1">
                <a:solidFill>
                  <a:srgbClr val="0000FF"/>
                </a:solidFill>
              </a:rPr>
              <a:t>transcient</a:t>
            </a:r>
            <a:r>
              <a:rPr lang="en-US" sz="1050" dirty="0">
                <a:solidFill>
                  <a:srgbClr val="0000FF"/>
                </a:solidFill>
              </a:rPr>
              <a:t> compensation (by N. Chauvin)</a:t>
            </a:r>
          </a:p>
        </p:txBody>
      </p:sp>
      <p:sp>
        <p:nvSpPr>
          <p:cNvPr id="10" name="Rectangle 9"/>
          <p:cNvSpPr>
            <a:spLocks noGrp="1" noChangeArrowheads="1"/>
          </p:cNvSpPr>
          <p:nvPr/>
        </p:nvSpPr>
        <p:spPr bwMode="auto">
          <a:xfrm>
            <a:off x="1524003" y="1024210"/>
            <a:ext cx="5985933" cy="2692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lnSpc>
                <a:spcPct val="125000"/>
              </a:lnSpc>
              <a:spcBef>
                <a:spcPct val="50000"/>
              </a:spcBef>
              <a:spcAft>
                <a:spcPct val="20000"/>
              </a:spcAft>
              <a:buClr>
                <a:schemeClr val="tx1"/>
              </a:buClr>
              <a:buFont typeface="Wingdings" pitchFamily="2" charset="2"/>
              <a:buChar char="v"/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lnSpc>
                <a:spcPct val="125000"/>
              </a:lnSpc>
              <a:spcBef>
                <a:spcPct val="50000"/>
              </a:spcBef>
              <a:spcAft>
                <a:spcPct val="20000"/>
              </a:spcAft>
              <a:buFont typeface="Wingdings" pitchFamily="2" charset="2"/>
              <a:buChar char="ü"/>
              <a:defRPr sz="200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2pPr>
            <a:lvl3pPr marL="1143000" indent="-228600" algn="l" rtl="0" fontAlgn="base">
              <a:lnSpc>
                <a:spcPct val="125000"/>
              </a:lnSpc>
              <a:spcBef>
                <a:spcPct val="50000"/>
              </a:spcBef>
              <a:spcAft>
                <a:spcPct val="20000"/>
              </a:spcAft>
              <a:buChar char="•"/>
              <a:defRPr>
                <a:solidFill>
                  <a:srgbClr val="009900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Compensation phenomena</a:t>
            </a:r>
          </a:p>
          <a:p>
            <a:pPr lvl="1">
              <a:spcBef>
                <a:spcPts val="600"/>
              </a:spcBef>
            </a:pPr>
            <a:r>
              <a:rPr lang="en-US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Residual gas </a:t>
            </a:r>
            <a:r>
              <a:rPr lang="en-US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ionisation</a:t>
            </a:r>
            <a:endParaRPr lang="en-US" sz="1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spcBef>
                <a:spcPts val="600"/>
              </a:spcBef>
            </a:pPr>
            <a:r>
              <a:rPr lang="en-US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Electron trapping by the beam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US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(@potential </a:t>
            </a:r>
            <a:r>
              <a:rPr lang="en-US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positif</a:t>
            </a:r>
            <a:r>
              <a:rPr lang="en-US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1"/>
            <a:r>
              <a:rPr lang="en-US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Neutralization of space charges forces</a:t>
            </a:r>
          </a:p>
        </p:txBody>
      </p:sp>
      <p:sp>
        <p:nvSpPr>
          <p:cNvPr id="11" name="Rectangle 10"/>
          <p:cNvSpPr>
            <a:spLocks noGrp="1" noChangeArrowheads="1"/>
          </p:cNvSpPr>
          <p:nvPr/>
        </p:nvSpPr>
        <p:spPr bwMode="auto">
          <a:xfrm>
            <a:off x="1524000" y="3481362"/>
            <a:ext cx="4724400" cy="3404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lnSpc>
                <a:spcPct val="125000"/>
              </a:lnSpc>
              <a:spcBef>
                <a:spcPct val="50000"/>
              </a:spcBef>
              <a:spcAft>
                <a:spcPct val="20000"/>
              </a:spcAft>
              <a:buClr>
                <a:schemeClr val="tx1"/>
              </a:buClr>
              <a:buFont typeface="Wingdings" pitchFamily="2" charset="2"/>
              <a:buChar char="v"/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lnSpc>
                <a:spcPct val="125000"/>
              </a:lnSpc>
              <a:spcBef>
                <a:spcPct val="50000"/>
              </a:spcBef>
              <a:spcAft>
                <a:spcPct val="20000"/>
              </a:spcAft>
              <a:buFont typeface="Wingdings" pitchFamily="2" charset="2"/>
              <a:buChar char="ü"/>
              <a:defRPr sz="200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2pPr>
            <a:lvl3pPr marL="1143000" indent="-228600" algn="l" rtl="0" fontAlgn="base">
              <a:lnSpc>
                <a:spcPct val="125000"/>
              </a:lnSpc>
              <a:spcBef>
                <a:spcPct val="50000"/>
              </a:spcBef>
              <a:spcAft>
                <a:spcPct val="20000"/>
              </a:spcAft>
              <a:buChar char="•"/>
              <a:defRPr>
                <a:solidFill>
                  <a:srgbClr val="009900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Not well controlled aspects</a:t>
            </a:r>
          </a:p>
          <a:p>
            <a:pPr lvl="1">
              <a:spcBef>
                <a:spcPts val="600"/>
              </a:spcBef>
            </a:pPr>
            <a:r>
              <a:rPr lang="en-US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Compensation level (close to 100%)</a:t>
            </a:r>
          </a:p>
          <a:p>
            <a:pPr lvl="1"/>
            <a:r>
              <a:rPr lang="en-US" sz="1800" u="sng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Transients aspects</a:t>
            </a:r>
            <a:r>
              <a:rPr lang="en-US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in pulsed mode (the neutralization is not instantaneous)</a:t>
            </a:r>
          </a:p>
          <a:p>
            <a:pPr lvl="1"/>
            <a:r>
              <a:rPr lang="en-US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High contribution of the </a:t>
            </a:r>
            <a:r>
              <a:rPr lang="en-US" sz="1800" u="sng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residual </a:t>
            </a:r>
            <a:r>
              <a:rPr lang="en-US" sz="1800" u="sng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gaz</a:t>
            </a:r>
            <a:r>
              <a:rPr lang="en-US" sz="1800" u="sng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nature (type) and pressure level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7248128" y="6165304"/>
            <a:ext cx="225213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rgbClr val="0000FF"/>
                </a:solidFill>
              </a:rPr>
              <a:t>Emittances measurement at RFQ SPIRAL2 entrance (by D. </a:t>
            </a:r>
            <a:r>
              <a:rPr lang="en-US" sz="1050" dirty="0" err="1">
                <a:solidFill>
                  <a:srgbClr val="0000FF"/>
                </a:solidFill>
              </a:rPr>
              <a:t>Uriot</a:t>
            </a:r>
            <a:r>
              <a:rPr lang="en-US" sz="1050" dirty="0">
                <a:solidFill>
                  <a:srgbClr val="0000FF"/>
                </a:solidFill>
              </a:rPr>
              <a:t>)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3209" y="3655123"/>
            <a:ext cx="4454795" cy="2543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62699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3"/>
          <p:cNvSpPr>
            <a:spLocks noGrp="1"/>
          </p:cNvSpPr>
          <p:nvPr>
            <p:ph type="title"/>
          </p:nvPr>
        </p:nvSpPr>
        <p:spPr>
          <a:xfrm>
            <a:off x="1776000" y="158400"/>
            <a:ext cx="8208432" cy="318272"/>
          </a:xfrm>
        </p:spPr>
        <p:txBody>
          <a:bodyPr vert="horz" wrap="none" lIns="36000" tIns="36000" rIns="36000" bIns="36000" rtlCol="0" anchor="t" anchorCtr="0">
            <a:noAutofit/>
          </a:bodyPr>
          <a:lstStyle/>
          <a:p>
            <a:pPr algn="just"/>
            <a:r>
              <a:rPr lang="en-US" sz="16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SPIRAL2 accelerator at GANIL-Caen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639616" y="582960"/>
            <a:ext cx="6984776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Font typeface="Arial" pitchFamily="34" charset="0"/>
              <a:buNone/>
              <a:defRPr sz="1800" b="1" i="0" u="none" strike="noStrike" kern="1200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Vacuum pressure</a:t>
            </a:r>
          </a:p>
        </p:txBody>
      </p:sp>
      <p:sp>
        <p:nvSpPr>
          <p:cNvPr id="12" name="Rectangle 5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703513" y="5178380"/>
            <a:ext cx="8582025" cy="1490980"/>
          </a:xfrm>
          <a:prstGeom prst="rect">
            <a:avLst/>
          </a:prstGeom>
          <a:noFill/>
          <a:ln/>
        </p:spPr>
        <p:txBody>
          <a:bodyPr/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Vacuum level have to be carefully choose</a:t>
            </a:r>
          </a:p>
          <a:p>
            <a:pPr lvl="1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Between 10</a:t>
            </a:r>
            <a:r>
              <a:rPr lang="en-US" sz="1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-6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few 10</a:t>
            </a:r>
            <a:r>
              <a:rPr lang="en-US" sz="1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-5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mbar for Protons/Deuterons particles</a:t>
            </a:r>
          </a:p>
          <a:p>
            <a:pPr lvl="1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Between 10</a:t>
            </a:r>
            <a:r>
              <a:rPr lang="en-US" sz="1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-8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few 10</a:t>
            </a:r>
            <a:r>
              <a:rPr lang="en-US" sz="1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-7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mbar for working with heavy ions</a:t>
            </a:r>
          </a:p>
          <a:p>
            <a:pPr lvl="1"/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26844" y="1282661"/>
            <a:ext cx="5724525" cy="3310751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3403124" y="1942538"/>
            <a:ext cx="13115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600" b="1" dirty="0">
                <a:solidFill>
                  <a:schemeClr val="bg1"/>
                </a:solidFill>
              </a:rPr>
              <a:t>1.2 10</a:t>
            </a:r>
            <a:r>
              <a:rPr lang="fr-FR" sz="1600" b="1" baseline="30000" dirty="0">
                <a:solidFill>
                  <a:schemeClr val="bg1"/>
                </a:solidFill>
              </a:rPr>
              <a:t>-5</a:t>
            </a:r>
            <a:r>
              <a:rPr lang="fr-FR" sz="1600" b="1" dirty="0">
                <a:solidFill>
                  <a:schemeClr val="bg1"/>
                </a:solidFill>
              </a:rPr>
              <a:t> mbar</a:t>
            </a:r>
          </a:p>
          <a:p>
            <a:pPr algn="ctr"/>
            <a:r>
              <a:rPr lang="fr-FR" sz="1600" b="1" dirty="0">
                <a:solidFill>
                  <a:schemeClr val="bg1"/>
                </a:solidFill>
              </a:rPr>
              <a:t>(Argon)</a:t>
            </a:r>
          </a:p>
        </p:txBody>
      </p:sp>
      <p:sp>
        <p:nvSpPr>
          <p:cNvPr id="17" name="Rectangle 55"/>
          <p:cNvSpPr txBox="1">
            <a:spLocks noChangeArrowheads="1"/>
          </p:cNvSpPr>
          <p:nvPr/>
        </p:nvSpPr>
        <p:spPr bwMode="auto">
          <a:xfrm>
            <a:off x="1487488" y="1484785"/>
            <a:ext cx="3657600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fontAlgn="base">
              <a:lnSpc>
                <a:spcPct val="125000"/>
              </a:lnSpc>
              <a:spcBef>
                <a:spcPct val="50000"/>
              </a:spcBef>
              <a:spcAft>
                <a:spcPct val="20000"/>
              </a:spcAft>
              <a:buClr>
                <a:schemeClr val="tx1"/>
              </a:buClr>
              <a:buFont typeface="Wingdings" pitchFamily="2" charset="2"/>
              <a:buChar char="v"/>
              <a:defRPr/>
            </a:pPr>
            <a:r>
              <a:rPr lang="en-US" b="1" u="sng" kern="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Sufficiently good</a:t>
            </a:r>
            <a:br>
              <a:rPr lang="en-US" b="1" kern="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kern="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order to suppress losses by electronic capture</a:t>
            </a:r>
          </a:p>
          <a:p>
            <a:pPr marL="342900" indent="-342900" fontAlgn="base">
              <a:lnSpc>
                <a:spcPct val="125000"/>
              </a:lnSpc>
              <a:spcBef>
                <a:spcPct val="50000"/>
              </a:spcBef>
              <a:spcAft>
                <a:spcPct val="20000"/>
              </a:spcAft>
              <a:buClr>
                <a:schemeClr val="tx1"/>
              </a:buClr>
              <a:buFont typeface="Wingdings" pitchFamily="2" charset="2"/>
              <a:buChar char="v"/>
              <a:defRPr/>
            </a:pPr>
            <a:r>
              <a:rPr lang="en-US" b="1" u="sng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 to good</a:t>
            </a:r>
            <a:br>
              <a:rPr lang="en-US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decrease the time of the increasing of the compensation</a:t>
            </a:r>
            <a:br>
              <a:rPr lang="en-US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(and ameliorate the emittances)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5702828" y="4557628"/>
            <a:ext cx="44778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Transmission (calculation) and transients compensation (Deuterons case) </a:t>
            </a:r>
            <a:br>
              <a:rPr lang="en-US" sz="11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1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 a function of the residual gas pressure</a:t>
            </a:r>
          </a:p>
        </p:txBody>
      </p:sp>
      <p:sp>
        <p:nvSpPr>
          <p:cNvPr id="19" name="Étoile à 6 branches 18"/>
          <p:cNvSpPr/>
          <p:nvPr/>
        </p:nvSpPr>
        <p:spPr bwMode="auto">
          <a:xfrm>
            <a:off x="7913691" y="3473411"/>
            <a:ext cx="180975" cy="200025"/>
          </a:xfrm>
          <a:prstGeom prst="star6">
            <a:avLst/>
          </a:prstGeom>
          <a:solidFill>
            <a:srgbClr val="FFC0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latin typeface="Arial" charset="0"/>
            </a:endParaRPr>
          </a:p>
        </p:txBody>
      </p:sp>
      <p:cxnSp>
        <p:nvCxnSpPr>
          <p:cNvPr id="20" name="Connecteur droit avec flèche 19"/>
          <p:cNvCxnSpPr/>
          <p:nvPr/>
        </p:nvCxnSpPr>
        <p:spPr bwMode="auto">
          <a:xfrm flipH="1">
            <a:off x="10094912" y="1644611"/>
            <a:ext cx="2" cy="2638425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1" name="ZoneTexte 20"/>
          <p:cNvSpPr txBox="1"/>
          <p:nvPr/>
        </p:nvSpPr>
        <p:spPr>
          <a:xfrm>
            <a:off x="10142541" y="1492211"/>
            <a:ext cx="3143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/>
              <a:t>0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10047291" y="3530561"/>
            <a:ext cx="6476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/>
              <a:t>800µs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10047292" y="3025736"/>
            <a:ext cx="6476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/>
              <a:t>600µs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10047292" y="2511386"/>
            <a:ext cx="6476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/>
              <a:t>400µs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10056814" y="1977983"/>
            <a:ext cx="6476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/>
              <a:t>200µs</a:t>
            </a:r>
          </a:p>
        </p:txBody>
      </p:sp>
      <p:sp>
        <p:nvSpPr>
          <p:cNvPr id="26" name="Étoile à 6 branches 25"/>
          <p:cNvSpPr/>
          <p:nvPr/>
        </p:nvSpPr>
        <p:spPr bwMode="auto">
          <a:xfrm>
            <a:off x="8485191" y="2797136"/>
            <a:ext cx="180975" cy="200025"/>
          </a:xfrm>
          <a:prstGeom prst="star6">
            <a:avLst/>
          </a:prstGeom>
          <a:solidFill>
            <a:srgbClr val="FFC0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latin typeface="Arial" charset="0"/>
            </a:endParaRPr>
          </a:p>
        </p:txBody>
      </p:sp>
      <p:sp>
        <p:nvSpPr>
          <p:cNvPr id="27" name="Étoile à 6 branches 26"/>
          <p:cNvSpPr/>
          <p:nvPr/>
        </p:nvSpPr>
        <p:spPr bwMode="auto">
          <a:xfrm>
            <a:off x="9218613" y="1730336"/>
            <a:ext cx="180975" cy="200025"/>
          </a:xfrm>
          <a:prstGeom prst="star6">
            <a:avLst/>
          </a:prstGeom>
          <a:solidFill>
            <a:srgbClr val="FFC0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latin typeface="Arial" charset="0"/>
            </a:endParaRPr>
          </a:p>
        </p:txBody>
      </p:sp>
      <p:sp>
        <p:nvSpPr>
          <p:cNvPr id="28" name="Étoile à 6 branches 27"/>
          <p:cNvSpPr/>
          <p:nvPr/>
        </p:nvSpPr>
        <p:spPr bwMode="auto">
          <a:xfrm>
            <a:off x="9437691" y="1625561"/>
            <a:ext cx="180975" cy="200025"/>
          </a:xfrm>
          <a:prstGeom prst="star6">
            <a:avLst/>
          </a:prstGeom>
          <a:solidFill>
            <a:srgbClr val="FFC0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924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19" grpId="0" animBg="1"/>
      <p:bldP spid="21" grpId="0"/>
      <p:bldP spid="22" grpId="0"/>
      <p:bldP spid="23" grpId="0"/>
      <p:bldP spid="24" grpId="0"/>
      <p:bldP spid="25" grpId="0"/>
      <p:bldP spid="26" grpId="0" animBg="1"/>
      <p:bldP spid="27" grpId="0" animBg="1"/>
      <p:bldP spid="2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3"/>
          <p:cNvSpPr>
            <a:spLocks noGrp="1"/>
          </p:cNvSpPr>
          <p:nvPr>
            <p:ph type="title"/>
          </p:nvPr>
        </p:nvSpPr>
        <p:spPr>
          <a:xfrm>
            <a:off x="1776000" y="158400"/>
            <a:ext cx="8208432" cy="318272"/>
          </a:xfrm>
        </p:spPr>
        <p:txBody>
          <a:bodyPr vert="horz" wrap="none" lIns="36000" tIns="36000" rIns="36000" bIns="36000" rtlCol="0" anchor="t" anchorCtr="0">
            <a:noAutofit/>
          </a:bodyPr>
          <a:lstStyle/>
          <a:p>
            <a:pPr algn="just"/>
            <a:r>
              <a:rPr lang="en-US" sz="16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SPIRAL2 accelerator at GANIL-Caen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696875" y="7450"/>
            <a:ext cx="6984776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Font typeface="Arial" pitchFamily="34" charset="0"/>
              <a:buNone/>
              <a:defRPr sz="1800" b="1" i="0" u="none" strike="noStrike" kern="1200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  <a:ea typeface="+mj-ea"/>
                <a:cs typeface="+mj-cs"/>
              </a:defRPr>
            </a:lvl1pPr>
          </a:lstStyle>
          <a:p>
            <a:pPr algn="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LBE1 description (1/6)</a:t>
            </a:r>
          </a:p>
        </p:txBody>
      </p:sp>
      <p:pic>
        <p:nvPicPr>
          <p:cNvPr id="29" name="Picture 140"/>
          <p:cNvPicPr>
            <a:picLocks noChangeAspect="1" noChangeArrowheads="1"/>
          </p:cNvPicPr>
          <p:nvPr/>
        </p:nvPicPr>
        <p:blipFill>
          <a:blip r:embed="rId2" cstate="print"/>
          <a:srcRect t="15293"/>
          <a:stretch>
            <a:fillRect/>
          </a:stretch>
        </p:blipFill>
        <p:spPr bwMode="auto">
          <a:xfrm>
            <a:off x="1524000" y="1114432"/>
            <a:ext cx="9144000" cy="360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" name="Text Box 141"/>
          <p:cNvSpPr txBox="1">
            <a:spLocks noChangeArrowheads="1"/>
          </p:cNvSpPr>
          <p:nvPr/>
        </p:nvSpPr>
        <p:spPr bwMode="auto">
          <a:xfrm>
            <a:off x="1524004" y="5730347"/>
            <a:ext cx="3503613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sz="1400" u="sng" dirty="0">
                <a:solidFill>
                  <a:srgbClr val="3333FF"/>
                </a:solidFill>
                <a:latin typeface="Toga Sans" pitchFamily="34" charset="0"/>
              </a:rPr>
              <a:t>Source A/q=3</a:t>
            </a:r>
          </a:p>
          <a:p>
            <a:r>
              <a:rPr lang="en-GB" sz="1400" dirty="0">
                <a:solidFill>
                  <a:srgbClr val="3333FF"/>
                </a:solidFill>
                <a:latin typeface="Toga Sans" pitchFamily="34" charset="0"/>
              </a:rPr>
              <a:t>PHOENIX V2 (18 GHz)</a:t>
            </a:r>
          </a:p>
          <a:p>
            <a:r>
              <a:rPr lang="en-GB" sz="1400" dirty="0">
                <a:solidFill>
                  <a:srgbClr val="3333FF"/>
                </a:solidFill>
                <a:latin typeface="Toga Sans" pitchFamily="34" charset="0"/>
              </a:rPr>
              <a:t>60 kV max – 1.3 </a:t>
            </a:r>
            <a:r>
              <a:rPr lang="en-GB" sz="1400" dirty="0" err="1">
                <a:solidFill>
                  <a:srgbClr val="3333FF"/>
                </a:solidFill>
                <a:latin typeface="Toga Sans" pitchFamily="34" charset="0"/>
              </a:rPr>
              <a:t>mA</a:t>
            </a:r>
            <a:r>
              <a:rPr lang="en-GB" sz="1400" dirty="0">
                <a:solidFill>
                  <a:srgbClr val="3333FF"/>
                </a:solidFill>
                <a:latin typeface="Toga Sans" pitchFamily="34" charset="0"/>
              </a:rPr>
              <a:t> max</a:t>
            </a:r>
          </a:p>
        </p:txBody>
      </p:sp>
      <p:sp>
        <p:nvSpPr>
          <p:cNvPr id="31" name="Line 142"/>
          <p:cNvSpPr>
            <a:spLocks noChangeShapeType="1"/>
          </p:cNvSpPr>
          <p:nvPr/>
        </p:nvSpPr>
        <p:spPr bwMode="auto">
          <a:xfrm flipH="1" flipV="1">
            <a:off x="1906588" y="4524375"/>
            <a:ext cx="23812" cy="1207558"/>
          </a:xfrm>
          <a:prstGeom prst="line">
            <a:avLst/>
          </a:prstGeom>
          <a:noFill/>
          <a:ln w="28575">
            <a:solidFill>
              <a:srgbClr val="3333FF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2" name="Text Box 147"/>
          <p:cNvSpPr txBox="1">
            <a:spLocks noChangeArrowheads="1"/>
          </p:cNvSpPr>
          <p:nvPr/>
        </p:nvSpPr>
        <p:spPr bwMode="auto">
          <a:xfrm>
            <a:off x="1808163" y="998545"/>
            <a:ext cx="1784350" cy="674687"/>
          </a:xfrm>
          <a:prstGeom prst="rect">
            <a:avLst/>
          </a:prstGeom>
          <a:solidFill>
            <a:srgbClr val="0033CC"/>
          </a:solidFill>
          <a:ln w="28575">
            <a:solidFill>
              <a:srgbClr val="0033CC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fr-FR" sz="2000" b="1" dirty="0">
                <a:solidFill>
                  <a:schemeClr val="bg1"/>
                </a:solidFill>
                <a:latin typeface="Times New Roman" pitchFamily="18" charset="0"/>
              </a:rPr>
              <a:t>LBE1 </a:t>
            </a:r>
          </a:p>
          <a:p>
            <a:pPr algn="ctr" eaLnBrk="0" hangingPunct="0"/>
            <a:r>
              <a:rPr lang="fr-FR" sz="1600" b="1" dirty="0">
                <a:solidFill>
                  <a:schemeClr val="bg1"/>
                </a:solidFill>
                <a:latin typeface="Times New Roman" pitchFamily="18" charset="0"/>
              </a:rPr>
              <a:t>(ions A/q=3)</a:t>
            </a:r>
          </a:p>
        </p:txBody>
      </p:sp>
      <p:sp>
        <p:nvSpPr>
          <p:cNvPr id="33" name="Line 148"/>
          <p:cNvSpPr>
            <a:spLocks noChangeShapeType="1"/>
          </p:cNvSpPr>
          <p:nvPr/>
        </p:nvSpPr>
        <p:spPr bwMode="auto">
          <a:xfrm>
            <a:off x="2106617" y="4378332"/>
            <a:ext cx="2073275" cy="3175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34" name="Line 149"/>
          <p:cNvSpPr>
            <a:spLocks noChangeShapeType="1"/>
          </p:cNvSpPr>
          <p:nvPr/>
        </p:nvSpPr>
        <p:spPr bwMode="auto">
          <a:xfrm flipV="1">
            <a:off x="4213225" y="1508132"/>
            <a:ext cx="3557588" cy="4763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35" name="Line 150"/>
          <p:cNvSpPr>
            <a:spLocks noChangeShapeType="1"/>
          </p:cNvSpPr>
          <p:nvPr/>
        </p:nvSpPr>
        <p:spPr bwMode="auto">
          <a:xfrm flipV="1">
            <a:off x="4216400" y="1477963"/>
            <a:ext cx="7938" cy="2938462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36" name="Text Box 169"/>
          <p:cNvSpPr txBox="1">
            <a:spLocks noChangeArrowheads="1"/>
          </p:cNvSpPr>
          <p:nvPr/>
        </p:nvSpPr>
        <p:spPr bwMode="auto">
          <a:xfrm>
            <a:off x="9677401" y="1905000"/>
            <a:ext cx="990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/>
            <a:r>
              <a:rPr lang="en-GB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Toga Sans" pitchFamily="34" charset="0"/>
              </a:rPr>
              <a:t>to RFQ</a:t>
            </a:r>
          </a:p>
        </p:txBody>
      </p:sp>
      <p:sp>
        <p:nvSpPr>
          <p:cNvPr id="37" name="Line 170"/>
          <p:cNvSpPr>
            <a:spLocks noChangeShapeType="1"/>
          </p:cNvSpPr>
          <p:nvPr/>
        </p:nvSpPr>
        <p:spPr bwMode="auto">
          <a:xfrm>
            <a:off x="10063167" y="1860550"/>
            <a:ext cx="604837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8" name="Oval 34"/>
          <p:cNvSpPr>
            <a:spLocks noChangeArrowheads="1"/>
          </p:cNvSpPr>
          <p:nvPr/>
        </p:nvSpPr>
        <p:spPr bwMode="auto">
          <a:xfrm>
            <a:off x="2096558" y="4258733"/>
            <a:ext cx="190500" cy="2095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pic>
        <p:nvPicPr>
          <p:cNvPr id="39" name="Picture 2" descr="D:\SPIRAL2_project\GANILphotos\DSC037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80470" y="2217918"/>
            <a:ext cx="5962869" cy="39752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0" name="ZoneTexte 39"/>
          <p:cNvSpPr txBox="1"/>
          <p:nvPr/>
        </p:nvSpPr>
        <p:spPr>
          <a:xfrm>
            <a:off x="4669841" y="2589743"/>
            <a:ext cx="909694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Calibri" pitchFamily="34" charset="0"/>
                <a:cs typeface="Calibri" pitchFamily="34" charset="0"/>
              </a:rPr>
              <a:t>Source</a:t>
            </a:r>
          </a:p>
        </p:txBody>
      </p:sp>
      <p:cxnSp>
        <p:nvCxnSpPr>
          <p:cNvPr id="41" name="Connecteur droit avec flèche 40"/>
          <p:cNvCxnSpPr>
            <a:stCxn id="40" idx="2"/>
          </p:cNvCxnSpPr>
          <p:nvPr/>
        </p:nvCxnSpPr>
        <p:spPr bwMode="auto">
          <a:xfrm>
            <a:off x="5124692" y="2959075"/>
            <a:ext cx="319379" cy="60539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2" name="Connecteur droit avec flèche 41"/>
          <p:cNvCxnSpPr/>
          <p:nvPr/>
        </p:nvCxnSpPr>
        <p:spPr bwMode="auto">
          <a:xfrm flipV="1">
            <a:off x="6705599" y="3903134"/>
            <a:ext cx="0" cy="7874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3" name="ZoneTexte 42"/>
          <p:cNvSpPr txBox="1"/>
          <p:nvPr/>
        </p:nvSpPr>
        <p:spPr>
          <a:xfrm>
            <a:off x="6096004" y="4681010"/>
            <a:ext cx="1185335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Calibri" pitchFamily="34" charset="0"/>
                <a:cs typeface="Calibri" pitchFamily="34" charset="0"/>
              </a:rPr>
              <a:t>LBE1-CF11</a:t>
            </a:r>
          </a:p>
        </p:txBody>
      </p:sp>
      <p:sp>
        <p:nvSpPr>
          <p:cNvPr id="44" name="ZoneTexte 43"/>
          <p:cNvSpPr txBox="1"/>
          <p:nvPr/>
        </p:nvSpPr>
        <p:spPr>
          <a:xfrm>
            <a:off x="6934200" y="2640543"/>
            <a:ext cx="1295400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Calibri" pitchFamily="34" charset="0"/>
                <a:cs typeface="Calibri" pitchFamily="34" charset="0"/>
              </a:rPr>
              <a:t>LBE1-SOL11</a:t>
            </a:r>
          </a:p>
        </p:txBody>
      </p:sp>
      <p:cxnSp>
        <p:nvCxnSpPr>
          <p:cNvPr id="45" name="Connecteur droit avec flèche 44"/>
          <p:cNvCxnSpPr/>
          <p:nvPr/>
        </p:nvCxnSpPr>
        <p:spPr bwMode="auto">
          <a:xfrm>
            <a:off x="7512288" y="2984482"/>
            <a:ext cx="6112" cy="62232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6" name="ZoneTexte 45"/>
          <p:cNvSpPr txBox="1"/>
          <p:nvPr/>
        </p:nvSpPr>
        <p:spPr>
          <a:xfrm>
            <a:off x="7924804" y="4562476"/>
            <a:ext cx="1947333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Calibri" pitchFamily="34" charset="0"/>
                <a:cs typeface="Calibri" pitchFamily="34" charset="0"/>
              </a:rPr>
              <a:t>LBE1-Q11/12/13</a:t>
            </a:r>
          </a:p>
        </p:txBody>
      </p:sp>
      <p:cxnSp>
        <p:nvCxnSpPr>
          <p:cNvPr id="47" name="Connecteur droit avec flèche 46"/>
          <p:cNvCxnSpPr/>
          <p:nvPr/>
        </p:nvCxnSpPr>
        <p:spPr bwMode="auto">
          <a:xfrm flipV="1">
            <a:off x="8280399" y="3826934"/>
            <a:ext cx="0" cy="7874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8" name="Connecteur droit avec flèche 47"/>
          <p:cNvCxnSpPr/>
          <p:nvPr/>
        </p:nvCxnSpPr>
        <p:spPr bwMode="auto">
          <a:xfrm flipV="1">
            <a:off x="8864600" y="3810000"/>
            <a:ext cx="0" cy="7874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9" name="Connecteur droit avec flèche 48"/>
          <p:cNvCxnSpPr/>
          <p:nvPr/>
        </p:nvCxnSpPr>
        <p:spPr bwMode="auto">
          <a:xfrm flipV="1">
            <a:off x="9389532" y="3810001"/>
            <a:ext cx="0" cy="7874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0" name="Text Box 143"/>
          <p:cNvSpPr txBox="1">
            <a:spLocks noChangeArrowheads="1"/>
          </p:cNvSpPr>
          <p:nvPr/>
        </p:nvSpPr>
        <p:spPr bwMode="auto">
          <a:xfrm>
            <a:off x="1651001" y="3232159"/>
            <a:ext cx="1684338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sz="1400" dirty="0">
                <a:solidFill>
                  <a:srgbClr val="3333FF"/>
                </a:solidFill>
                <a:latin typeface="Toga Sans" pitchFamily="34" charset="0"/>
              </a:rPr>
              <a:t>Solenoid + </a:t>
            </a:r>
            <a:r>
              <a:rPr lang="en-GB" sz="1400" dirty="0" err="1">
                <a:solidFill>
                  <a:srgbClr val="3333FF"/>
                </a:solidFill>
                <a:latin typeface="Toga Sans" pitchFamily="34" charset="0"/>
              </a:rPr>
              <a:t>quadrupole</a:t>
            </a:r>
            <a:r>
              <a:rPr lang="en-GB" sz="1400" dirty="0">
                <a:solidFill>
                  <a:srgbClr val="3333FF"/>
                </a:solidFill>
                <a:latin typeface="Toga Sans" pitchFamily="34" charset="0"/>
              </a:rPr>
              <a:t> triplet (&amp; </a:t>
            </a:r>
            <a:r>
              <a:rPr lang="en-GB" sz="1400" dirty="0" err="1">
                <a:solidFill>
                  <a:srgbClr val="3333FF"/>
                </a:solidFill>
                <a:latin typeface="Toga Sans" pitchFamily="34" charset="0"/>
              </a:rPr>
              <a:t>steerers</a:t>
            </a:r>
            <a:r>
              <a:rPr lang="en-GB" sz="1400" dirty="0">
                <a:solidFill>
                  <a:srgbClr val="3333FF"/>
                </a:solidFill>
                <a:latin typeface="Toga Sans" pitchFamily="34" charset="0"/>
              </a:rPr>
              <a:t>)</a:t>
            </a:r>
          </a:p>
        </p:txBody>
      </p:sp>
      <p:sp>
        <p:nvSpPr>
          <p:cNvPr id="51" name="Line 144"/>
          <p:cNvSpPr>
            <a:spLocks noChangeShapeType="1"/>
          </p:cNvSpPr>
          <p:nvPr/>
        </p:nvSpPr>
        <p:spPr bwMode="auto">
          <a:xfrm flipV="1">
            <a:off x="2844803" y="3784604"/>
            <a:ext cx="1" cy="304799"/>
          </a:xfrm>
          <a:prstGeom prst="line">
            <a:avLst/>
          </a:prstGeom>
          <a:noFill/>
          <a:ln w="28575">
            <a:solidFill>
              <a:srgbClr val="3333FF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52" name="Text Box 143"/>
          <p:cNvSpPr txBox="1">
            <a:spLocks noChangeArrowheads="1"/>
          </p:cNvSpPr>
          <p:nvPr/>
        </p:nvSpPr>
        <p:spPr bwMode="auto">
          <a:xfrm>
            <a:off x="2048933" y="4519090"/>
            <a:ext cx="46566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rgbClr val="FF0000"/>
                </a:solidFill>
                <a:latin typeface="Toga Sans" pitchFamily="34" charset="0"/>
              </a:rPr>
              <a:t>CF</a:t>
            </a:r>
          </a:p>
        </p:txBody>
      </p:sp>
      <p:sp>
        <p:nvSpPr>
          <p:cNvPr id="53" name="Rectangle avec flèche vers la droite 52"/>
          <p:cNvSpPr/>
          <p:nvPr/>
        </p:nvSpPr>
        <p:spPr bwMode="auto">
          <a:xfrm>
            <a:off x="1549401" y="3962406"/>
            <a:ext cx="3031067" cy="855133"/>
          </a:xfrm>
          <a:prstGeom prst="rightArrowCallout">
            <a:avLst>
              <a:gd name="adj1" fmla="val 15099"/>
              <a:gd name="adj2" fmla="val 25000"/>
              <a:gd name="adj3" fmla="val 26980"/>
              <a:gd name="adj4" fmla="val 62463"/>
            </a:avLst>
          </a:prstGeom>
          <a:solidFill>
            <a:srgbClr val="7030A0">
              <a:alpha val="44000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837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 animBg="1"/>
      <p:bldP spid="32" grpId="0" animBg="1"/>
      <p:bldP spid="33" grpId="0" animBg="1"/>
      <p:bldP spid="34" grpId="0" animBg="1"/>
      <p:bldP spid="35" grpId="0" animBg="1"/>
      <p:bldP spid="38" grpId="0" animBg="1"/>
      <p:bldP spid="40" grpId="0" animBg="1"/>
      <p:bldP spid="43" grpId="0" animBg="1"/>
      <p:bldP spid="44" grpId="0" animBg="1"/>
      <p:bldP spid="46" grpId="0" animBg="1"/>
      <p:bldP spid="50" grpId="0"/>
      <p:bldP spid="51" grpId="0" animBg="1"/>
      <p:bldP spid="52" grpId="0"/>
      <p:bldP spid="5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3"/>
          <p:cNvSpPr>
            <a:spLocks noGrp="1"/>
          </p:cNvSpPr>
          <p:nvPr>
            <p:ph type="title"/>
          </p:nvPr>
        </p:nvSpPr>
        <p:spPr>
          <a:xfrm>
            <a:off x="1776000" y="158400"/>
            <a:ext cx="8208432" cy="318272"/>
          </a:xfrm>
        </p:spPr>
        <p:txBody>
          <a:bodyPr vert="horz" wrap="none" lIns="36000" tIns="36000" rIns="36000" bIns="36000" rtlCol="0" anchor="t" anchorCtr="0">
            <a:noAutofit/>
          </a:bodyPr>
          <a:lstStyle/>
          <a:p>
            <a:pPr algn="just"/>
            <a:r>
              <a:rPr lang="en-US" sz="16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SPIRAL2 accelerator at GANIL-Caen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674554" y="0"/>
            <a:ext cx="6984776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Font typeface="Arial" pitchFamily="34" charset="0"/>
              <a:buNone/>
              <a:defRPr sz="1800" b="1" i="0" u="none" strike="noStrike" kern="1200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  <a:ea typeface="+mj-ea"/>
                <a:cs typeface="+mj-cs"/>
              </a:defRPr>
            </a:lvl1pPr>
          </a:lstStyle>
          <a:p>
            <a:pPr algn="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LBE1 description (2/6)</a:t>
            </a:r>
          </a:p>
        </p:txBody>
      </p:sp>
      <p:pic>
        <p:nvPicPr>
          <p:cNvPr id="54" name="Picture 140"/>
          <p:cNvPicPr>
            <a:picLocks noChangeAspect="1" noChangeArrowheads="1"/>
          </p:cNvPicPr>
          <p:nvPr/>
        </p:nvPicPr>
        <p:blipFill>
          <a:blip r:embed="rId2" cstate="print"/>
          <a:srcRect t="15293"/>
          <a:stretch>
            <a:fillRect/>
          </a:stretch>
        </p:blipFill>
        <p:spPr bwMode="auto">
          <a:xfrm>
            <a:off x="1524000" y="1122898"/>
            <a:ext cx="9144000" cy="360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5" name="Text Box 147"/>
          <p:cNvSpPr txBox="1">
            <a:spLocks noChangeArrowheads="1"/>
          </p:cNvSpPr>
          <p:nvPr/>
        </p:nvSpPr>
        <p:spPr bwMode="auto">
          <a:xfrm>
            <a:off x="1808163" y="998545"/>
            <a:ext cx="1784350" cy="674687"/>
          </a:xfrm>
          <a:prstGeom prst="rect">
            <a:avLst/>
          </a:prstGeom>
          <a:solidFill>
            <a:srgbClr val="0033CC"/>
          </a:solidFill>
          <a:ln w="28575">
            <a:solidFill>
              <a:srgbClr val="0033CC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fr-FR" sz="2000" b="1" dirty="0">
                <a:solidFill>
                  <a:schemeClr val="bg1"/>
                </a:solidFill>
                <a:latin typeface="Times New Roman" pitchFamily="18" charset="0"/>
              </a:rPr>
              <a:t>LBE1 </a:t>
            </a:r>
          </a:p>
          <a:p>
            <a:pPr algn="ctr" eaLnBrk="0" hangingPunct="0"/>
            <a:r>
              <a:rPr lang="fr-FR" sz="1600" b="1" dirty="0">
                <a:solidFill>
                  <a:schemeClr val="bg1"/>
                </a:solidFill>
                <a:latin typeface="Times New Roman" pitchFamily="18" charset="0"/>
              </a:rPr>
              <a:t>(ions A/q=3)</a:t>
            </a:r>
          </a:p>
        </p:txBody>
      </p:sp>
      <p:sp>
        <p:nvSpPr>
          <p:cNvPr id="56" name="Line 148"/>
          <p:cNvSpPr>
            <a:spLocks noChangeShapeType="1"/>
          </p:cNvSpPr>
          <p:nvPr/>
        </p:nvSpPr>
        <p:spPr bwMode="auto">
          <a:xfrm>
            <a:off x="2106617" y="4378332"/>
            <a:ext cx="2073275" cy="3175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7" name="Line 149"/>
          <p:cNvSpPr>
            <a:spLocks noChangeShapeType="1"/>
          </p:cNvSpPr>
          <p:nvPr/>
        </p:nvSpPr>
        <p:spPr bwMode="auto">
          <a:xfrm flipV="1">
            <a:off x="4213225" y="1508132"/>
            <a:ext cx="3557588" cy="4763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8" name="Line 150"/>
          <p:cNvSpPr>
            <a:spLocks noChangeShapeType="1"/>
          </p:cNvSpPr>
          <p:nvPr/>
        </p:nvSpPr>
        <p:spPr bwMode="auto">
          <a:xfrm flipV="1">
            <a:off x="4216400" y="1477963"/>
            <a:ext cx="7938" cy="2938462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9" name="Text Box 169"/>
          <p:cNvSpPr txBox="1">
            <a:spLocks noChangeArrowheads="1"/>
          </p:cNvSpPr>
          <p:nvPr/>
        </p:nvSpPr>
        <p:spPr bwMode="auto">
          <a:xfrm>
            <a:off x="9736671" y="1905000"/>
            <a:ext cx="93133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/>
            <a:r>
              <a:rPr lang="en-GB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Toga Sans" pitchFamily="34" charset="0"/>
              </a:rPr>
              <a:t>to RFQ</a:t>
            </a:r>
          </a:p>
        </p:txBody>
      </p:sp>
      <p:sp>
        <p:nvSpPr>
          <p:cNvPr id="60" name="Line 170"/>
          <p:cNvSpPr>
            <a:spLocks noChangeShapeType="1"/>
          </p:cNvSpPr>
          <p:nvPr/>
        </p:nvSpPr>
        <p:spPr bwMode="auto">
          <a:xfrm>
            <a:off x="10063167" y="1860550"/>
            <a:ext cx="604837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61" name="Oval 34"/>
          <p:cNvSpPr>
            <a:spLocks noChangeArrowheads="1"/>
          </p:cNvSpPr>
          <p:nvPr/>
        </p:nvSpPr>
        <p:spPr bwMode="auto">
          <a:xfrm>
            <a:off x="2096558" y="4258733"/>
            <a:ext cx="190500" cy="2095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62" name="Text Box 143"/>
          <p:cNvSpPr txBox="1">
            <a:spLocks noChangeArrowheads="1"/>
          </p:cNvSpPr>
          <p:nvPr/>
        </p:nvSpPr>
        <p:spPr bwMode="auto">
          <a:xfrm>
            <a:off x="1651001" y="3240626"/>
            <a:ext cx="1684338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sz="1400" dirty="0">
                <a:solidFill>
                  <a:srgbClr val="3333FF"/>
                </a:solidFill>
                <a:latin typeface="Toga Sans" pitchFamily="34" charset="0"/>
              </a:rPr>
              <a:t>Solenoid + </a:t>
            </a:r>
            <a:r>
              <a:rPr lang="en-GB" sz="1400" dirty="0" err="1">
                <a:solidFill>
                  <a:srgbClr val="3333FF"/>
                </a:solidFill>
                <a:latin typeface="Toga Sans" pitchFamily="34" charset="0"/>
              </a:rPr>
              <a:t>quadrupole</a:t>
            </a:r>
            <a:r>
              <a:rPr lang="en-GB" sz="1400" dirty="0">
                <a:solidFill>
                  <a:srgbClr val="3333FF"/>
                </a:solidFill>
                <a:latin typeface="Toga Sans" pitchFamily="34" charset="0"/>
              </a:rPr>
              <a:t> triplet (&amp; </a:t>
            </a:r>
            <a:r>
              <a:rPr lang="en-GB" sz="1400" dirty="0" err="1">
                <a:solidFill>
                  <a:srgbClr val="3333FF"/>
                </a:solidFill>
                <a:latin typeface="Toga Sans" pitchFamily="34" charset="0"/>
              </a:rPr>
              <a:t>steerers</a:t>
            </a:r>
            <a:r>
              <a:rPr lang="en-GB" sz="1400" dirty="0">
                <a:solidFill>
                  <a:srgbClr val="3333FF"/>
                </a:solidFill>
                <a:latin typeface="Toga Sans" pitchFamily="34" charset="0"/>
              </a:rPr>
              <a:t>)</a:t>
            </a:r>
          </a:p>
        </p:txBody>
      </p:sp>
      <p:sp>
        <p:nvSpPr>
          <p:cNvPr id="63" name="Line 144"/>
          <p:cNvSpPr>
            <a:spLocks noChangeShapeType="1"/>
          </p:cNvSpPr>
          <p:nvPr/>
        </p:nvSpPr>
        <p:spPr bwMode="auto">
          <a:xfrm flipV="1">
            <a:off x="2844803" y="3776133"/>
            <a:ext cx="1" cy="313266"/>
          </a:xfrm>
          <a:prstGeom prst="line">
            <a:avLst/>
          </a:prstGeom>
          <a:noFill/>
          <a:ln w="28575">
            <a:solidFill>
              <a:srgbClr val="3333FF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64" name="Text Box 143"/>
          <p:cNvSpPr txBox="1">
            <a:spLocks noChangeArrowheads="1"/>
          </p:cNvSpPr>
          <p:nvPr/>
        </p:nvSpPr>
        <p:spPr bwMode="auto">
          <a:xfrm>
            <a:off x="2048933" y="4519090"/>
            <a:ext cx="46566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rgbClr val="FF0000"/>
                </a:solidFill>
                <a:latin typeface="Toga Sans" pitchFamily="34" charset="0"/>
              </a:rPr>
              <a:t>CF</a:t>
            </a:r>
          </a:p>
        </p:txBody>
      </p:sp>
      <p:sp>
        <p:nvSpPr>
          <p:cNvPr id="65" name="Rectangle avec flèche vers la droite 64"/>
          <p:cNvSpPr/>
          <p:nvPr/>
        </p:nvSpPr>
        <p:spPr bwMode="auto">
          <a:xfrm>
            <a:off x="2556974" y="3962406"/>
            <a:ext cx="2235160" cy="855133"/>
          </a:xfrm>
          <a:prstGeom prst="rightArrowCallout">
            <a:avLst>
              <a:gd name="adj1" fmla="val 15099"/>
              <a:gd name="adj2" fmla="val 25000"/>
              <a:gd name="adj3" fmla="val 26980"/>
              <a:gd name="adj4" fmla="val 83676"/>
            </a:avLst>
          </a:prstGeom>
          <a:solidFill>
            <a:srgbClr val="7030A0">
              <a:alpha val="44000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latin typeface="Arial" charset="0"/>
            </a:endParaRPr>
          </a:p>
        </p:txBody>
      </p:sp>
      <p:pic>
        <p:nvPicPr>
          <p:cNvPr id="66" name="Picture 2" descr="D:\SPIRAL2_project\GANILphotos\DSC037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7883" y="2206619"/>
            <a:ext cx="5779340" cy="38514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7" name="ZoneTexte 66"/>
          <p:cNvSpPr txBox="1"/>
          <p:nvPr/>
        </p:nvSpPr>
        <p:spPr>
          <a:xfrm>
            <a:off x="5003804" y="4477801"/>
            <a:ext cx="1947333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Calibri" pitchFamily="34" charset="0"/>
                <a:cs typeface="Calibri" pitchFamily="34" charset="0"/>
              </a:rPr>
              <a:t>LBE1-Q11/12/13</a:t>
            </a:r>
          </a:p>
        </p:txBody>
      </p:sp>
      <p:cxnSp>
        <p:nvCxnSpPr>
          <p:cNvPr id="68" name="Connecteur droit avec flèche 67"/>
          <p:cNvCxnSpPr/>
          <p:nvPr/>
        </p:nvCxnSpPr>
        <p:spPr bwMode="auto">
          <a:xfrm flipV="1">
            <a:off x="5359399" y="3742259"/>
            <a:ext cx="0" cy="7874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9" name="Connecteur droit avec flèche 68"/>
          <p:cNvCxnSpPr/>
          <p:nvPr/>
        </p:nvCxnSpPr>
        <p:spPr bwMode="auto">
          <a:xfrm flipV="1">
            <a:off x="5943600" y="3725325"/>
            <a:ext cx="0" cy="7874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0" name="Connecteur droit avec flèche 69"/>
          <p:cNvCxnSpPr/>
          <p:nvPr/>
        </p:nvCxnSpPr>
        <p:spPr bwMode="auto">
          <a:xfrm flipV="1">
            <a:off x="6468532" y="3725326"/>
            <a:ext cx="0" cy="7874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1" name="Connecteur droit avec flèche 70"/>
          <p:cNvCxnSpPr/>
          <p:nvPr/>
        </p:nvCxnSpPr>
        <p:spPr bwMode="auto">
          <a:xfrm flipH="1">
            <a:off x="7670800" y="2616199"/>
            <a:ext cx="8466" cy="52493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2" name="ZoneTexte 71"/>
          <p:cNvSpPr txBox="1"/>
          <p:nvPr/>
        </p:nvSpPr>
        <p:spPr>
          <a:xfrm>
            <a:off x="7018870" y="2276468"/>
            <a:ext cx="1185335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Calibri" pitchFamily="34" charset="0"/>
                <a:cs typeface="Calibri" pitchFamily="34" charset="0"/>
              </a:rPr>
              <a:t>LBE1-FH12</a:t>
            </a:r>
          </a:p>
        </p:txBody>
      </p:sp>
      <p:cxnSp>
        <p:nvCxnSpPr>
          <p:cNvPr id="73" name="Connecteur droit avec flèche 72"/>
          <p:cNvCxnSpPr/>
          <p:nvPr/>
        </p:nvCxnSpPr>
        <p:spPr bwMode="auto">
          <a:xfrm flipV="1">
            <a:off x="8255003" y="3784599"/>
            <a:ext cx="1" cy="93133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4" name="ZoneTexte 73"/>
          <p:cNvSpPr txBox="1"/>
          <p:nvPr/>
        </p:nvSpPr>
        <p:spPr>
          <a:xfrm>
            <a:off x="7594599" y="4376201"/>
            <a:ext cx="1303868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Calibri" pitchFamily="34" charset="0"/>
                <a:cs typeface="Calibri" pitchFamily="34" charset="0"/>
              </a:rPr>
              <a:t>LBE1-HX11</a:t>
            </a:r>
          </a:p>
        </p:txBody>
      </p:sp>
      <p:sp>
        <p:nvSpPr>
          <p:cNvPr id="75" name="ZoneTexte 74"/>
          <p:cNvSpPr txBox="1"/>
          <p:nvPr/>
        </p:nvSpPr>
        <p:spPr>
          <a:xfrm>
            <a:off x="9211733" y="3944401"/>
            <a:ext cx="1303868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Calibri" pitchFamily="34" charset="0"/>
                <a:cs typeface="Calibri" pitchFamily="34" charset="0"/>
              </a:rPr>
              <a:t>LBE1-D11</a:t>
            </a:r>
          </a:p>
        </p:txBody>
      </p:sp>
      <p:cxnSp>
        <p:nvCxnSpPr>
          <p:cNvPr id="76" name="Connecteur droit avec flèche 75"/>
          <p:cNvCxnSpPr/>
          <p:nvPr/>
        </p:nvCxnSpPr>
        <p:spPr bwMode="auto">
          <a:xfrm flipH="1" flipV="1">
            <a:off x="9127067" y="3564466"/>
            <a:ext cx="381000" cy="41486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7" name="Text Box 153"/>
          <p:cNvSpPr txBox="1">
            <a:spLocks noChangeArrowheads="1"/>
          </p:cNvSpPr>
          <p:nvPr/>
        </p:nvSpPr>
        <p:spPr bwMode="auto">
          <a:xfrm>
            <a:off x="2290236" y="4948246"/>
            <a:ext cx="11811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3333FF"/>
                </a:solidFill>
                <a:latin typeface="Toga Sans" pitchFamily="34" charset="0"/>
              </a:rPr>
              <a:t>Cleaning slit</a:t>
            </a:r>
          </a:p>
        </p:txBody>
      </p:sp>
      <p:sp>
        <p:nvSpPr>
          <p:cNvPr id="78" name="Line 154"/>
          <p:cNvSpPr>
            <a:spLocks noChangeShapeType="1"/>
          </p:cNvSpPr>
          <p:nvPr/>
        </p:nvSpPr>
        <p:spPr bwMode="auto">
          <a:xfrm flipH="1">
            <a:off x="3251204" y="4475691"/>
            <a:ext cx="222249" cy="536576"/>
          </a:xfrm>
          <a:prstGeom prst="line">
            <a:avLst/>
          </a:prstGeom>
          <a:noFill/>
          <a:ln w="28575">
            <a:solidFill>
              <a:srgbClr val="3333FF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79" name="Text Box 141"/>
          <p:cNvSpPr txBox="1">
            <a:spLocks noChangeArrowheads="1"/>
          </p:cNvSpPr>
          <p:nvPr/>
        </p:nvSpPr>
        <p:spPr bwMode="auto">
          <a:xfrm>
            <a:off x="1524004" y="5730347"/>
            <a:ext cx="3503613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sz="1400" u="sng" dirty="0">
                <a:solidFill>
                  <a:srgbClr val="3333FF"/>
                </a:solidFill>
                <a:latin typeface="Toga Sans" pitchFamily="34" charset="0"/>
              </a:rPr>
              <a:t>Source A/q=3</a:t>
            </a:r>
          </a:p>
          <a:p>
            <a:r>
              <a:rPr lang="en-GB" sz="1400" dirty="0">
                <a:solidFill>
                  <a:srgbClr val="3333FF"/>
                </a:solidFill>
                <a:latin typeface="Toga Sans" pitchFamily="34" charset="0"/>
              </a:rPr>
              <a:t>PHOENIX V2 (18 GHz)</a:t>
            </a:r>
          </a:p>
          <a:p>
            <a:r>
              <a:rPr lang="en-GB" sz="1400" dirty="0">
                <a:solidFill>
                  <a:srgbClr val="3333FF"/>
                </a:solidFill>
                <a:latin typeface="Toga Sans" pitchFamily="34" charset="0"/>
              </a:rPr>
              <a:t>60 kV max – 1.3 </a:t>
            </a:r>
            <a:r>
              <a:rPr lang="en-GB" sz="1400" dirty="0" err="1">
                <a:solidFill>
                  <a:srgbClr val="3333FF"/>
                </a:solidFill>
                <a:latin typeface="Toga Sans" pitchFamily="34" charset="0"/>
              </a:rPr>
              <a:t>mA</a:t>
            </a:r>
            <a:r>
              <a:rPr lang="en-GB" sz="1400" dirty="0">
                <a:solidFill>
                  <a:srgbClr val="3333FF"/>
                </a:solidFill>
                <a:latin typeface="Toga Sans" pitchFamily="34" charset="0"/>
              </a:rPr>
              <a:t> max</a:t>
            </a:r>
          </a:p>
        </p:txBody>
      </p:sp>
      <p:sp>
        <p:nvSpPr>
          <p:cNvPr id="80" name="Line 142"/>
          <p:cNvSpPr>
            <a:spLocks noChangeShapeType="1"/>
          </p:cNvSpPr>
          <p:nvPr/>
        </p:nvSpPr>
        <p:spPr bwMode="auto">
          <a:xfrm flipH="1" flipV="1">
            <a:off x="1906588" y="4524375"/>
            <a:ext cx="23812" cy="1207558"/>
          </a:xfrm>
          <a:prstGeom prst="line">
            <a:avLst/>
          </a:prstGeom>
          <a:noFill/>
          <a:ln w="28575">
            <a:solidFill>
              <a:srgbClr val="3333FF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81" name="Line 154"/>
          <p:cNvSpPr>
            <a:spLocks noChangeShapeType="1"/>
          </p:cNvSpPr>
          <p:nvPr/>
        </p:nvSpPr>
        <p:spPr bwMode="auto">
          <a:xfrm flipH="1">
            <a:off x="3708399" y="4560364"/>
            <a:ext cx="19048" cy="697443"/>
          </a:xfrm>
          <a:prstGeom prst="line">
            <a:avLst/>
          </a:prstGeom>
          <a:noFill/>
          <a:ln w="28575">
            <a:solidFill>
              <a:srgbClr val="3333FF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82" name="Text Box 145"/>
          <p:cNvSpPr txBox="1">
            <a:spLocks noChangeArrowheads="1"/>
          </p:cNvSpPr>
          <p:nvPr/>
        </p:nvSpPr>
        <p:spPr bwMode="auto">
          <a:xfrm>
            <a:off x="2937407" y="5271558"/>
            <a:ext cx="11795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sz="1400" dirty="0" err="1">
                <a:solidFill>
                  <a:srgbClr val="3333FF"/>
                </a:solidFill>
                <a:latin typeface="Toga Sans" pitchFamily="34" charset="0"/>
              </a:rPr>
              <a:t>Hexapole</a:t>
            </a:r>
            <a:endParaRPr lang="en-GB" sz="1400" dirty="0">
              <a:solidFill>
                <a:srgbClr val="3333FF"/>
              </a:solidFill>
              <a:latin typeface="Toga Sans" pitchFamily="34" charset="0"/>
            </a:endParaRPr>
          </a:p>
        </p:txBody>
      </p:sp>
      <p:sp>
        <p:nvSpPr>
          <p:cNvPr id="83" name="Text Box 145"/>
          <p:cNvSpPr txBox="1">
            <a:spLocks noChangeArrowheads="1"/>
          </p:cNvSpPr>
          <p:nvPr/>
        </p:nvSpPr>
        <p:spPr bwMode="auto">
          <a:xfrm>
            <a:off x="3716341" y="5559425"/>
            <a:ext cx="1101195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3333FF"/>
                </a:solidFill>
                <a:latin typeface="Toga Sans" pitchFamily="34" charset="0"/>
              </a:rPr>
              <a:t>90° dipole</a:t>
            </a:r>
          </a:p>
          <a:p>
            <a:r>
              <a:rPr lang="en-GB" sz="1400" dirty="0">
                <a:solidFill>
                  <a:srgbClr val="3333FF"/>
                </a:solidFill>
                <a:latin typeface="Toga Sans" pitchFamily="34" charset="0"/>
              </a:rPr>
              <a:t>(</a:t>
            </a:r>
            <a:r>
              <a:rPr lang="en-GB" sz="1400" dirty="0">
                <a:solidFill>
                  <a:srgbClr val="3333FF"/>
                </a:solidFill>
                <a:latin typeface="Toga Sans" pitchFamily="34" charset="0"/>
                <a:sym typeface="Symbol" pitchFamily="18" charset="2"/>
              </a:rPr>
              <a:t> = 60 cm, </a:t>
            </a:r>
            <a:r>
              <a:rPr lang="en-GB" sz="1400" dirty="0">
                <a:solidFill>
                  <a:srgbClr val="3333FF"/>
                </a:solidFill>
                <a:latin typeface="Toga Sans" pitchFamily="34" charset="0"/>
                <a:sym typeface="Symbol"/>
              </a:rPr>
              <a:t>=</a:t>
            </a:r>
            <a:r>
              <a:rPr lang="en-GB" sz="1400" dirty="0">
                <a:solidFill>
                  <a:srgbClr val="3333FF"/>
                </a:solidFill>
                <a:latin typeface="Toga Sans" pitchFamily="34" charset="0"/>
                <a:sym typeface="Symbol" pitchFamily="18" charset="2"/>
              </a:rPr>
              <a:t>26.565°)</a:t>
            </a:r>
            <a:endParaRPr lang="en-GB" sz="1400" dirty="0">
              <a:solidFill>
                <a:srgbClr val="3333FF"/>
              </a:solidFill>
              <a:latin typeface="Toga Sans" pitchFamily="34" charset="0"/>
            </a:endParaRPr>
          </a:p>
        </p:txBody>
      </p:sp>
      <p:sp>
        <p:nvSpPr>
          <p:cNvPr id="84" name="Line 154"/>
          <p:cNvSpPr>
            <a:spLocks noChangeShapeType="1"/>
          </p:cNvSpPr>
          <p:nvPr/>
        </p:nvSpPr>
        <p:spPr bwMode="auto">
          <a:xfrm>
            <a:off x="4116912" y="4441823"/>
            <a:ext cx="14820" cy="1137710"/>
          </a:xfrm>
          <a:prstGeom prst="line">
            <a:avLst/>
          </a:prstGeom>
          <a:noFill/>
          <a:ln w="28575">
            <a:solidFill>
              <a:srgbClr val="3333FF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85" name="Éclair 84"/>
          <p:cNvSpPr/>
          <p:nvPr/>
        </p:nvSpPr>
        <p:spPr bwMode="auto">
          <a:xfrm rot="12788841" flipH="1" flipV="1">
            <a:off x="3342732" y="4103889"/>
            <a:ext cx="263113" cy="326640"/>
          </a:xfrm>
          <a:prstGeom prst="lightningBol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475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7" grpId="0" animBg="1"/>
      <p:bldP spid="72" grpId="0" animBg="1"/>
      <p:bldP spid="74" grpId="0" animBg="1"/>
      <p:bldP spid="75" grpId="0" animBg="1"/>
      <p:bldP spid="77" grpId="0"/>
      <p:bldP spid="78" grpId="0" animBg="1"/>
      <p:bldP spid="81" grpId="0" animBg="1"/>
      <p:bldP spid="82" grpId="0"/>
      <p:bldP spid="83" grpId="0"/>
      <p:bldP spid="84" grpId="0" animBg="1"/>
      <p:bldP spid="8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3"/>
          <p:cNvSpPr>
            <a:spLocks noGrp="1"/>
          </p:cNvSpPr>
          <p:nvPr>
            <p:ph type="title"/>
          </p:nvPr>
        </p:nvSpPr>
        <p:spPr>
          <a:xfrm>
            <a:off x="1776000" y="158400"/>
            <a:ext cx="8208432" cy="318272"/>
          </a:xfrm>
        </p:spPr>
        <p:txBody>
          <a:bodyPr vert="horz" wrap="none" lIns="36000" tIns="36000" rIns="36000" bIns="36000" rtlCol="0" anchor="t" anchorCtr="0">
            <a:noAutofit/>
          </a:bodyPr>
          <a:lstStyle/>
          <a:p>
            <a:pPr algn="just"/>
            <a:r>
              <a:rPr lang="en-US" sz="16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SPIRAL2 accelerator at GANIL-Caen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673738" y="0"/>
            <a:ext cx="6984776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Font typeface="Arial" pitchFamily="34" charset="0"/>
              <a:buNone/>
              <a:defRPr sz="1800" b="1" i="0" u="none" strike="noStrike" kern="1200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  <a:ea typeface="+mj-ea"/>
                <a:cs typeface="+mj-cs"/>
              </a:defRPr>
            </a:lvl1pPr>
          </a:lstStyle>
          <a:p>
            <a:pPr algn="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LBE1 description (3/6)</a:t>
            </a:r>
          </a:p>
        </p:txBody>
      </p:sp>
      <p:pic>
        <p:nvPicPr>
          <p:cNvPr id="36" name="Picture 140"/>
          <p:cNvPicPr>
            <a:picLocks noChangeAspect="1" noChangeArrowheads="1"/>
          </p:cNvPicPr>
          <p:nvPr/>
        </p:nvPicPr>
        <p:blipFill>
          <a:blip r:embed="rId2" cstate="print"/>
          <a:srcRect t="15293"/>
          <a:stretch>
            <a:fillRect/>
          </a:stretch>
        </p:blipFill>
        <p:spPr bwMode="auto">
          <a:xfrm>
            <a:off x="1524000" y="1122898"/>
            <a:ext cx="9144000" cy="360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" name="Picture 4" descr="D:\SPIRAL2_project\GANILphotos\DSC03727.JPG"/>
          <p:cNvPicPr>
            <a:picLocks noChangeAspect="1" noChangeArrowheads="1"/>
          </p:cNvPicPr>
          <p:nvPr/>
        </p:nvPicPr>
        <p:blipFill>
          <a:blip r:embed="rId3" cstate="print"/>
          <a:srcRect l="1923" r="10676"/>
          <a:stretch>
            <a:fillRect/>
          </a:stretch>
        </p:blipFill>
        <p:spPr bwMode="auto">
          <a:xfrm>
            <a:off x="5274737" y="2242407"/>
            <a:ext cx="5198557" cy="3963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8" name="Text Box 147"/>
          <p:cNvSpPr txBox="1">
            <a:spLocks noChangeArrowheads="1"/>
          </p:cNvSpPr>
          <p:nvPr/>
        </p:nvSpPr>
        <p:spPr bwMode="auto">
          <a:xfrm>
            <a:off x="1808163" y="998545"/>
            <a:ext cx="1784350" cy="674687"/>
          </a:xfrm>
          <a:prstGeom prst="rect">
            <a:avLst/>
          </a:prstGeom>
          <a:solidFill>
            <a:srgbClr val="0033CC"/>
          </a:solidFill>
          <a:ln w="28575">
            <a:solidFill>
              <a:srgbClr val="0033CC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fr-FR" sz="2000" b="1" dirty="0">
                <a:solidFill>
                  <a:schemeClr val="bg1"/>
                </a:solidFill>
                <a:latin typeface="Times New Roman" pitchFamily="18" charset="0"/>
              </a:rPr>
              <a:t>LBE1 </a:t>
            </a:r>
          </a:p>
          <a:p>
            <a:pPr algn="ctr" eaLnBrk="0" hangingPunct="0"/>
            <a:r>
              <a:rPr lang="fr-FR" sz="1600" b="1" dirty="0">
                <a:solidFill>
                  <a:schemeClr val="bg1"/>
                </a:solidFill>
                <a:latin typeface="Times New Roman" pitchFamily="18" charset="0"/>
              </a:rPr>
              <a:t>(ions A/q=3)</a:t>
            </a:r>
          </a:p>
        </p:txBody>
      </p:sp>
      <p:sp>
        <p:nvSpPr>
          <p:cNvPr id="39" name="Line 148"/>
          <p:cNvSpPr>
            <a:spLocks noChangeShapeType="1"/>
          </p:cNvSpPr>
          <p:nvPr/>
        </p:nvSpPr>
        <p:spPr bwMode="auto">
          <a:xfrm>
            <a:off x="2106617" y="4378332"/>
            <a:ext cx="2073275" cy="3175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0" name="Line 149"/>
          <p:cNvSpPr>
            <a:spLocks noChangeShapeType="1"/>
          </p:cNvSpPr>
          <p:nvPr/>
        </p:nvSpPr>
        <p:spPr bwMode="auto">
          <a:xfrm flipV="1">
            <a:off x="4213225" y="1508132"/>
            <a:ext cx="3557588" cy="4763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" name="Line 150"/>
          <p:cNvSpPr>
            <a:spLocks noChangeShapeType="1"/>
          </p:cNvSpPr>
          <p:nvPr/>
        </p:nvSpPr>
        <p:spPr bwMode="auto">
          <a:xfrm flipV="1">
            <a:off x="4216400" y="1477963"/>
            <a:ext cx="7938" cy="2938462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2" name="Text Box 169"/>
          <p:cNvSpPr txBox="1">
            <a:spLocks noChangeArrowheads="1"/>
          </p:cNvSpPr>
          <p:nvPr/>
        </p:nvSpPr>
        <p:spPr bwMode="auto">
          <a:xfrm>
            <a:off x="9660471" y="1905000"/>
            <a:ext cx="100753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/>
            <a:r>
              <a:rPr lang="en-GB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Toga Sans" pitchFamily="34" charset="0"/>
              </a:rPr>
              <a:t>to RFQ</a:t>
            </a:r>
          </a:p>
        </p:txBody>
      </p:sp>
      <p:sp>
        <p:nvSpPr>
          <p:cNvPr id="43" name="Line 170"/>
          <p:cNvSpPr>
            <a:spLocks noChangeShapeType="1"/>
          </p:cNvSpPr>
          <p:nvPr/>
        </p:nvSpPr>
        <p:spPr bwMode="auto">
          <a:xfrm>
            <a:off x="10063167" y="1860550"/>
            <a:ext cx="604837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44" name="Oval 34"/>
          <p:cNvSpPr>
            <a:spLocks noChangeArrowheads="1"/>
          </p:cNvSpPr>
          <p:nvPr/>
        </p:nvSpPr>
        <p:spPr bwMode="auto">
          <a:xfrm>
            <a:off x="2096558" y="4258733"/>
            <a:ext cx="190500" cy="2095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45" name="Text Box 143"/>
          <p:cNvSpPr txBox="1">
            <a:spLocks noChangeArrowheads="1"/>
          </p:cNvSpPr>
          <p:nvPr/>
        </p:nvSpPr>
        <p:spPr bwMode="auto">
          <a:xfrm>
            <a:off x="1642534" y="3240616"/>
            <a:ext cx="1684338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sz="1400" dirty="0">
                <a:solidFill>
                  <a:srgbClr val="3333FF"/>
                </a:solidFill>
                <a:latin typeface="Toga Sans" pitchFamily="34" charset="0"/>
              </a:rPr>
              <a:t>Solenoid + </a:t>
            </a:r>
            <a:r>
              <a:rPr lang="en-GB" sz="1400" dirty="0" err="1">
                <a:solidFill>
                  <a:srgbClr val="3333FF"/>
                </a:solidFill>
                <a:latin typeface="Toga Sans" pitchFamily="34" charset="0"/>
              </a:rPr>
              <a:t>quadrupole</a:t>
            </a:r>
            <a:r>
              <a:rPr lang="en-GB" sz="1400" dirty="0">
                <a:solidFill>
                  <a:srgbClr val="3333FF"/>
                </a:solidFill>
                <a:latin typeface="Toga Sans" pitchFamily="34" charset="0"/>
              </a:rPr>
              <a:t> triplet (&amp; </a:t>
            </a:r>
            <a:r>
              <a:rPr lang="en-GB" sz="1400" dirty="0" err="1">
                <a:solidFill>
                  <a:srgbClr val="3333FF"/>
                </a:solidFill>
                <a:latin typeface="Toga Sans" pitchFamily="34" charset="0"/>
              </a:rPr>
              <a:t>steerers</a:t>
            </a:r>
            <a:r>
              <a:rPr lang="en-GB" sz="1400" dirty="0">
                <a:solidFill>
                  <a:srgbClr val="3333FF"/>
                </a:solidFill>
                <a:latin typeface="Toga Sans" pitchFamily="34" charset="0"/>
              </a:rPr>
              <a:t>)</a:t>
            </a:r>
          </a:p>
        </p:txBody>
      </p:sp>
      <p:sp>
        <p:nvSpPr>
          <p:cNvPr id="46" name="Line 144"/>
          <p:cNvSpPr>
            <a:spLocks noChangeShapeType="1"/>
          </p:cNvSpPr>
          <p:nvPr/>
        </p:nvSpPr>
        <p:spPr bwMode="auto">
          <a:xfrm flipV="1">
            <a:off x="2844803" y="3793067"/>
            <a:ext cx="1" cy="296332"/>
          </a:xfrm>
          <a:prstGeom prst="line">
            <a:avLst/>
          </a:prstGeom>
          <a:noFill/>
          <a:ln w="28575">
            <a:solidFill>
              <a:srgbClr val="3333FF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47" name="Text Box 143"/>
          <p:cNvSpPr txBox="1">
            <a:spLocks noChangeArrowheads="1"/>
          </p:cNvSpPr>
          <p:nvPr/>
        </p:nvSpPr>
        <p:spPr bwMode="auto">
          <a:xfrm>
            <a:off x="2048933" y="4519090"/>
            <a:ext cx="46566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rgbClr val="FF0000"/>
                </a:solidFill>
                <a:latin typeface="Toga Sans" pitchFamily="34" charset="0"/>
              </a:rPr>
              <a:t>CF</a:t>
            </a:r>
          </a:p>
        </p:txBody>
      </p:sp>
      <p:cxnSp>
        <p:nvCxnSpPr>
          <p:cNvPr id="48" name="Connecteur droit avec flèche 47"/>
          <p:cNvCxnSpPr/>
          <p:nvPr/>
        </p:nvCxnSpPr>
        <p:spPr bwMode="auto">
          <a:xfrm>
            <a:off x="9050867" y="2760133"/>
            <a:ext cx="0" cy="93133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9" name="Connecteur droit avec flèche 48"/>
          <p:cNvCxnSpPr/>
          <p:nvPr/>
        </p:nvCxnSpPr>
        <p:spPr bwMode="auto">
          <a:xfrm>
            <a:off x="6891867" y="3217334"/>
            <a:ext cx="1075266" cy="64346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0" name="ZoneTexte 49"/>
          <p:cNvSpPr txBox="1"/>
          <p:nvPr/>
        </p:nvSpPr>
        <p:spPr>
          <a:xfrm>
            <a:off x="6045202" y="2869147"/>
            <a:ext cx="1185335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Calibri" pitchFamily="34" charset="0"/>
                <a:cs typeface="Calibri" pitchFamily="34" charset="0"/>
              </a:rPr>
              <a:t>LBE1-FH12</a:t>
            </a:r>
          </a:p>
        </p:txBody>
      </p:sp>
      <p:cxnSp>
        <p:nvCxnSpPr>
          <p:cNvPr id="51" name="Connecteur droit avec flèche 50"/>
          <p:cNvCxnSpPr/>
          <p:nvPr/>
        </p:nvCxnSpPr>
        <p:spPr bwMode="auto">
          <a:xfrm flipH="1" flipV="1">
            <a:off x="8483603" y="4436533"/>
            <a:ext cx="135466" cy="66040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2" name="ZoneTexte 51"/>
          <p:cNvSpPr txBox="1"/>
          <p:nvPr/>
        </p:nvSpPr>
        <p:spPr>
          <a:xfrm>
            <a:off x="8559799" y="4858813"/>
            <a:ext cx="1303868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Calibri" pitchFamily="34" charset="0"/>
                <a:cs typeface="Calibri" pitchFamily="34" charset="0"/>
              </a:rPr>
              <a:t>LBE1-PR13</a:t>
            </a:r>
          </a:p>
        </p:txBody>
      </p:sp>
      <p:sp>
        <p:nvSpPr>
          <p:cNvPr id="53" name="ZoneTexte 52"/>
          <p:cNvSpPr txBox="1"/>
          <p:nvPr/>
        </p:nvSpPr>
        <p:spPr>
          <a:xfrm>
            <a:off x="5342480" y="5527680"/>
            <a:ext cx="1303868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Calibri" pitchFamily="34" charset="0"/>
                <a:cs typeface="Calibri" pitchFamily="34" charset="0"/>
              </a:rPr>
              <a:t>LBE1-D11</a:t>
            </a:r>
          </a:p>
        </p:txBody>
      </p:sp>
      <p:cxnSp>
        <p:nvCxnSpPr>
          <p:cNvPr id="86" name="Connecteur droit avec flèche 85"/>
          <p:cNvCxnSpPr/>
          <p:nvPr/>
        </p:nvCxnSpPr>
        <p:spPr bwMode="auto">
          <a:xfrm flipH="1" flipV="1">
            <a:off x="5554141" y="4614339"/>
            <a:ext cx="42333" cy="93979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7" name="Text Box 153"/>
          <p:cNvSpPr txBox="1">
            <a:spLocks noChangeArrowheads="1"/>
          </p:cNvSpPr>
          <p:nvPr/>
        </p:nvSpPr>
        <p:spPr bwMode="auto">
          <a:xfrm>
            <a:off x="2290236" y="4948246"/>
            <a:ext cx="11811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3333FF"/>
                </a:solidFill>
                <a:latin typeface="Toga Sans" pitchFamily="34" charset="0"/>
              </a:rPr>
              <a:t>Cleaning slit</a:t>
            </a:r>
          </a:p>
        </p:txBody>
      </p:sp>
      <p:sp>
        <p:nvSpPr>
          <p:cNvPr id="88" name="Line 154"/>
          <p:cNvSpPr>
            <a:spLocks noChangeShapeType="1"/>
          </p:cNvSpPr>
          <p:nvPr/>
        </p:nvSpPr>
        <p:spPr bwMode="auto">
          <a:xfrm flipH="1">
            <a:off x="3251204" y="4475691"/>
            <a:ext cx="222249" cy="536576"/>
          </a:xfrm>
          <a:prstGeom prst="line">
            <a:avLst/>
          </a:prstGeom>
          <a:noFill/>
          <a:ln w="28575">
            <a:solidFill>
              <a:srgbClr val="3333FF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89" name="Text Box 141"/>
          <p:cNvSpPr txBox="1">
            <a:spLocks noChangeArrowheads="1"/>
          </p:cNvSpPr>
          <p:nvPr/>
        </p:nvSpPr>
        <p:spPr bwMode="auto">
          <a:xfrm>
            <a:off x="1524004" y="5730347"/>
            <a:ext cx="3503613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sz="1400" u="sng" dirty="0">
                <a:solidFill>
                  <a:srgbClr val="3333FF"/>
                </a:solidFill>
                <a:latin typeface="Toga Sans" pitchFamily="34" charset="0"/>
              </a:rPr>
              <a:t>Source A/q=3</a:t>
            </a:r>
          </a:p>
          <a:p>
            <a:r>
              <a:rPr lang="en-GB" sz="1400" dirty="0">
                <a:solidFill>
                  <a:srgbClr val="3333FF"/>
                </a:solidFill>
                <a:latin typeface="Toga Sans" pitchFamily="34" charset="0"/>
              </a:rPr>
              <a:t>PHOENIX V2 (18 GHz)</a:t>
            </a:r>
          </a:p>
          <a:p>
            <a:r>
              <a:rPr lang="en-GB" sz="1400" dirty="0">
                <a:solidFill>
                  <a:srgbClr val="3333FF"/>
                </a:solidFill>
                <a:latin typeface="Toga Sans" pitchFamily="34" charset="0"/>
              </a:rPr>
              <a:t>60 kV max – 1.3 </a:t>
            </a:r>
            <a:r>
              <a:rPr lang="en-GB" sz="1400" dirty="0" err="1">
                <a:solidFill>
                  <a:srgbClr val="3333FF"/>
                </a:solidFill>
                <a:latin typeface="Toga Sans" pitchFamily="34" charset="0"/>
              </a:rPr>
              <a:t>mA</a:t>
            </a:r>
            <a:r>
              <a:rPr lang="en-GB" sz="1400" dirty="0">
                <a:solidFill>
                  <a:srgbClr val="3333FF"/>
                </a:solidFill>
                <a:latin typeface="Toga Sans" pitchFamily="34" charset="0"/>
              </a:rPr>
              <a:t> max</a:t>
            </a:r>
          </a:p>
        </p:txBody>
      </p:sp>
      <p:sp>
        <p:nvSpPr>
          <p:cNvPr id="90" name="Line 142"/>
          <p:cNvSpPr>
            <a:spLocks noChangeShapeType="1"/>
          </p:cNvSpPr>
          <p:nvPr/>
        </p:nvSpPr>
        <p:spPr bwMode="auto">
          <a:xfrm flipH="1" flipV="1">
            <a:off x="1906588" y="4524375"/>
            <a:ext cx="23812" cy="1207558"/>
          </a:xfrm>
          <a:prstGeom prst="line">
            <a:avLst/>
          </a:prstGeom>
          <a:noFill/>
          <a:ln w="28575">
            <a:solidFill>
              <a:srgbClr val="3333FF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91" name="Line 154"/>
          <p:cNvSpPr>
            <a:spLocks noChangeShapeType="1"/>
          </p:cNvSpPr>
          <p:nvPr/>
        </p:nvSpPr>
        <p:spPr bwMode="auto">
          <a:xfrm flipH="1">
            <a:off x="3708399" y="4568831"/>
            <a:ext cx="19048" cy="697443"/>
          </a:xfrm>
          <a:prstGeom prst="line">
            <a:avLst/>
          </a:prstGeom>
          <a:noFill/>
          <a:ln w="28575">
            <a:solidFill>
              <a:srgbClr val="3333FF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92" name="Text Box 145"/>
          <p:cNvSpPr txBox="1">
            <a:spLocks noChangeArrowheads="1"/>
          </p:cNvSpPr>
          <p:nvPr/>
        </p:nvSpPr>
        <p:spPr bwMode="auto">
          <a:xfrm>
            <a:off x="2937407" y="5271558"/>
            <a:ext cx="11795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sz="1400" dirty="0" err="1">
                <a:solidFill>
                  <a:srgbClr val="3333FF"/>
                </a:solidFill>
                <a:latin typeface="Toga Sans" pitchFamily="34" charset="0"/>
              </a:rPr>
              <a:t>Hexapole</a:t>
            </a:r>
            <a:endParaRPr lang="en-GB" sz="1400" dirty="0">
              <a:solidFill>
                <a:srgbClr val="3333FF"/>
              </a:solidFill>
              <a:latin typeface="Toga Sans" pitchFamily="34" charset="0"/>
            </a:endParaRPr>
          </a:p>
        </p:txBody>
      </p:sp>
      <p:sp>
        <p:nvSpPr>
          <p:cNvPr id="93" name="Text Box 145"/>
          <p:cNvSpPr txBox="1">
            <a:spLocks noChangeArrowheads="1"/>
          </p:cNvSpPr>
          <p:nvPr/>
        </p:nvSpPr>
        <p:spPr bwMode="auto">
          <a:xfrm>
            <a:off x="3716338" y="5534024"/>
            <a:ext cx="118586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3333FF"/>
                </a:solidFill>
                <a:latin typeface="Toga Sans" pitchFamily="34" charset="0"/>
              </a:rPr>
              <a:t>90° dipole</a:t>
            </a:r>
          </a:p>
          <a:p>
            <a:r>
              <a:rPr lang="en-GB" sz="1400" dirty="0">
                <a:solidFill>
                  <a:srgbClr val="3333FF"/>
                </a:solidFill>
                <a:latin typeface="Toga Sans" pitchFamily="34" charset="0"/>
              </a:rPr>
              <a:t>(</a:t>
            </a:r>
            <a:r>
              <a:rPr lang="en-GB" sz="1400" dirty="0">
                <a:solidFill>
                  <a:srgbClr val="3333FF"/>
                </a:solidFill>
                <a:latin typeface="Toga Sans" pitchFamily="34" charset="0"/>
                <a:sym typeface="Symbol" pitchFamily="18" charset="2"/>
              </a:rPr>
              <a:t> = 60 cm, </a:t>
            </a:r>
            <a:r>
              <a:rPr lang="en-GB" sz="1400" dirty="0">
                <a:solidFill>
                  <a:srgbClr val="3333FF"/>
                </a:solidFill>
                <a:latin typeface="Toga Sans" pitchFamily="34" charset="0"/>
                <a:sym typeface="Symbol"/>
              </a:rPr>
              <a:t>=</a:t>
            </a:r>
            <a:r>
              <a:rPr lang="en-GB" sz="1400" dirty="0">
                <a:solidFill>
                  <a:srgbClr val="3333FF"/>
                </a:solidFill>
                <a:latin typeface="Toga Sans" pitchFamily="34" charset="0"/>
                <a:sym typeface="Symbol" pitchFamily="18" charset="2"/>
              </a:rPr>
              <a:t>26.565°)</a:t>
            </a:r>
            <a:endParaRPr lang="en-GB" sz="1400" dirty="0">
              <a:solidFill>
                <a:srgbClr val="3333FF"/>
              </a:solidFill>
              <a:latin typeface="Toga Sans" pitchFamily="34" charset="0"/>
            </a:endParaRPr>
          </a:p>
        </p:txBody>
      </p:sp>
      <p:sp>
        <p:nvSpPr>
          <p:cNvPr id="94" name="Line 154"/>
          <p:cNvSpPr>
            <a:spLocks noChangeShapeType="1"/>
          </p:cNvSpPr>
          <p:nvPr/>
        </p:nvSpPr>
        <p:spPr bwMode="auto">
          <a:xfrm>
            <a:off x="4116912" y="4458757"/>
            <a:ext cx="14820" cy="1137710"/>
          </a:xfrm>
          <a:prstGeom prst="line">
            <a:avLst/>
          </a:prstGeom>
          <a:noFill/>
          <a:ln w="28575">
            <a:solidFill>
              <a:srgbClr val="3333FF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95" name="ZoneTexte 94"/>
          <p:cNvSpPr txBox="1"/>
          <p:nvPr/>
        </p:nvSpPr>
        <p:spPr>
          <a:xfrm>
            <a:off x="6824136" y="2327281"/>
            <a:ext cx="1185335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Calibri" pitchFamily="34" charset="0"/>
                <a:cs typeface="Calibri" pitchFamily="34" charset="0"/>
              </a:rPr>
              <a:t>LBE1-CF13</a:t>
            </a:r>
          </a:p>
        </p:txBody>
      </p:sp>
      <p:sp>
        <p:nvSpPr>
          <p:cNvPr id="96" name="Rectangle avec flèche vers la droite 95"/>
          <p:cNvSpPr/>
          <p:nvPr/>
        </p:nvSpPr>
        <p:spPr bwMode="auto">
          <a:xfrm>
            <a:off x="3810000" y="2946405"/>
            <a:ext cx="1447800" cy="1244599"/>
          </a:xfrm>
          <a:prstGeom prst="rightArrowCallout">
            <a:avLst>
              <a:gd name="adj1" fmla="val 13119"/>
              <a:gd name="adj2" fmla="val 16156"/>
              <a:gd name="adj3" fmla="val 26980"/>
              <a:gd name="adj4" fmla="val 61095"/>
            </a:avLst>
          </a:prstGeom>
          <a:solidFill>
            <a:srgbClr val="7030A0">
              <a:alpha val="44000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latin typeface="Arial" charset="0"/>
            </a:endParaRPr>
          </a:p>
        </p:txBody>
      </p:sp>
      <p:sp>
        <p:nvSpPr>
          <p:cNvPr id="97" name="Text Box 151"/>
          <p:cNvSpPr txBox="1">
            <a:spLocks noChangeArrowheads="1"/>
          </p:cNvSpPr>
          <p:nvPr/>
        </p:nvSpPr>
        <p:spPr bwMode="auto">
          <a:xfrm>
            <a:off x="1524004" y="1919289"/>
            <a:ext cx="290406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400" u="sng" dirty="0">
                <a:solidFill>
                  <a:srgbClr val="3333FF"/>
                </a:solidFill>
                <a:latin typeface="Toga Sans" pitchFamily="34" charset="0"/>
                <a:sym typeface="Symbol" pitchFamily="18" charset="2"/>
              </a:rPr>
              <a:t>Achromatic double-deviation</a:t>
            </a:r>
          </a:p>
          <a:p>
            <a:r>
              <a:rPr lang="en-GB" sz="1400" dirty="0">
                <a:solidFill>
                  <a:srgbClr val="3333FF"/>
                </a:solidFill>
                <a:latin typeface="Toga Sans" pitchFamily="34" charset="0"/>
              </a:rPr>
              <a:t>double-focusing dipoles + </a:t>
            </a:r>
            <a:r>
              <a:rPr lang="en-GB" sz="1400" dirty="0" err="1">
                <a:solidFill>
                  <a:srgbClr val="3333FF"/>
                </a:solidFill>
                <a:latin typeface="Toga Sans" pitchFamily="34" charset="0"/>
                <a:sym typeface="Symbol" pitchFamily="18" charset="2"/>
              </a:rPr>
              <a:t>quadrupole</a:t>
            </a:r>
            <a:r>
              <a:rPr lang="en-GB" sz="1400" dirty="0">
                <a:solidFill>
                  <a:srgbClr val="3333FF"/>
                </a:solidFill>
                <a:latin typeface="Toga Sans" pitchFamily="34" charset="0"/>
                <a:sym typeface="Symbol" pitchFamily="18" charset="2"/>
              </a:rPr>
              <a:t> triplet (&amp; </a:t>
            </a:r>
            <a:r>
              <a:rPr lang="en-GB" sz="1400" dirty="0" err="1">
                <a:solidFill>
                  <a:srgbClr val="3333FF"/>
                </a:solidFill>
                <a:latin typeface="Toga Sans" pitchFamily="34" charset="0"/>
                <a:sym typeface="Symbol" pitchFamily="18" charset="2"/>
              </a:rPr>
              <a:t>steerers</a:t>
            </a:r>
            <a:r>
              <a:rPr lang="en-GB" sz="1400" dirty="0">
                <a:solidFill>
                  <a:srgbClr val="3333FF"/>
                </a:solidFill>
                <a:latin typeface="Toga Sans" pitchFamily="34" charset="0"/>
                <a:sym typeface="Symbol" pitchFamily="18" charset="2"/>
              </a:rPr>
              <a:t>)</a:t>
            </a:r>
          </a:p>
          <a:p>
            <a:endParaRPr lang="en-GB" sz="1400" dirty="0">
              <a:solidFill>
                <a:srgbClr val="3333FF"/>
              </a:solidFill>
              <a:latin typeface="Toga Sans" pitchFamily="34" charset="0"/>
            </a:endParaRPr>
          </a:p>
        </p:txBody>
      </p:sp>
      <p:sp>
        <p:nvSpPr>
          <p:cNvPr id="98" name="Line 144"/>
          <p:cNvSpPr>
            <a:spLocks noChangeShapeType="1"/>
          </p:cNvSpPr>
          <p:nvPr/>
        </p:nvSpPr>
        <p:spPr bwMode="auto">
          <a:xfrm flipH="1" flipV="1">
            <a:off x="3556003" y="2666999"/>
            <a:ext cx="414865" cy="228598"/>
          </a:xfrm>
          <a:prstGeom prst="line">
            <a:avLst/>
          </a:prstGeom>
          <a:noFill/>
          <a:ln w="28575">
            <a:solidFill>
              <a:srgbClr val="3333FF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99" name="Line 152"/>
          <p:cNvSpPr>
            <a:spLocks noChangeShapeType="1"/>
          </p:cNvSpPr>
          <p:nvPr/>
        </p:nvSpPr>
        <p:spPr bwMode="auto">
          <a:xfrm>
            <a:off x="3564471" y="3107267"/>
            <a:ext cx="347133" cy="237066"/>
          </a:xfrm>
          <a:prstGeom prst="line">
            <a:avLst/>
          </a:prstGeom>
          <a:noFill/>
          <a:ln w="28575">
            <a:solidFill>
              <a:srgbClr val="3333FF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00" name="Text Box 155"/>
          <p:cNvSpPr txBox="1">
            <a:spLocks noChangeArrowheads="1"/>
          </p:cNvSpPr>
          <p:nvPr/>
        </p:nvSpPr>
        <p:spPr bwMode="auto">
          <a:xfrm>
            <a:off x="2373315" y="2878139"/>
            <a:ext cx="123348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3333FF"/>
                </a:solidFill>
                <a:latin typeface="Toga Sans" pitchFamily="34" charset="0"/>
              </a:rPr>
              <a:t>Selection slit</a:t>
            </a:r>
          </a:p>
        </p:txBody>
      </p:sp>
      <p:sp>
        <p:nvSpPr>
          <p:cNvPr id="101" name="Éclair 100"/>
          <p:cNvSpPr/>
          <p:nvPr/>
        </p:nvSpPr>
        <p:spPr bwMode="auto">
          <a:xfrm rot="12788841" flipH="1" flipV="1">
            <a:off x="3342732" y="4103889"/>
            <a:ext cx="263113" cy="326640"/>
          </a:xfrm>
          <a:prstGeom prst="lightningBol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latin typeface="Arial" charset="0"/>
            </a:endParaRPr>
          </a:p>
        </p:txBody>
      </p:sp>
      <p:sp>
        <p:nvSpPr>
          <p:cNvPr id="102" name="Text Box 143"/>
          <p:cNvSpPr txBox="1">
            <a:spLocks noChangeArrowheads="1"/>
          </p:cNvSpPr>
          <p:nvPr/>
        </p:nvSpPr>
        <p:spPr bwMode="auto">
          <a:xfrm>
            <a:off x="4224867" y="3012023"/>
            <a:ext cx="46566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rgbClr val="FF0000"/>
                </a:solidFill>
                <a:latin typeface="Toga Sans" pitchFamily="34" charset="0"/>
              </a:rPr>
              <a:t>CF</a:t>
            </a:r>
          </a:p>
        </p:txBody>
      </p:sp>
      <p:sp>
        <p:nvSpPr>
          <p:cNvPr id="103" name="Oval 34"/>
          <p:cNvSpPr>
            <a:spLocks noChangeArrowheads="1"/>
          </p:cNvSpPr>
          <p:nvPr/>
        </p:nvSpPr>
        <p:spPr bwMode="auto">
          <a:xfrm>
            <a:off x="4128135" y="3233208"/>
            <a:ext cx="190500" cy="209550"/>
          </a:xfrm>
          <a:prstGeom prst="ellipse">
            <a:avLst/>
          </a:prstGeom>
          <a:solidFill>
            <a:srgbClr val="0099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4" name="Oval 34"/>
          <p:cNvSpPr>
            <a:spLocks noChangeArrowheads="1"/>
          </p:cNvSpPr>
          <p:nvPr/>
        </p:nvSpPr>
        <p:spPr bwMode="auto">
          <a:xfrm>
            <a:off x="4128561" y="3141132"/>
            <a:ext cx="190500" cy="2095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5" name="Éclair 104"/>
          <p:cNvSpPr/>
          <p:nvPr/>
        </p:nvSpPr>
        <p:spPr bwMode="auto">
          <a:xfrm rot="7465695" flipH="1" flipV="1">
            <a:off x="3943864" y="3248756"/>
            <a:ext cx="263113" cy="326640"/>
          </a:xfrm>
          <a:prstGeom prst="lightningBol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latin typeface="Arial" charset="0"/>
            </a:endParaRPr>
          </a:p>
        </p:txBody>
      </p:sp>
      <p:sp>
        <p:nvSpPr>
          <p:cNvPr id="106" name="Text Box 143"/>
          <p:cNvSpPr txBox="1">
            <a:spLocks noChangeArrowheads="1"/>
          </p:cNvSpPr>
          <p:nvPr/>
        </p:nvSpPr>
        <p:spPr bwMode="auto">
          <a:xfrm>
            <a:off x="4224867" y="3325287"/>
            <a:ext cx="46566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rgbClr val="008000"/>
                </a:solidFill>
                <a:latin typeface="Toga Sans" pitchFamily="34" charset="0"/>
              </a:rPr>
              <a:t>PR</a:t>
            </a:r>
          </a:p>
        </p:txBody>
      </p:sp>
      <p:sp>
        <p:nvSpPr>
          <p:cNvPr id="107" name="Text Box 143"/>
          <p:cNvSpPr txBox="1">
            <a:spLocks noChangeArrowheads="1"/>
          </p:cNvSpPr>
          <p:nvPr/>
        </p:nvSpPr>
        <p:spPr bwMode="auto">
          <a:xfrm>
            <a:off x="4233334" y="3672422"/>
            <a:ext cx="46566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rgbClr val="008000"/>
                </a:solidFill>
                <a:latin typeface="Toga Sans" pitchFamily="34" charset="0"/>
              </a:rPr>
              <a:t>PR</a:t>
            </a:r>
          </a:p>
        </p:txBody>
      </p:sp>
      <p:sp>
        <p:nvSpPr>
          <p:cNvPr id="108" name="Oval 34"/>
          <p:cNvSpPr>
            <a:spLocks noChangeArrowheads="1"/>
          </p:cNvSpPr>
          <p:nvPr/>
        </p:nvSpPr>
        <p:spPr bwMode="auto">
          <a:xfrm>
            <a:off x="4119671" y="3588808"/>
            <a:ext cx="190500" cy="209550"/>
          </a:xfrm>
          <a:prstGeom prst="ellipse">
            <a:avLst/>
          </a:prstGeom>
          <a:solidFill>
            <a:srgbClr val="0099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9" name="ZoneTexte 108"/>
          <p:cNvSpPr txBox="1"/>
          <p:nvPr/>
        </p:nvSpPr>
        <p:spPr>
          <a:xfrm>
            <a:off x="7027338" y="5248279"/>
            <a:ext cx="1299244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Calibri" pitchFamily="34" charset="0"/>
                <a:cs typeface="Calibri" pitchFamily="34" charset="0"/>
              </a:rPr>
              <a:t>LBE1-PR12?</a:t>
            </a:r>
          </a:p>
        </p:txBody>
      </p:sp>
      <p:cxnSp>
        <p:nvCxnSpPr>
          <p:cNvPr id="110" name="Connecteur droit avec flèche 109"/>
          <p:cNvCxnSpPr/>
          <p:nvPr/>
        </p:nvCxnSpPr>
        <p:spPr bwMode="auto">
          <a:xfrm>
            <a:off x="9262534" y="2675465"/>
            <a:ext cx="0" cy="93133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1" name="Connecteur droit avec flèche 110"/>
          <p:cNvCxnSpPr/>
          <p:nvPr/>
        </p:nvCxnSpPr>
        <p:spPr bwMode="auto">
          <a:xfrm>
            <a:off x="9440333" y="2556932"/>
            <a:ext cx="0" cy="93133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2" name="ZoneTexte 111"/>
          <p:cNvSpPr txBox="1"/>
          <p:nvPr/>
        </p:nvSpPr>
        <p:spPr>
          <a:xfrm>
            <a:off x="8678347" y="2378079"/>
            <a:ext cx="1947333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Calibri" pitchFamily="34" charset="0"/>
                <a:cs typeface="Calibri" pitchFamily="34" charset="0"/>
              </a:rPr>
              <a:t>LBE1-Q14/15/16</a:t>
            </a:r>
          </a:p>
        </p:txBody>
      </p:sp>
      <p:cxnSp>
        <p:nvCxnSpPr>
          <p:cNvPr id="113" name="Connecteur droit avec flèche 112"/>
          <p:cNvCxnSpPr/>
          <p:nvPr/>
        </p:nvCxnSpPr>
        <p:spPr bwMode="auto">
          <a:xfrm flipH="1" flipV="1">
            <a:off x="7535334" y="4572007"/>
            <a:ext cx="8465" cy="73660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4" name="Connecteur droit avec flèche 113"/>
          <p:cNvCxnSpPr/>
          <p:nvPr/>
        </p:nvCxnSpPr>
        <p:spPr bwMode="auto">
          <a:xfrm>
            <a:off x="7730067" y="2633140"/>
            <a:ext cx="541866" cy="26246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670965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2" grpId="0" animBg="1"/>
      <p:bldP spid="53" grpId="0" animBg="1"/>
      <p:bldP spid="53" grpId="1" animBg="1"/>
      <p:bldP spid="95" grpId="0" animBg="1"/>
      <p:bldP spid="96" grpId="0" animBg="1"/>
      <p:bldP spid="97" grpId="0"/>
      <p:bldP spid="98" grpId="0" animBg="1"/>
      <p:bldP spid="99" grpId="0" animBg="1"/>
      <p:bldP spid="100" grpId="0"/>
      <p:bldP spid="102" grpId="0"/>
      <p:bldP spid="103" grpId="0" animBg="1"/>
      <p:bldP spid="104" grpId="0" animBg="1"/>
      <p:bldP spid="105" grpId="0" animBg="1"/>
      <p:bldP spid="106" grpId="0"/>
      <p:bldP spid="107" grpId="0"/>
      <p:bldP spid="108" grpId="0" animBg="1"/>
      <p:bldP spid="109" grpId="0" animBg="1"/>
      <p:bldP spid="1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3"/>
          <p:cNvSpPr>
            <a:spLocks noGrp="1"/>
          </p:cNvSpPr>
          <p:nvPr>
            <p:ph type="title"/>
          </p:nvPr>
        </p:nvSpPr>
        <p:spPr>
          <a:xfrm>
            <a:off x="1776000" y="158400"/>
            <a:ext cx="8208432" cy="318272"/>
          </a:xfrm>
        </p:spPr>
        <p:txBody>
          <a:bodyPr vert="horz" wrap="none" lIns="36000" tIns="36000" rIns="36000" bIns="36000" rtlCol="0" anchor="t" anchorCtr="0">
            <a:noAutofit/>
          </a:bodyPr>
          <a:lstStyle/>
          <a:p>
            <a:pPr algn="just"/>
            <a:r>
              <a:rPr lang="en-US" sz="16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SPIRAL2 accelerator at GANIL-Caen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683227" y="5985"/>
            <a:ext cx="6984776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Font typeface="Arial" pitchFamily="34" charset="0"/>
              <a:buNone/>
              <a:defRPr sz="1800" b="1" i="0" u="none" strike="noStrike" kern="1200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  <a:ea typeface="+mj-ea"/>
                <a:cs typeface="+mj-cs"/>
              </a:defRPr>
            </a:lvl1pPr>
          </a:lstStyle>
          <a:p>
            <a:pPr algn="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LBE1 description (4/6)</a:t>
            </a:r>
          </a:p>
        </p:txBody>
      </p:sp>
      <p:pic>
        <p:nvPicPr>
          <p:cNvPr id="54" name="Picture 140"/>
          <p:cNvPicPr>
            <a:picLocks noChangeAspect="1" noChangeArrowheads="1"/>
          </p:cNvPicPr>
          <p:nvPr/>
        </p:nvPicPr>
        <p:blipFill>
          <a:blip r:embed="rId2" cstate="print"/>
          <a:srcRect t="15293"/>
          <a:stretch>
            <a:fillRect/>
          </a:stretch>
        </p:blipFill>
        <p:spPr bwMode="auto">
          <a:xfrm>
            <a:off x="1524000" y="1122898"/>
            <a:ext cx="9144000" cy="360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" name="Picture 2" descr="D:\SPIRAL2_project\GANILphotos\DSC03706.JPG"/>
          <p:cNvPicPr>
            <a:picLocks noChangeAspect="1" noChangeArrowheads="1"/>
          </p:cNvPicPr>
          <p:nvPr/>
        </p:nvPicPr>
        <p:blipFill>
          <a:blip r:embed="rId3" cstate="print"/>
          <a:srcRect l="9444" t="7626" r="18819" b="59669"/>
          <a:stretch>
            <a:fillRect/>
          </a:stretch>
        </p:blipFill>
        <p:spPr bwMode="auto">
          <a:xfrm>
            <a:off x="5274735" y="2277534"/>
            <a:ext cx="5199965" cy="355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6" name="Text Box 147"/>
          <p:cNvSpPr txBox="1">
            <a:spLocks noChangeArrowheads="1"/>
          </p:cNvSpPr>
          <p:nvPr/>
        </p:nvSpPr>
        <p:spPr bwMode="auto">
          <a:xfrm>
            <a:off x="1808163" y="998545"/>
            <a:ext cx="1784350" cy="674687"/>
          </a:xfrm>
          <a:prstGeom prst="rect">
            <a:avLst/>
          </a:prstGeom>
          <a:solidFill>
            <a:srgbClr val="0033CC"/>
          </a:solidFill>
          <a:ln w="28575">
            <a:solidFill>
              <a:srgbClr val="0033CC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fr-FR" sz="2000" b="1" dirty="0">
                <a:solidFill>
                  <a:schemeClr val="bg1"/>
                </a:solidFill>
                <a:latin typeface="Times New Roman" pitchFamily="18" charset="0"/>
              </a:rPr>
              <a:t>LBE1 </a:t>
            </a:r>
          </a:p>
          <a:p>
            <a:pPr algn="ctr" eaLnBrk="0" hangingPunct="0"/>
            <a:r>
              <a:rPr lang="fr-FR" sz="1600" b="1" dirty="0">
                <a:solidFill>
                  <a:schemeClr val="bg1"/>
                </a:solidFill>
                <a:latin typeface="Times New Roman" pitchFamily="18" charset="0"/>
              </a:rPr>
              <a:t>(ions A/q=3)</a:t>
            </a:r>
          </a:p>
        </p:txBody>
      </p:sp>
      <p:sp>
        <p:nvSpPr>
          <p:cNvPr id="57" name="Line 148"/>
          <p:cNvSpPr>
            <a:spLocks noChangeShapeType="1"/>
          </p:cNvSpPr>
          <p:nvPr/>
        </p:nvSpPr>
        <p:spPr bwMode="auto">
          <a:xfrm>
            <a:off x="2106617" y="4378332"/>
            <a:ext cx="2073275" cy="3175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8" name="Line 149"/>
          <p:cNvSpPr>
            <a:spLocks noChangeShapeType="1"/>
          </p:cNvSpPr>
          <p:nvPr/>
        </p:nvSpPr>
        <p:spPr bwMode="auto">
          <a:xfrm flipV="1">
            <a:off x="4213225" y="1508132"/>
            <a:ext cx="3557588" cy="4763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9" name="Line 150"/>
          <p:cNvSpPr>
            <a:spLocks noChangeShapeType="1"/>
          </p:cNvSpPr>
          <p:nvPr/>
        </p:nvSpPr>
        <p:spPr bwMode="auto">
          <a:xfrm flipV="1">
            <a:off x="4216400" y="1477963"/>
            <a:ext cx="7938" cy="2938462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60" name="Text Box 169"/>
          <p:cNvSpPr txBox="1">
            <a:spLocks noChangeArrowheads="1"/>
          </p:cNvSpPr>
          <p:nvPr/>
        </p:nvSpPr>
        <p:spPr bwMode="auto">
          <a:xfrm>
            <a:off x="9660471" y="1905000"/>
            <a:ext cx="100753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/>
            <a:r>
              <a:rPr lang="en-GB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Toga Sans" pitchFamily="34" charset="0"/>
              </a:rPr>
              <a:t>to RFQ</a:t>
            </a:r>
          </a:p>
        </p:txBody>
      </p:sp>
      <p:sp>
        <p:nvSpPr>
          <p:cNvPr id="61" name="Line 170"/>
          <p:cNvSpPr>
            <a:spLocks noChangeShapeType="1"/>
          </p:cNvSpPr>
          <p:nvPr/>
        </p:nvSpPr>
        <p:spPr bwMode="auto">
          <a:xfrm>
            <a:off x="10063167" y="1860550"/>
            <a:ext cx="604837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62" name="Oval 34"/>
          <p:cNvSpPr>
            <a:spLocks noChangeArrowheads="1"/>
          </p:cNvSpPr>
          <p:nvPr/>
        </p:nvSpPr>
        <p:spPr bwMode="auto">
          <a:xfrm>
            <a:off x="2096558" y="4258733"/>
            <a:ext cx="190500" cy="2095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63" name="Text Box 143"/>
          <p:cNvSpPr txBox="1">
            <a:spLocks noChangeArrowheads="1"/>
          </p:cNvSpPr>
          <p:nvPr/>
        </p:nvSpPr>
        <p:spPr bwMode="auto">
          <a:xfrm>
            <a:off x="1642534" y="3240616"/>
            <a:ext cx="1684338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sz="1400" dirty="0">
                <a:solidFill>
                  <a:srgbClr val="3333FF"/>
                </a:solidFill>
                <a:latin typeface="Toga Sans" pitchFamily="34" charset="0"/>
              </a:rPr>
              <a:t>Solenoid + </a:t>
            </a:r>
            <a:r>
              <a:rPr lang="en-GB" sz="1400" dirty="0" err="1">
                <a:solidFill>
                  <a:srgbClr val="3333FF"/>
                </a:solidFill>
                <a:latin typeface="Toga Sans" pitchFamily="34" charset="0"/>
              </a:rPr>
              <a:t>quadrupole</a:t>
            </a:r>
            <a:r>
              <a:rPr lang="en-GB" sz="1400" dirty="0">
                <a:solidFill>
                  <a:srgbClr val="3333FF"/>
                </a:solidFill>
                <a:latin typeface="Toga Sans" pitchFamily="34" charset="0"/>
              </a:rPr>
              <a:t> triplet (&amp; </a:t>
            </a:r>
            <a:r>
              <a:rPr lang="en-GB" sz="1400" dirty="0" err="1">
                <a:solidFill>
                  <a:srgbClr val="3333FF"/>
                </a:solidFill>
                <a:latin typeface="Toga Sans" pitchFamily="34" charset="0"/>
              </a:rPr>
              <a:t>steerers</a:t>
            </a:r>
            <a:r>
              <a:rPr lang="en-GB" sz="1400" dirty="0">
                <a:solidFill>
                  <a:srgbClr val="3333FF"/>
                </a:solidFill>
                <a:latin typeface="Toga Sans" pitchFamily="34" charset="0"/>
              </a:rPr>
              <a:t>)</a:t>
            </a:r>
          </a:p>
        </p:txBody>
      </p:sp>
      <p:sp>
        <p:nvSpPr>
          <p:cNvPr id="64" name="Line 144"/>
          <p:cNvSpPr>
            <a:spLocks noChangeShapeType="1"/>
          </p:cNvSpPr>
          <p:nvPr/>
        </p:nvSpPr>
        <p:spPr bwMode="auto">
          <a:xfrm flipV="1">
            <a:off x="2844803" y="3793067"/>
            <a:ext cx="1" cy="296332"/>
          </a:xfrm>
          <a:prstGeom prst="line">
            <a:avLst/>
          </a:prstGeom>
          <a:noFill/>
          <a:ln w="28575">
            <a:solidFill>
              <a:srgbClr val="3333FF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65" name="Text Box 143"/>
          <p:cNvSpPr txBox="1">
            <a:spLocks noChangeArrowheads="1"/>
          </p:cNvSpPr>
          <p:nvPr/>
        </p:nvSpPr>
        <p:spPr bwMode="auto">
          <a:xfrm>
            <a:off x="2048933" y="4519090"/>
            <a:ext cx="46566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rgbClr val="FF0000"/>
                </a:solidFill>
                <a:latin typeface="Toga Sans" pitchFamily="34" charset="0"/>
              </a:rPr>
              <a:t>CF</a:t>
            </a:r>
          </a:p>
        </p:txBody>
      </p:sp>
      <p:cxnSp>
        <p:nvCxnSpPr>
          <p:cNvPr id="66" name="Connecteur droit avec flèche 65"/>
          <p:cNvCxnSpPr>
            <a:stCxn id="67" idx="2"/>
          </p:cNvCxnSpPr>
          <p:nvPr/>
        </p:nvCxnSpPr>
        <p:spPr bwMode="auto">
          <a:xfrm flipH="1">
            <a:off x="8818422" y="3115334"/>
            <a:ext cx="698115" cy="79165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7" name="ZoneTexte 66"/>
          <p:cNvSpPr txBox="1"/>
          <p:nvPr/>
        </p:nvSpPr>
        <p:spPr>
          <a:xfrm>
            <a:off x="8864599" y="2745995"/>
            <a:ext cx="1303868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Calibri" pitchFamily="34" charset="0"/>
                <a:cs typeface="Calibri" pitchFamily="34" charset="0"/>
              </a:rPr>
              <a:t>LBE1-D12</a:t>
            </a:r>
          </a:p>
        </p:txBody>
      </p:sp>
      <p:sp>
        <p:nvSpPr>
          <p:cNvPr id="68" name="ZoneTexte 67"/>
          <p:cNvSpPr txBox="1"/>
          <p:nvPr/>
        </p:nvSpPr>
        <p:spPr>
          <a:xfrm>
            <a:off x="5384800" y="5271371"/>
            <a:ext cx="1303868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Calibri" pitchFamily="34" charset="0"/>
                <a:cs typeface="Calibri" pitchFamily="34" charset="0"/>
              </a:rPr>
              <a:t>LBE1-PR14</a:t>
            </a:r>
          </a:p>
        </p:txBody>
      </p:sp>
      <p:cxnSp>
        <p:nvCxnSpPr>
          <p:cNvPr id="69" name="Connecteur droit avec flèche 68"/>
          <p:cNvCxnSpPr>
            <a:stCxn id="68" idx="0"/>
          </p:cNvCxnSpPr>
          <p:nvPr/>
        </p:nvCxnSpPr>
        <p:spPr bwMode="auto">
          <a:xfrm flipV="1">
            <a:off x="6036734" y="4690539"/>
            <a:ext cx="360988" cy="58083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0" name="Text Box 153"/>
          <p:cNvSpPr txBox="1">
            <a:spLocks noChangeArrowheads="1"/>
          </p:cNvSpPr>
          <p:nvPr/>
        </p:nvSpPr>
        <p:spPr bwMode="auto">
          <a:xfrm>
            <a:off x="2290236" y="4948246"/>
            <a:ext cx="11811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3333FF"/>
                </a:solidFill>
                <a:latin typeface="Toga Sans" pitchFamily="34" charset="0"/>
              </a:rPr>
              <a:t>Cleaning slit</a:t>
            </a:r>
          </a:p>
        </p:txBody>
      </p:sp>
      <p:sp>
        <p:nvSpPr>
          <p:cNvPr id="71" name="Line 154"/>
          <p:cNvSpPr>
            <a:spLocks noChangeShapeType="1"/>
          </p:cNvSpPr>
          <p:nvPr/>
        </p:nvSpPr>
        <p:spPr bwMode="auto">
          <a:xfrm flipH="1">
            <a:off x="3251204" y="4475691"/>
            <a:ext cx="222249" cy="536576"/>
          </a:xfrm>
          <a:prstGeom prst="line">
            <a:avLst/>
          </a:prstGeom>
          <a:noFill/>
          <a:ln w="28575">
            <a:solidFill>
              <a:srgbClr val="3333FF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72" name="Text Box 141"/>
          <p:cNvSpPr txBox="1">
            <a:spLocks noChangeArrowheads="1"/>
          </p:cNvSpPr>
          <p:nvPr/>
        </p:nvSpPr>
        <p:spPr bwMode="auto">
          <a:xfrm>
            <a:off x="1524004" y="5730347"/>
            <a:ext cx="3503613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sz="1400" u="sng" dirty="0">
                <a:solidFill>
                  <a:srgbClr val="3333FF"/>
                </a:solidFill>
                <a:latin typeface="Toga Sans" pitchFamily="34" charset="0"/>
              </a:rPr>
              <a:t>Source A/q=3</a:t>
            </a:r>
          </a:p>
          <a:p>
            <a:r>
              <a:rPr lang="en-GB" sz="1400" dirty="0">
                <a:solidFill>
                  <a:srgbClr val="3333FF"/>
                </a:solidFill>
                <a:latin typeface="Toga Sans" pitchFamily="34" charset="0"/>
              </a:rPr>
              <a:t>PHOENIX V2 (18 GHz)</a:t>
            </a:r>
          </a:p>
          <a:p>
            <a:r>
              <a:rPr lang="en-GB" sz="1400" dirty="0">
                <a:solidFill>
                  <a:srgbClr val="3333FF"/>
                </a:solidFill>
                <a:latin typeface="Toga Sans" pitchFamily="34" charset="0"/>
              </a:rPr>
              <a:t>60 kV max – 1.3 </a:t>
            </a:r>
            <a:r>
              <a:rPr lang="en-GB" sz="1400" dirty="0" err="1">
                <a:solidFill>
                  <a:srgbClr val="3333FF"/>
                </a:solidFill>
                <a:latin typeface="Toga Sans" pitchFamily="34" charset="0"/>
              </a:rPr>
              <a:t>mA</a:t>
            </a:r>
            <a:r>
              <a:rPr lang="en-GB" sz="1400" dirty="0">
                <a:solidFill>
                  <a:srgbClr val="3333FF"/>
                </a:solidFill>
                <a:latin typeface="Toga Sans" pitchFamily="34" charset="0"/>
              </a:rPr>
              <a:t> max</a:t>
            </a:r>
          </a:p>
        </p:txBody>
      </p:sp>
      <p:sp>
        <p:nvSpPr>
          <p:cNvPr id="73" name="Line 142"/>
          <p:cNvSpPr>
            <a:spLocks noChangeShapeType="1"/>
          </p:cNvSpPr>
          <p:nvPr/>
        </p:nvSpPr>
        <p:spPr bwMode="auto">
          <a:xfrm flipH="1" flipV="1">
            <a:off x="1906588" y="4524375"/>
            <a:ext cx="23812" cy="1207558"/>
          </a:xfrm>
          <a:prstGeom prst="line">
            <a:avLst/>
          </a:prstGeom>
          <a:noFill/>
          <a:ln w="28575">
            <a:solidFill>
              <a:srgbClr val="3333FF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74" name="Line 154"/>
          <p:cNvSpPr>
            <a:spLocks noChangeShapeType="1"/>
          </p:cNvSpPr>
          <p:nvPr/>
        </p:nvSpPr>
        <p:spPr bwMode="auto">
          <a:xfrm flipH="1">
            <a:off x="3708399" y="4568831"/>
            <a:ext cx="19048" cy="697443"/>
          </a:xfrm>
          <a:prstGeom prst="line">
            <a:avLst/>
          </a:prstGeom>
          <a:noFill/>
          <a:ln w="28575">
            <a:solidFill>
              <a:srgbClr val="3333FF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75" name="Text Box 145"/>
          <p:cNvSpPr txBox="1">
            <a:spLocks noChangeArrowheads="1"/>
          </p:cNvSpPr>
          <p:nvPr/>
        </p:nvSpPr>
        <p:spPr bwMode="auto">
          <a:xfrm>
            <a:off x="2937407" y="5271558"/>
            <a:ext cx="11795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sz="1400" dirty="0" err="1">
                <a:solidFill>
                  <a:srgbClr val="3333FF"/>
                </a:solidFill>
                <a:latin typeface="Toga Sans" pitchFamily="34" charset="0"/>
              </a:rPr>
              <a:t>Hexapole</a:t>
            </a:r>
            <a:endParaRPr lang="en-GB" sz="1400" dirty="0">
              <a:solidFill>
                <a:srgbClr val="3333FF"/>
              </a:solidFill>
              <a:latin typeface="Toga Sans" pitchFamily="34" charset="0"/>
            </a:endParaRPr>
          </a:p>
        </p:txBody>
      </p:sp>
      <p:sp>
        <p:nvSpPr>
          <p:cNvPr id="76" name="Text Box 145"/>
          <p:cNvSpPr txBox="1">
            <a:spLocks noChangeArrowheads="1"/>
          </p:cNvSpPr>
          <p:nvPr/>
        </p:nvSpPr>
        <p:spPr bwMode="auto">
          <a:xfrm>
            <a:off x="3716338" y="5534024"/>
            <a:ext cx="118586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3333FF"/>
                </a:solidFill>
                <a:latin typeface="Toga Sans" pitchFamily="34" charset="0"/>
              </a:rPr>
              <a:t>90° dipole</a:t>
            </a:r>
          </a:p>
          <a:p>
            <a:r>
              <a:rPr lang="en-GB" sz="1400" dirty="0">
                <a:solidFill>
                  <a:srgbClr val="3333FF"/>
                </a:solidFill>
                <a:latin typeface="Toga Sans" pitchFamily="34" charset="0"/>
              </a:rPr>
              <a:t>(</a:t>
            </a:r>
            <a:r>
              <a:rPr lang="en-GB" sz="1400" dirty="0">
                <a:solidFill>
                  <a:srgbClr val="3333FF"/>
                </a:solidFill>
                <a:latin typeface="Toga Sans" pitchFamily="34" charset="0"/>
                <a:sym typeface="Symbol" pitchFamily="18" charset="2"/>
              </a:rPr>
              <a:t> = 60 cm, </a:t>
            </a:r>
            <a:r>
              <a:rPr lang="en-GB" sz="1400" dirty="0">
                <a:solidFill>
                  <a:srgbClr val="3333FF"/>
                </a:solidFill>
                <a:latin typeface="Toga Sans" pitchFamily="34" charset="0"/>
                <a:sym typeface="Symbol"/>
              </a:rPr>
              <a:t>=</a:t>
            </a:r>
            <a:r>
              <a:rPr lang="en-GB" sz="1400" dirty="0">
                <a:solidFill>
                  <a:srgbClr val="3333FF"/>
                </a:solidFill>
                <a:latin typeface="Toga Sans" pitchFamily="34" charset="0"/>
                <a:sym typeface="Symbol" pitchFamily="18" charset="2"/>
              </a:rPr>
              <a:t>26.565°)</a:t>
            </a:r>
            <a:endParaRPr lang="en-GB" sz="1400" dirty="0">
              <a:solidFill>
                <a:srgbClr val="3333FF"/>
              </a:solidFill>
              <a:latin typeface="Toga Sans" pitchFamily="34" charset="0"/>
            </a:endParaRPr>
          </a:p>
        </p:txBody>
      </p:sp>
      <p:sp>
        <p:nvSpPr>
          <p:cNvPr id="77" name="Line 154"/>
          <p:cNvSpPr>
            <a:spLocks noChangeShapeType="1"/>
          </p:cNvSpPr>
          <p:nvPr/>
        </p:nvSpPr>
        <p:spPr bwMode="auto">
          <a:xfrm>
            <a:off x="4116912" y="4458757"/>
            <a:ext cx="14820" cy="1137710"/>
          </a:xfrm>
          <a:prstGeom prst="line">
            <a:avLst/>
          </a:prstGeom>
          <a:noFill/>
          <a:ln w="28575">
            <a:solidFill>
              <a:srgbClr val="3333FF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78" name="ZoneTexte 77"/>
          <p:cNvSpPr txBox="1"/>
          <p:nvPr/>
        </p:nvSpPr>
        <p:spPr>
          <a:xfrm>
            <a:off x="7122009" y="2611299"/>
            <a:ext cx="1185335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Calibri" pitchFamily="34" charset="0"/>
                <a:cs typeface="Calibri" pitchFamily="34" charset="0"/>
              </a:rPr>
              <a:t>LBE1-AF11</a:t>
            </a:r>
          </a:p>
        </p:txBody>
      </p:sp>
      <p:sp>
        <p:nvSpPr>
          <p:cNvPr id="79" name="Rectangle avec flèche vers la droite 78"/>
          <p:cNvSpPr/>
          <p:nvPr/>
        </p:nvSpPr>
        <p:spPr bwMode="auto">
          <a:xfrm rot="3278051">
            <a:off x="3940088" y="1090140"/>
            <a:ext cx="1677255" cy="1689865"/>
          </a:xfrm>
          <a:prstGeom prst="rightArrowCallout">
            <a:avLst>
              <a:gd name="adj1" fmla="val 13119"/>
              <a:gd name="adj2" fmla="val 16156"/>
              <a:gd name="adj3" fmla="val 26980"/>
              <a:gd name="adj4" fmla="val 61095"/>
            </a:avLst>
          </a:prstGeom>
          <a:solidFill>
            <a:srgbClr val="7030A0">
              <a:alpha val="44000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latin typeface="Arial" charset="0"/>
            </a:endParaRPr>
          </a:p>
        </p:txBody>
      </p:sp>
      <p:sp>
        <p:nvSpPr>
          <p:cNvPr id="80" name="Text Box 151"/>
          <p:cNvSpPr txBox="1">
            <a:spLocks noChangeArrowheads="1"/>
          </p:cNvSpPr>
          <p:nvPr/>
        </p:nvSpPr>
        <p:spPr bwMode="auto">
          <a:xfrm>
            <a:off x="1524004" y="1919289"/>
            <a:ext cx="290406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400" u="sng" dirty="0">
                <a:solidFill>
                  <a:srgbClr val="3333FF"/>
                </a:solidFill>
                <a:latin typeface="Toga Sans" pitchFamily="34" charset="0"/>
                <a:sym typeface="Symbol" pitchFamily="18" charset="2"/>
              </a:rPr>
              <a:t>Achromatic double-deviation</a:t>
            </a:r>
          </a:p>
          <a:p>
            <a:r>
              <a:rPr lang="en-GB" sz="1400" dirty="0">
                <a:solidFill>
                  <a:srgbClr val="3333FF"/>
                </a:solidFill>
                <a:latin typeface="Toga Sans" pitchFamily="34" charset="0"/>
              </a:rPr>
              <a:t>double-focusing dipoles + </a:t>
            </a:r>
            <a:r>
              <a:rPr lang="en-GB" sz="1400" dirty="0" err="1">
                <a:solidFill>
                  <a:srgbClr val="3333FF"/>
                </a:solidFill>
                <a:latin typeface="Toga Sans" pitchFamily="34" charset="0"/>
                <a:sym typeface="Symbol" pitchFamily="18" charset="2"/>
              </a:rPr>
              <a:t>quadrupole</a:t>
            </a:r>
            <a:r>
              <a:rPr lang="en-GB" sz="1400" dirty="0">
                <a:solidFill>
                  <a:srgbClr val="3333FF"/>
                </a:solidFill>
                <a:latin typeface="Toga Sans" pitchFamily="34" charset="0"/>
                <a:sym typeface="Symbol" pitchFamily="18" charset="2"/>
              </a:rPr>
              <a:t> triplet (&amp; </a:t>
            </a:r>
            <a:r>
              <a:rPr lang="en-GB" sz="1400" dirty="0" err="1">
                <a:solidFill>
                  <a:srgbClr val="3333FF"/>
                </a:solidFill>
                <a:latin typeface="Toga Sans" pitchFamily="34" charset="0"/>
                <a:sym typeface="Symbol" pitchFamily="18" charset="2"/>
              </a:rPr>
              <a:t>steerers</a:t>
            </a:r>
            <a:r>
              <a:rPr lang="en-GB" sz="1400" dirty="0">
                <a:solidFill>
                  <a:srgbClr val="3333FF"/>
                </a:solidFill>
                <a:latin typeface="Toga Sans" pitchFamily="34" charset="0"/>
                <a:sym typeface="Symbol" pitchFamily="18" charset="2"/>
              </a:rPr>
              <a:t>)</a:t>
            </a:r>
          </a:p>
          <a:p>
            <a:endParaRPr lang="en-GB" sz="1400" dirty="0">
              <a:solidFill>
                <a:srgbClr val="3333FF"/>
              </a:solidFill>
              <a:latin typeface="Toga Sans" pitchFamily="34" charset="0"/>
            </a:endParaRPr>
          </a:p>
        </p:txBody>
      </p:sp>
      <p:sp>
        <p:nvSpPr>
          <p:cNvPr id="81" name="Line 144"/>
          <p:cNvSpPr>
            <a:spLocks noChangeShapeType="1"/>
          </p:cNvSpPr>
          <p:nvPr/>
        </p:nvSpPr>
        <p:spPr bwMode="auto">
          <a:xfrm flipH="1" flipV="1">
            <a:off x="3556003" y="2666999"/>
            <a:ext cx="414865" cy="228598"/>
          </a:xfrm>
          <a:prstGeom prst="line">
            <a:avLst/>
          </a:prstGeom>
          <a:noFill/>
          <a:ln w="28575">
            <a:solidFill>
              <a:srgbClr val="3333FF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82" name="Line 152"/>
          <p:cNvSpPr>
            <a:spLocks noChangeShapeType="1"/>
          </p:cNvSpPr>
          <p:nvPr/>
        </p:nvSpPr>
        <p:spPr bwMode="auto">
          <a:xfrm>
            <a:off x="3564471" y="3107267"/>
            <a:ext cx="347133" cy="237066"/>
          </a:xfrm>
          <a:prstGeom prst="line">
            <a:avLst/>
          </a:prstGeom>
          <a:noFill/>
          <a:ln w="28575">
            <a:solidFill>
              <a:srgbClr val="3333FF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83" name="Text Box 155"/>
          <p:cNvSpPr txBox="1">
            <a:spLocks noChangeArrowheads="1"/>
          </p:cNvSpPr>
          <p:nvPr/>
        </p:nvSpPr>
        <p:spPr bwMode="auto">
          <a:xfrm>
            <a:off x="2373315" y="2878139"/>
            <a:ext cx="123348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3333FF"/>
                </a:solidFill>
                <a:latin typeface="Toga Sans" pitchFamily="34" charset="0"/>
              </a:rPr>
              <a:t>Selection slit</a:t>
            </a:r>
          </a:p>
        </p:txBody>
      </p:sp>
      <p:sp>
        <p:nvSpPr>
          <p:cNvPr id="84" name="Éclair 83"/>
          <p:cNvSpPr/>
          <p:nvPr/>
        </p:nvSpPr>
        <p:spPr bwMode="auto">
          <a:xfrm rot="12788841" flipH="1" flipV="1">
            <a:off x="3342732" y="4103889"/>
            <a:ext cx="263113" cy="326640"/>
          </a:xfrm>
          <a:prstGeom prst="lightningBol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latin typeface="Arial" charset="0"/>
            </a:endParaRPr>
          </a:p>
        </p:txBody>
      </p:sp>
      <p:sp>
        <p:nvSpPr>
          <p:cNvPr id="85" name="Text Box 143"/>
          <p:cNvSpPr txBox="1">
            <a:spLocks noChangeArrowheads="1"/>
          </p:cNvSpPr>
          <p:nvPr/>
        </p:nvSpPr>
        <p:spPr bwMode="auto">
          <a:xfrm>
            <a:off x="4224867" y="3012023"/>
            <a:ext cx="46566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rgbClr val="FF0000"/>
                </a:solidFill>
                <a:latin typeface="Toga Sans" pitchFamily="34" charset="0"/>
              </a:rPr>
              <a:t>CF</a:t>
            </a:r>
          </a:p>
        </p:txBody>
      </p:sp>
      <p:sp>
        <p:nvSpPr>
          <p:cNvPr id="115" name="Oval 34"/>
          <p:cNvSpPr>
            <a:spLocks noChangeArrowheads="1"/>
          </p:cNvSpPr>
          <p:nvPr/>
        </p:nvSpPr>
        <p:spPr bwMode="auto">
          <a:xfrm>
            <a:off x="4128135" y="3233208"/>
            <a:ext cx="190500" cy="209550"/>
          </a:xfrm>
          <a:prstGeom prst="ellipse">
            <a:avLst/>
          </a:prstGeom>
          <a:solidFill>
            <a:srgbClr val="0099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16" name="Oval 34"/>
          <p:cNvSpPr>
            <a:spLocks noChangeArrowheads="1"/>
          </p:cNvSpPr>
          <p:nvPr/>
        </p:nvSpPr>
        <p:spPr bwMode="auto">
          <a:xfrm>
            <a:off x="4128561" y="3141132"/>
            <a:ext cx="190500" cy="2095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17" name="Éclair 116"/>
          <p:cNvSpPr/>
          <p:nvPr/>
        </p:nvSpPr>
        <p:spPr bwMode="auto">
          <a:xfrm rot="7465695" flipH="1" flipV="1">
            <a:off x="3943864" y="3248756"/>
            <a:ext cx="263113" cy="326640"/>
          </a:xfrm>
          <a:prstGeom prst="lightningBol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latin typeface="Arial" charset="0"/>
            </a:endParaRPr>
          </a:p>
        </p:txBody>
      </p:sp>
      <p:sp>
        <p:nvSpPr>
          <p:cNvPr id="118" name="Text Box 143"/>
          <p:cNvSpPr txBox="1">
            <a:spLocks noChangeArrowheads="1"/>
          </p:cNvSpPr>
          <p:nvPr/>
        </p:nvSpPr>
        <p:spPr bwMode="auto">
          <a:xfrm>
            <a:off x="4224867" y="3325287"/>
            <a:ext cx="46566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rgbClr val="008000"/>
                </a:solidFill>
                <a:latin typeface="Toga Sans" pitchFamily="34" charset="0"/>
              </a:rPr>
              <a:t>PR</a:t>
            </a:r>
          </a:p>
        </p:txBody>
      </p:sp>
      <p:sp>
        <p:nvSpPr>
          <p:cNvPr id="119" name="Text Box 143"/>
          <p:cNvSpPr txBox="1">
            <a:spLocks noChangeArrowheads="1"/>
          </p:cNvSpPr>
          <p:nvPr/>
        </p:nvSpPr>
        <p:spPr bwMode="auto">
          <a:xfrm>
            <a:off x="4233334" y="3672422"/>
            <a:ext cx="46566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rgbClr val="008000"/>
                </a:solidFill>
                <a:latin typeface="Toga Sans" pitchFamily="34" charset="0"/>
              </a:rPr>
              <a:t>PR</a:t>
            </a:r>
          </a:p>
        </p:txBody>
      </p:sp>
      <p:sp>
        <p:nvSpPr>
          <p:cNvPr id="120" name="Oval 34"/>
          <p:cNvSpPr>
            <a:spLocks noChangeArrowheads="1"/>
          </p:cNvSpPr>
          <p:nvPr/>
        </p:nvSpPr>
        <p:spPr bwMode="auto">
          <a:xfrm>
            <a:off x="4119671" y="3588808"/>
            <a:ext cx="190500" cy="209550"/>
          </a:xfrm>
          <a:prstGeom prst="ellipse">
            <a:avLst/>
          </a:prstGeom>
          <a:solidFill>
            <a:srgbClr val="0099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21" name="ZoneTexte 120"/>
          <p:cNvSpPr txBox="1"/>
          <p:nvPr/>
        </p:nvSpPr>
        <p:spPr>
          <a:xfrm>
            <a:off x="9150931" y="5114351"/>
            <a:ext cx="1253077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Calibri" pitchFamily="34" charset="0"/>
                <a:cs typeface="Calibri" pitchFamily="34" charset="0"/>
              </a:rPr>
              <a:t>LBE1-HX12</a:t>
            </a:r>
          </a:p>
        </p:txBody>
      </p:sp>
      <p:cxnSp>
        <p:nvCxnSpPr>
          <p:cNvPr id="122" name="Connecteur droit avec flèche 121"/>
          <p:cNvCxnSpPr>
            <a:stCxn id="78" idx="2"/>
          </p:cNvCxnSpPr>
          <p:nvPr/>
        </p:nvCxnSpPr>
        <p:spPr bwMode="auto">
          <a:xfrm flipH="1">
            <a:off x="7280568" y="2980631"/>
            <a:ext cx="434109" cy="67004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3" name="Text Box 143"/>
          <p:cNvSpPr txBox="1">
            <a:spLocks noChangeArrowheads="1"/>
          </p:cNvSpPr>
          <p:nvPr/>
        </p:nvSpPr>
        <p:spPr bwMode="auto">
          <a:xfrm>
            <a:off x="4254114" y="1962156"/>
            <a:ext cx="46566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rgbClr val="FF0000"/>
                </a:solidFill>
                <a:latin typeface="Toga Sans" pitchFamily="34" charset="0"/>
              </a:rPr>
              <a:t>AF</a:t>
            </a:r>
          </a:p>
        </p:txBody>
      </p:sp>
      <p:sp>
        <p:nvSpPr>
          <p:cNvPr id="124" name="Text Box 143"/>
          <p:cNvSpPr txBox="1">
            <a:spLocks noChangeArrowheads="1"/>
          </p:cNvSpPr>
          <p:nvPr/>
        </p:nvSpPr>
        <p:spPr bwMode="auto">
          <a:xfrm>
            <a:off x="4251808" y="2216154"/>
            <a:ext cx="46566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rgbClr val="FFC000"/>
                </a:solidFill>
                <a:latin typeface="Toga Sans" pitchFamily="34" charset="0"/>
              </a:rPr>
              <a:t>EM</a:t>
            </a:r>
          </a:p>
        </p:txBody>
      </p:sp>
      <p:sp>
        <p:nvSpPr>
          <p:cNvPr id="125" name="Text Box 143"/>
          <p:cNvSpPr txBox="1">
            <a:spLocks noChangeArrowheads="1"/>
          </p:cNvSpPr>
          <p:nvPr/>
        </p:nvSpPr>
        <p:spPr bwMode="auto">
          <a:xfrm>
            <a:off x="4247189" y="2446297"/>
            <a:ext cx="46566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rgbClr val="008000"/>
                </a:solidFill>
                <a:latin typeface="Toga Sans" pitchFamily="34" charset="0"/>
              </a:rPr>
              <a:t>PR</a:t>
            </a:r>
          </a:p>
        </p:txBody>
      </p:sp>
      <p:sp>
        <p:nvSpPr>
          <p:cNvPr id="126" name="Oval 34"/>
          <p:cNvSpPr>
            <a:spLocks noChangeArrowheads="1"/>
          </p:cNvSpPr>
          <p:nvPr/>
        </p:nvSpPr>
        <p:spPr bwMode="auto">
          <a:xfrm>
            <a:off x="4140453" y="2397317"/>
            <a:ext cx="190500" cy="209550"/>
          </a:xfrm>
          <a:prstGeom prst="ellipse">
            <a:avLst/>
          </a:prstGeom>
          <a:solidFill>
            <a:srgbClr val="0099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27" name="Oval 34"/>
          <p:cNvSpPr>
            <a:spLocks noChangeArrowheads="1"/>
          </p:cNvSpPr>
          <p:nvPr/>
        </p:nvSpPr>
        <p:spPr bwMode="auto">
          <a:xfrm>
            <a:off x="4137833" y="2255693"/>
            <a:ext cx="190500" cy="20955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28" name="Oval 34"/>
          <p:cNvSpPr>
            <a:spLocks noChangeArrowheads="1"/>
          </p:cNvSpPr>
          <p:nvPr/>
        </p:nvSpPr>
        <p:spPr bwMode="auto">
          <a:xfrm>
            <a:off x="4137024" y="2035849"/>
            <a:ext cx="190500" cy="2095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29" name="ZoneTexte 128"/>
          <p:cNvSpPr txBox="1"/>
          <p:nvPr/>
        </p:nvSpPr>
        <p:spPr>
          <a:xfrm>
            <a:off x="5500254" y="2371160"/>
            <a:ext cx="1227668" cy="64633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err="1">
                <a:latin typeface="Calibri" pitchFamily="34" charset="0"/>
                <a:cs typeface="Calibri" pitchFamily="34" charset="0"/>
              </a:rPr>
              <a:t>Emittance</a:t>
            </a:r>
            <a:r>
              <a:rPr lang="fr-FR" dirty="0">
                <a:latin typeface="Calibri" pitchFamily="34" charset="0"/>
                <a:cs typeface="Calibri" pitchFamily="34" charset="0"/>
              </a:rPr>
              <a:t>-mètres</a:t>
            </a:r>
          </a:p>
        </p:txBody>
      </p:sp>
      <p:cxnSp>
        <p:nvCxnSpPr>
          <p:cNvPr id="130" name="Connecteur droit avec flèche 129"/>
          <p:cNvCxnSpPr/>
          <p:nvPr/>
        </p:nvCxnSpPr>
        <p:spPr bwMode="auto">
          <a:xfrm>
            <a:off x="6186058" y="3041073"/>
            <a:ext cx="457201" cy="47798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1" name="Connecteur droit avec flèche 130"/>
          <p:cNvCxnSpPr/>
          <p:nvPr/>
        </p:nvCxnSpPr>
        <p:spPr bwMode="auto">
          <a:xfrm>
            <a:off x="6164508" y="3027987"/>
            <a:ext cx="513387" cy="123228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2" name="Connecteur droit avec flèche 131"/>
          <p:cNvCxnSpPr>
            <a:stCxn id="121" idx="0"/>
          </p:cNvCxnSpPr>
          <p:nvPr/>
        </p:nvCxnSpPr>
        <p:spPr bwMode="auto">
          <a:xfrm flipH="1" flipV="1">
            <a:off x="9275618" y="4724407"/>
            <a:ext cx="501848" cy="38995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3" name="Text Box 145"/>
          <p:cNvSpPr txBox="1">
            <a:spLocks noChangeArrowheads="1"/>
          </p:cNvSpPr>
          <p:nvPr/>
        </p:nvSpPr>
        <p:spPr bwMode="auto">
          <a:xfrm>
            <a:off x="3606271" y="665691"/>
            <a:ext cx="118586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3333FF"/>
                </a:solidFill>
                <a:latin typeface="Toga Sans" pitchFamily="34" charset="0"/>
              </a:rPr>
              <a:t>90° dipole</a:t>
            </a:r>
          </a:p>
          <a:p>
            <a:r>
              <a:rPr lang="en-GB" sz="1400" dirty="0">
                <a:solidFill>
                  <a:srgbClr val="3333FF"/>
                </a:solidFill>
                <a:latin typeface="Toga Sans" pitchFamily="34" charset="0"/>
              </a:rPr>
              <a:t>(</a:t>
            </a:r>
            <a:r>
              <a:rPr lang="en-GB" sz="1400" dirty="0">
                <a:solidFill>
                  <a:srgbClr val="3333FF"/>
                </a:solidFill>
                <a:latin typeface="Toga Sans" pitchFamily="34" charset="0"/>
                <a:sym typeface="Symbol" pitchFamily="18" charset="2"/>
              </a:rPr>
              <a:t> = 60 cm, </a:t>
            </a:r>
            <a:r>
              <a:rPr lang="en-GB" sz="1400" dirty="0">
                <a:solidFill>
                  <a:srgbClr val="3333FF"/>
                </a:solidFill>
                <a:latin typeface="Toga Sans" pitchFamily="34" charset="0"/>
                <a:sym typeface="Symbol"/>
              </a:rPr>
              <a:t>=</a:t>
            </a:r>
            <a:r>
              <a:rPr lang="en-GB" sz="1400" dirty="0">
                <a:solidFill>
                  <a:srgbClr val="3333FF"/>
                </a:solidFill>
                <a:latin typeface="Toga Sans" pitchFamily="34" charset="0"/>
                <a:sym typeface="Symbol" pitchFamily="18" charset="2"/>
              </a:rPr>
              <a:t>26.565°)</a:t>
            </a:r>
            <a:endParaRPr lang="en-GB" sz="1400" dirty="0">
              <a:solidFill>
                <a:srgbClr val="3333FF"/>
              </a:solidFill>
              <a:latin typeface="Toga Sans" pitchFamily="34" charset="0"/>
            </a:endParaRPr>
          </a:p>
        </p:txBody>
      </p:sp>
      <p:sp>
        <p:nvSpPr>
          <p:cNvPr id="134" name="Line 154"/>
          <p:cNvSpPr>
            <a:spLocks noChangeShapeType="1"/>
          </p:cNvSpPr>
          <p:nvPr/>
        </p:nvSpPr>
        <p:spPr bwMode="auto">
          <a:xfrm flipH="1" flipV="1">
            <a:off x="3996267" y="1371606"/>
            <a:ext cx="110064" cy="245531"/>
          </a:xfrm>
          <a:prstGeom prst="line">
            <a:avLst/>
          </a:prstGeom>
          <a:noFill/>
          <a:ln w="28575">
            <a:solidFill>
              <a:srgbClr val="3333FF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35" name="Line 154"/>
          <p:cNvSpPr>
            <a:spLocks noChangeShapeType="1"/>
          </p:cNvSpPr>
          <p:nvPr/>
        </p:nvSpPr>
        <p:spPr bwMode="auto">
          <a:xfrm flipV="1">
            <a:off x="4707468" y="1016007"/>
            <a:ext cx="237066" cy="397933"/>
          </a:xfrm>
          <a:prstGeom prst="line">
            <a:avLst/>
          </a:prstGeom>
          <a:noFill/>
          <a:ln w="28575">
            <a:solidFill>
              <a:srgbClr val="3333FF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36" name="Text Box 145"/>
          <p:cNvSpPr txBox="1">
            <a:spLocks noChangeArrowheads="1"/>
          </p:cNvSpPr>
          <p:nvPr/>
        </p:nvSpPr>
        <p:spPr bwMode="auto">
          <a:xfrm>
            <a:off x="4690002" y="745068"/>
            <a:ext cx="11795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sz="1400" dirty="0" err="1">
                <a:solidFill>
                  <a:srgbClr val="3333FF"/>
                </a:solidFill>
                <a:latin typeface="Toga Sans" pitchFamily="34" charset="0"/>
              </a:rPr>
              <a:t>Hexapole</a:t>
            </a:r>
            <a:endParaRPr lang="en-GB" sz="1400" dirty="0">
              <a:solidFill>
                <a:srgbClr val="3333FF"/>
              </a:solidFill>
              <a:latin typeface="Toga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3381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8" grpId="0" animBg="1"/>
      <p:bldP spid="78" grpId="0" animBg="1"/>
      <p:bldP spid="79" grpId="0" animBg="1"/>
      <p:bldP spid="121" grpId="0" animBg="1"/>
      <p:bldP spid="123" grpId="0"/>
      <p:bldP spid="124" grpId="0"/>
      <p:bldP spid="125" grpId="0"/>
      <p:bldP spid="126" grpId="0" animBg="1"/>
      <p:bldP spid="127" grpId="0" animBg="1"/>
      <p:bldP spid="128" grpId="0" animBg="1"/>
      <p:bldP spid="129" grpId="0" animBg="1"/>
      <p:bldP spid="133" grpId="0"/>
      <p:bldP spid="134" grpId="0" animBg="1"/>
      <p:bldP spid="135" grpId="0" animBg="1"/>
      <p:bldP spid="13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3"/>
          <p:cNvSpPr>
            <a:spLocks noGrp="1"/>
          </p:cNvSpPr>
          <p:nvPr>
            <p:ph type="title"/>
          </p:nvPr>
        </p:nvSpPr>
        <p:spPr>
          <a:xfrm>
            <a:off x="1776000" y="158400"/>
            <a:ext cx="8208432" cy="318272"/>
          </a:xfrm>
        </p:spPr>
        <p:txBody>
          <a:bodyPr vert="horz" wrap="none" lIns="36000" tIns="36000" rIns="36000" bIns="36000" rtlCol="0" anchor="t" anchorCtr="0">
            <a:noAutofit/>
          </a:bodyPr>
          <a:lstStyle/>
          <a:p>
            <a:pPr algn="just"/>
            <a:r>
              <a:rPr lang="en-US" sz="16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SPIRAL2 accelerator at GANIL-Caen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6111561" y="0"/>
            <a:ext cx="4531651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Font typeface="Arial" pitchFamily="34" charset="0"/>
              <a:buNone/>
              <a:defRPr sz="1800" b="1" i="0" u="none" strike="noStrike" kern="1200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  <a:ea typeface="+mj-ea"/>
                <a:cs typeface="+mj-cs"/>
              </a:defRPr>
            </a:lvl1pPr>
          </a:lstStyle>
          <a:p>
            <a:pPr algn="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LBE1 description (5/6)</a:t>
            </a:r>
          </a:p>
        </p:txBody>
      </p:sp>
      <p:pic>
        <p:nvPicPr>
          <p:cNvPr id="86" name="Picture 140"/>
          <p:cNvPicPr>
            <a:picLocks noChangeAspect="1" noChangeArrowheads="1"/>
          </p:cNvPicPr>
          <p:nvPr/>
        </p:nvPicPr>
        <p:blipFill>
          <a:blip r:embed="rId2" cstate="print"/>
          <a:srcRect t="15293"/>
          <a:stretch>
            <a:fillRect/>
          </a:stretch>
        </p:blipFill>
        <p:spPr bwMode="auto">
          <a:xfrm>
            <a:off x="1524000" y="1122898"/>
            <a:ext cx="9144000" cy="360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7" name="Picture 2" descr="D:\SPIRAL2_project\GANILphotos\DSC037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32867" y="2421473"/>
            <a:ext cx="5715002" cy="3810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8" name="Text Box 147"/>
          <p:cNvSpPr txBox="1">
            <a:spLocks noChangeArrowheads="1"/>
          </p:cNvSpPr>
          <p:nvPr/>
        </p:nvSpPr>
        <p:spPr bwMode="auto">
          <a:xfrm>
            <a:off x="1808163" y="998545"/>
            <a:ext cx="1784350" cy="674687"/>
          </a:xfrm>
          <a:prstGeom prst="rect">
            <a:avLst/>
          </a:prstGeom>
          <a:solidFill>
            <a:srgbClr val="0033CC"/>
          </a:solidFill>
          <a:ln w="28575">
            <a:solidFill>
              <a:srgbClr val="0033CC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fr-FR" sz="2000" b="1" dirty="0">
                <a:solidFill>
                  <a:schemeClr val="bg1"/>
                </a:solidFill>
                <a:latin typeface="Times New Roman" pitchFamily="18" charset="0"/>
              </a:rPr>
              <a:t>LBE1 </a:t>
            </a:r>
          </a:p>
          <a:p>
            <a:pPr algn="ctr" eaLnBrk="0" hangingPunct="0"/>
            <a:r>
              <a:rPr lang="fr-FR" sz="1600" b="1" dirty="0">
                <a:solidFill>
                  <a:schemeClr val="bg1"/>
                </a:solidFill>
                <a:latin typeface="Times New Roman" pitchFamily="18" charset="0"/>
              </a:rPr>
              <a:t>(ions A/q=3)</a:t>
            </a:r>
          </a:p>
        </p:txBody>
      </p:sp>
      <p:sp>
        <p:nvSpPr>
          <p:cNvPr id="89" name="Line 148"/>
          <p:cNvSpPr>
            <a:spLocks noChangeShapeType="1"/>
          </p:cNvSpPr>
          <p:nvPr/>
        </p:nvSpPr>
        <p:spPr bwMode="auto">
          <a:xfrm>
            <a:off x="2106617" y="4378332"/>
            <a:ext cx="2073275" cy="3175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0" name="Line 149"/>
          <p:cNvSpPr>
            <a:spLocks noChangeShapeType="1"/>
          </p:cNvSpPr>
          <p:nvPr/>
        </p:nvSpPr>
        <p:spPr bwMode="auto">
          <a:xfrm flipV="1">
            <a:off x="4213225" y="1508132"/>
            <a:ext cx="3557588" cy="4763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1" name="Line 150"/>
          <p:cNvSpPr>
            <a:spLocks noChangeShapeType="1"/>
          </p:cNvSpPr>
          <p:nvPr/>
        </p:nvSpPr>
        <p:spPr bwMode="auto">
          <a:xfrm flipV="1">
            <a:off x="4216400" y="1477963"/>
            <a:ext cx="7938" cy="2938462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2" name="Text Box 169"/>
          <p:cNvSpPr txBox="1">
            <a:spLocks noChangeArrowheads="1"/>
          </p:cNvSpPr>
          <p:nvPr/>
        </p:nvSpPr>
        <p:spPr bwMode="auto">
          <a:xfrm>
            <a:off x="9660471" y="1905000"/>
            <a:ext cx="100753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/>
            <a:r>
              <a:rPr lang="en-GB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Toga Sans" pitchFamily="34" charset="0"/>
              </a:rPr>
              <a:t>to RFQ</a:t>
            </a:r>
          </a:p>
        </p:txBody>
      </p:sp>
      <p:sp>
        <p:nvSpPr>
          <p:cNvPr id="93" name="Line 170"/>
          <p:cNvSpPr>
            <a:spLocks noChangeShapeType="1"/>
          </p:cNvSpPr>
          <p:nvPr/>
        </p:nvSpPr>
        <p:spPr bwMode="auto">
          <a:xfrm>
            <a:off x="10063167" y="1860550"/>
            <a:ext cx="604837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94" name="Oval 34"/>
          <p:cNvSpPr>
            <a:spLocks noChangeArrowheads="1"/>
          </p:cNvSpPr>
          <p:nvPr/>
        </p:nvSpPr>
        <p:spPr bwMode="auto">
          <a:xfrm>
            <a:off x="2096558" y="4258733"/>
            <a:ext cx="190500" cy="2095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95" name="Text Box 143"/>
          <p:cNvSpPr txBox="1">
            <a:spLocks noChangeArrowheads="1"/>
          </p:cNvSpPr>
          <p:nvPr/>
        </p:nvSpPr>
        <p:spPr bwMode="auto">
          <a:xfrm>
            <a:off x="1642534" y="3240616"/>
            <a:ext cx="1684338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sz="1400" dirty="0">
                <a:solidFill>
                  <a:srgbClr val="3333FF"/>
                </a:solidFill>
                <a:latin typeface="Toga Sans" pitchFamily="34" charset="0"/>
              </a:rPr>
              <a:t>Solenoid + </a:t>
            </a:r>
            <a:r>
              <a:rPr lang="en-GB" sz="1400" dirty="0" err="1">
                <a:solidFill>
                  <a:srgbClr val="3333FF"/>
                </a:solidFill>
                <a:latin typeface="Toga Sans" pitchFamily="34" charset="0"/>
              </a:rPr>
              <a:t>quadrupole</a:t>
            </a:r>
            <a:r>
              <a:rPr lang="en-GB" sz="1400" dirty="0">
                <a:solidFill>
                  <a:srgbClr val="3333FF"/>
                </a:solidFill>
                <a:latin typeface="Toga Sans" pitchFamily="34" charset="0"/>
              </a:rPr>
              <a:t> triplet (&amp; </a:t>
            </a:r>
            <a:r>
              <a:rPr lang="en-GB" sz="1400" dirty="0" err="1">
                <a:solidFill>
                  <a:srgbClr val="3333FF"/>
                </a:solidFill>
                <a:latin typeface="Toga Sans" pitchFamily="34" charset="0"/>
              </a:rPr>
              <a:t>steerers</a:t>
            </a:r>
            <a:r>
              <a:rPr lang="en-GB" sz="1400" dirty="0">
                <a:solidFill>
                  <a:srgbClr val="3333FF"/>
                </a:solidFill>
                <a:latin typeface="Toga Sans" pitchFamily="34" charset="0"/>
              </a:rPr>
              <a:t>)</a:t>
            </a:r>
          </a:p>
        </p:txBody>
      </p:sp>
      <p:sp>
        <p:nvSpPr>
          <p:cNvPr id="96" name="Line 144"/>
          <p:cNvSpPr>
            <a:spLocks noChangeShapeType="1"/>
          </p:cNvSpPr>
          <p:nvPr/>
        </p:nvSpPr>
        <p:spPr bwMode="auto">
          <a:xfrm flipV="1">
            <a:off x="2844803" y="3793067"/>
            <a:ext cx="1" cy="296332"/>
          </a:xfrm>
          <a:prstGeom prst="line">
            <a:avLst/>
          </a:prstGeom>
          <a:noFill/>
          <a:ln w="28575">
            <a:solidFill>
              <a:srgbClr val="3333FF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97" name="Text Box 143"/>
          <p:cNvSpPr txBox="1">
            <a:spLocks noChangeArrowheads="1"/>
          </p:cNvSpPr>
          <p:nvPr/>
        </p:nvSpPr>
        <p:spPr bwMode="auto">
          <a:xfrm>
            <a:off x="2048933" y="4519090"/>
            <a:ext cx="46566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rgbClr val="FF0000"/>
                </a:solidFill>
                <a:latin typeface="Toga Sans" pitchFamily="34" charset="0"/>
              </a:rPr>
              <a:t>CF</a:t>
            </a:r>
          </a:p>
        </p:txBody>
      </p:sp>
      <p:sp>
        <p:nvSpPr>
          <p:cNvPr id="98" name="ZoneTexte 97"/>
          <p:cNvSpPr txBox="1"/>
          <p:nvPr/>
        </p:nvSpPr>
        <p:spPr>
          <a:xfrm>
            <a:off x="5545668" y="2917636"/>
            <a:ext cx="1303868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Calibri" pitchFamily="34" charset="0"/>
                <a:cs typeface="Calibri" pitchFamily="34" charset="0"/>
              </a:rPr>
              <a:t>LBE1-PR22</a:t>
            </a:r>
          </a:p>
        </p:txBody>
      </p:sp>
      <p:cxnSp>
        <p:nvCxnSpPr>
          <p:cNvPr id="99" name="Connecteur droit avec flèche 98"/>
          <p:cNvCxnSpPr>
            <a:stCxn id="98" idx="2"/>
          </p:cNvCxnSpPr>
          <p:nvPr/>
        </p:nvCxnSpPr>
        <p:spPr bwMode="auto">
          <a:xfrm>
            <a:off x="6197606" y="3286975"/>
            <a:ext cx="237065" cy="94636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0" name="Text Box 153"/>
          <p:cNvSpPr txBox="1">
            <a:spLocks noChangeArrowheads="1"/>
          </p:cNvSpPr>
          <p:nvPr/>
        </p:nvSpPr>
        <p:spPr bwMode="auto">
          <a:xfrm>
            <a:off x="2290236" y="4948246"/>
            <a:ext cx="11811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3333FF"/>
                </a:solidFill>
                <a:latin typeface="Toga Sans" pitchFamily="34" charset="0"/>
              </a:rPr>
              <a:t>Cleaning slit</a:t>
            </a:r>
          </a:p>
        </p:txBody>
      </p:sp>
      <p:sp>
        <p:nvSpPr>
          <p:cNvPr id="101" name="Line 154"/>
          <p:cNvSpPr>
            <a:spLocks noChangeShapeType="1"/>
          </p:cNvSpPr>
          <p:nvPr/>
        </p:nvSpPr>
        <p:spPr bwMode="auto">
          <a:xfrm flipH="1">
            <a:off x="3251204" y="4475691"/>
            <a:ext cx="222249" cy="536576"/>
          </a:xfrm>
          <a:prstGeom prst="line">
            <a:avLst/>
          </a:prstGeom>
          <a:noFill/>
          <a:ln w="28575">
            <a:solidFill>
              <a:srgbClr val="3333FF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02" name="Text Box 141"/>
          <p:cNvSpPr txBox="1">
            <a:spLocks noChangeArrowheads="1"/>
          </p:cNvSpPr>
          <p:nvPr/>
        </p:nvSpPr>
        <p:spPr bwMode="auto">
          <a:xfrm>
            <a:off x="1524004" y="5730347"/>
            <a:ext cx="3503613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sz="1400" u="sng" dirty="0">
                <a:solidFill>
                  <a:srgbClr val="3333FF"/>
                </a:solidFill>
                <a:latin typeface="Toga Sans" pitchFamily="34" charset="0"/>
              </a:rPr>
              <a:t>Source A/q=3</a:t>
            </a:r>
          </a:p>
          <a:p>
            <a:r>
              <a:rPr lang="en-GB" sz="1400" dirty="0">
                <a:solidFill>
                  <a:srgbClr val="3333FF"/>
                </a:solidFill>
                <a:latin typeface="Toga Sans" pitchFamily="34" charset="0"/>
              </a:rPr>
              <a:t>PHOENIX V2 (18 GHz)</a:t>
            </a:r>
          </a:p>
          <a:p>
            <a:r>
              <a:rPr lang="en-GB" sz="1400" dirty="0">
                <a:solidFill>
                  <a:srgbClr val="3333FF"/>
                </a:solidFill>
                <a:latin typeface="Toga Sans" pitchFamily="34" charset="0"/>
              </a:rPr>
              <a:t>60 kV max – 1.3 </a:t>
            </a:r>
            <a:r>
              <a:rPr lang="en-GB" sz="1400" dirty="0" err="1">
                <a:solidFill>
                  <a:srgbClr val="3333FF"/>
                </a:solidFill>
                <a:latin typeface="Toga Sans" pitchFamily="34" charset="0"/>
              </a:rPr>
              <a:t>mA</a:t>
            </a:r>
            <a:r>
              <a:rPr lang="en-GB" sz="1400" dirty="0">
                <a:solidFill>
                  <a:srgbClr val="3333FF"/>
                </a:solidFill>
                <a:latin typeface="Toga Sans" pitchFamily="34" charset="0"/>
              </a:rPr>
              <a:t> max</a:t>
            </a:r>
          </a:p>
        </p:txBody>
      </p:sp>
      <p:sp>
        <p:nvSpPr>
          <p:cNvPr id="103" name="Line 142"/>
          <p:cNvSpPr>
            <a:spLocks noChangeShapeType="1"/>
          </p:cNvSpPr>
          <p:nvPr/>
        </p:nvSpPr>
        <p:spPr bwMode="auto">
          <a:xfrm flipH="1" flipV="1">
            <a:off x="1906588" y="4524375"/>
            <a:ext cx="23812" cy="1207558"/>
          </a:xfrm>
          <a:prstGeom prst="line">
            <a:avLst/>
          </a:prstGeom>
          <a:noFill/>
          <a:ln w="28575">
            <a:solidFill>
              <a:srgbClr val="3333FF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04" name="Line 154"/>
          <p:cNvSpPr>
            <a:spLocks noChangeShapeType="1"/>
          </p:cNvSpPr>
          <p:nvPr/>
        </p:nvSpPr>
        <p:spPr bwMode="auto">
          <a:xfrm flipH="1">
            <a:off x="3708399" y="4568831"/>
            <a:ext cx="19048" cy="697443"/>
          </a:xfrm>
          <a:prstGeom prst="line">
            <a:avLst/>
          </a:prstGeom>
          <a:noFill/>
          <a:ln w="28575">
            <a:solidFill>
              <a:srgbClr val="3333FF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05" name="Text Box 145"/>
          <p:cNvSpPr txBox="1">
            <a:spLocks noChangeArrowheads="1"/>
          </p:cNvSpPr>
          <p:nvPr/>
        </p:nvSpPr>
        <p:spPr bwMode="auto">
          <a:xfrm>
            <a:off x="2937407" y="5271558"/>
            <a:ext cx="11795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sz="1400" dirty="0" err="1">
                <a:solidFill>
                  <a:srgbClr val="3333FF"/>
                </a:solidFill>
                <a:latin typeface="Toga Sans" pitchFamily="34" charset="0"/>
              </a:rPr>
              <a:t>Hexapole</a:t>
            </a:r>
            <a:endParaRPr lang="en-GB" sz="1400" dirty="0">
              <a:solidFill>
                <a:srgbClr val="3333FF"/>
              </a:solidFill>
              <a:latin typeface="Toga Sans" pitchFamily="34" charset="0"/>
            </a:endParaRPr>
          </a:p>
        </p:txBody>
      </p:sp>
      <p:sp>
        <p:nvSpPr>
          <p:cNvPr id="106" name="Text Box 145"/>
          <p:cNvSpPr txBox="1">
            <a:spLocks noChangeArrowheads="1"/>
          </p:cNvSpPr>
          <p:nvPr/>
        </p:nvSpPr>
        <p:spPr bwMode="auto">
          <a:xfrm>
            <a:off x="3716338" y="5534024"/>
            <a:ext cx="118586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3333FF"/>
                </a:solidFill>
                <a:latin typeface="Toga Sans" pitchFamily="34" charset="0"/>
              </a:rPr>
              <a:t>90° dipole</a:t>
            </a:r>
          </a:p>
          <a:p>
            <a:r>
              <a:rPr lang="en-GB" sz="1400" dirty="0">
                <a:solidFill>
                  <a:srgbClr val="3333FF"/>
                </a:solidFill>
                <a:latin typeface="Toga Sans" pitchFamily="34" charset="0"/>
              </a:rPr>
              <a:t>(</a:t>
            </a:r>
            <a:r>
              <a:rPr lang="en-GB" sz="1400" dirty="0">
                <a:solidFill>
                  <a:srgbClr val="3333FF"/>
                </a:solidFill>
                <a:latin typeface="Toga Sans" pitchFamily="34" charset="0"/>
                <a:sym typeface="Symbol" pitchFamily="18" charset="2"/>
              </a:rPr>
              <a:t> = 60 cm, </a:t>
            </a:r>
            <a:r>
              <a:rPr lang="en-GB" sz="1400" dirty="0">
                <a:solidFill>
                  <a:srgbClr val="3333FF"/>
                </a:solidFill>
                <a:latin typeface="Toga Sans" pitchFamily="34" charset="0"/>
                <a:sym typeface="Symbol"/>
              </a:rPr>
              <a:t>=</a:t>
            </a:r>
            <a:r>
              <a:rPr lang="en-GB" sz="1400" dirty="0">
                <a:solidFill>
                  <a:srgbClr val="3333FF"/>
                </a:solidFill>
                <a:latin typeface="Toga Sans" pitchFamily="34" charset="0"/>
                <a:sym typeface="Symbol" pitchFamily="18" charset="2"/>
              </a:rPr>
              <a:t>26.565°)</a:t>
            </a:r>
            <a:endParaRPr lang="en-GB" sz="1400" dirty="0">
              <a:solidFill>
                <a:srgbClr val="3333FF"/>
              </a:solidFill>
              <a:latin typeface="Toga Sans" pitchFamily="34" charset="0"/>
            </a:endParaRPr>
          </a:p>
        </p:txBody>
      </p:sp>
      <p:sp>
        <p:nvSpPr>
          <p:cNvPr id="107" name="Line 154"/>
          <p:cNvSpPr>
            <a:spLocks noChangeShapeType="1"/>
          </p:cNvSpPr>
          <p:nvPr/>
        </p:nvSpPr>
        <p:spPr bwMode="auto">
          <a:xfrm>
            <a:off x="4116912" y="4458757"/>
            <a:ext cx="14820" cy="1137710"/>
          </a:xfrm>
          <a:prstGeom prst="line">
            <a:avLst/>
          </a:prstGeom>
          <a:noFill/>
          <a:ln w="28575">
            <a:solidFill>
              <a:srgbClr val="3333FF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08" name="Rectangle avec flèche vers la droite 107"/>
          <p:cNvSpPr/>
          <p:nvPr/>
        </p:nvSpPr>
        <p:spPr bwMode="auto">
          <a:xfrm rot="5400000">
            <a:off x="4881109" y="898406"/>
            <a:ext cx="1275099" cy="1798154"/>
          </a:xfrm>
          <a:prstGeom prst="rightArrowCallout">
            <a:avLst>
              <a:gd name="adj1" fmla="val 13119"/>
              <a:gd name="adj2" fmla="val 16156"/>
              <a:gd name="adj3" fmla="val 26980"/>
              <a:gd name="adj4" fmla="val 61095"/>
            </a:avLst>
          </a:prstGeom>
          <a:solidFill>
            <a:srgbClr val="7030A0">
              <a:alpha val="44000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latin typeface="Arial" charset="0"/>
            </a:endParaRPr>
          </a:p>
        </p:txBody>
      </p:sp>
      <p:sp>
        <p:nvSpPr>
          <p:cNvPr id="109" name="Text Box 151"/>
          <p:cNvSpPr txBox="1">
            <a:spLocks noChangeArrowheads="1"/>
          </p:cNvSpPr>
          <p:nvPr/>
        </p:nvSpPr>
        <p:spPr bwMode="auto">
          <a:xfrm>
            <a:off x="1524004" y="1919289"/>
            <a:ext cx="290406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400" u="sng" dirty="0">
                <a:solidFill>
                  <a:srgbClr val="3333FF"/>
                </a:solidFill>
                <a:latin typeface="Toga Sans" pitchFamily="34" charset="0"/>
                <a:sym typeface="Symbol" pitchFamily="18" charset="2"/>
              </a:rPr>
              <a:t>Achromatic double-deviation</a:t>
            </a:r>
          </a:p>
          <a:p>
            <a:r>
              <a:rPr lang="en-GB" sz="1400" dirty="0">
                <a:solidFill>
                  <a:srgbClr val="3333FF"/>
                </a:solidFill>
                <a:latin typeface="Toga Sans" pitchFamily="34" charset="0"/>
              </a:rPr>
              <a:t>double-focusing dipoles + </a:t>
            </a:r>
            <a:r>
              <a:rPr lang="en-GB" sz="1400" dirty="0" err="1">
                <a:solidFill>
                  <a:srgbClr val="3333FF"/>
                </a:solidFill>
                <a:latin typeface="Toga Sans" pitchFamily="34" charset="0"/>
                <a:sym typeface="Symbol" pitchFamily="18" charset="2"/>
              </a:rPr>
              <a:t>quadrupole</a:t>
            </a:r>
            <a:r>
              <a:rPr lang="en-GB" sz="1400" dirty="0">
                <a:solidFill>
                  <a:srgbClr val="3333FF"/>
                </a:solidFill>
                <a:latin typeface="Toga Sans" pitchFamily="34" charset="0"/>
                <a:sym typeface="Symbol" pitchFamily="18" charset="2"/>
              </a:rPr>
              <a:t> triplet (&amp; </a:t>
            </a:r>
            <a:r>
              <a:rPr lang="en-GB" sz="1400" dirty="0" err="1">
                <a:solidFill>
                  <a:srgbClr val="3333FF"/>
                </a:solidFill>
                <a:latin typeface="Toga Sans" pitchFamily="34" charset="0"/>
                <a:sym typeface="Symbol" pitchFamily="18" charset="2"/>
              </a:rPr>
              <a:t>steerers</a:t>
            </a:r>
            <a:r>
              <a:rPr lang="en-GB" sz="1400" dirty="0">
                <a:solidFill>
                  <a:srgbClr val="3333FF"/>
                </a:solidFill>
                <a:latin typeface="Toga Sans" pitchFamily="34" charset="0"/>
                <a:sym typeface="Symbol" pitchFamily="18" charset="2"/>
              </a:rPr>
              <a:t>)</a:t>
            </a:r>
          </a:p>
          <a:p>
            <a:endParaRPr lang="en-GB" sz="1400" dirty="0">
              <a:solidFill>
                <a:srgbClr val="3333FF"/>
              </a:solidFill>
              <a:latin typeface="Toga Sans" pitchFamily="34" charset="0"/>
            </a:endParaRPr>
          </a:p>
        </p:txBody>
      </p:sp>
      <p:sp>
        <p:nvSpPr>
          <p:cNvPr id="110" name="Line 144"/>
          <p:cNvSpPr>
            <a:spLocks noChangeShapeType="1"/>
          </p:cNvSpPr>
          <p:nvPr/>
        </p:nvSpPr>
        <p:spPr bwMode="auto">
          <a:xfrm flipH="1" flipV="1">
            <a:off x="3556003" y="2666999"/>
            <a:ext cx="414865" cy="228598"/>
          </a:xfrm>
          <a:prstGeom prst="line">
            <a:avLst/>
          </a:prstGeom>
          <a:noFill/>
          <a:ln w="28575">
            <a:solidFill>
              <a:srgbClr val="3333FF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11" name="Line 152"/>
          <p:cNvSpPr>
            <a:spLocks noChangeShapeType="1"/>
          </p:cNvSpPr>
          <p:nvPr/>
        </p:nvSpPr>
        <p:spPr bwMode="auto">
          <a:xfrm>
            <a:off x="3564471" y="3107267"/>
            <a:ext cx="347133" cy="237066"/>
          </a:xfrm>
          <a:prstGeom prst="line">
            <a:avLst/>
          </a:prstGeom>
          <a:noFill/>
          <a:ln w="28575">
            <a:solidFill>
              <a:srgbClr val="3333FF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12" name="Text Box 155"/>
          <p:cNvSpPr txBox="1">
            <a:spLocks noChangeArrowheads="1"/>
          </p:cNvSpPr>
          <p:nvPr/>
        </p:nvSpPr>
        <p:spPr bwMode="auto">
          <a:xfrm>
            <a:off x="2373315" y="2878139"/>
            <a:ext cx="123348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3333FF"/>
                </a:solidFill>
                <a:latin typeface="Toga Sans" pitchFamily="34" charset="0"/>
              </a:rPr>
              <a:t>Selection slit</a:t>
            </a:r>
          </a:p>
        </p:txBody>
      </p:sp>
      <p:sp>
        <p:nvSpPr>
          <p:cNvPr id="113" name="Éclair 112"/>
          <p:cNvSpPr/>
          <p:nvPr/>
        </p:nvSpPr>
        <p:spPr bwMode="auto">
          <a:xfrm rot="12788841" flipH="1" flipV="1">
            <a:off x="3342732" y="4103889"/>
            <a:ext cx="263113" cy="326640"/>
          </a:xfrm>
          <a:prstGeom prst="lightningBol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latin typeface="Arial" charset="0"/>
            </a:endParaRPr>
          </a:p>
        </p:txBody>
      </p:sp>
      <p:sp>
        <p:nvSpPr>
          <p:cNvPr id="114" name="Text Box 143"/>
          <p:cNvSpPr txBox="1">
            <a:spLocks noChangeArrowheads="1"/>
          </p:cNvSpPr>
          <p:nvPr/>
        </p:nvSpPr>
        <p:spPr bwMode="auto">
          <a:xfrm>
            <a:off x="4224867" y="3012023"/>
            <a:ext cx="46566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rgbClr val="FF0000"/>
                </a:solidFill>
                <a:latin typeface="Toga Sans" pitchFamily="34" charset="0"/>
              </a:rPr>
              <a:t>CF</a:t>
            </a:r>
          </a:p>
        </p:txBody>
      </p:sp>
      <p:sp>
        <p:nvSpPr>
          <p:cNvPr id="137" name="Oval 34"/>
          <p:cNvSpPr>
            <a:spLocks noChangeArrowheads="1"/>
          </p:cNvSpPr>
          <p:nvPr/>
        </p:nvSpPr>
        <p:spPr bwMode="auto">
          <a:xfrm>
            <a:off x="4128135" y="3233208"/>
            <a:ext cx="190500" cy="209550"/>
          </a:xfrm>
          <a:prstGeom prst="ellipse">
            <a:avLst/>
          </a:prstGeom>
          <a:solidFill>
            <a:srgbClr val="0099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38" name="Oval 34"/>
          <p:cNvSpPr>
            <a:spLocks noChangeArrowheads="1"/>
          </p:cNvSpPr>
          <p:nvPr/>
        </p:nvSpPr>
        <p:spPr bwMode="auto">
          <a:xfrm>
            <a:off x="4128561" y="3141132"/>
            <a:ext cx="190500" cy="2095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39" name="Éclair 138"/>
          <p:cNvSpPr/>
          <p:nvPr/>
        </p:nvSpPr>
        <p:spPr bwMode="auto">
          <a:xfrm rot="7465695" flipH="1" flipV="1">
            <a:off x="3943864" y="3248756"/>
            <a:ext cx="263113" cy="326640"/>
          </a:xfrm>
          <a:prstGeom prst="lightningBol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latin typeface="Arial" charset="0"/>
            </a:endParaRPr>
          </a:p>
        </p:txBody>
      </p:sp>
      <p:sp>
        <p:nvSpPr>
          <p:cNvPr id="140" name="Text Box 143"/>
          <p:cNvSpPr txBox="1">
            <a:spLocks noChangeArrowheads="1"/>
          </p:cNvSpPr>
          <p:nvPr/>
        </p:nvSpPr>
        <p:spPr bwMode="auto">
          <a:xfrm>
            <a:off x="4224867" y="3325287"/>
            <a:ext cx="46566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rgbClr val="008000"/>
                </a:solidFill>
                <a:latin typeface="Toga Sans" pitchFamily="34" charset="0"/>
              </a:rPr>
              <a:t>PR</a:t>
            </a:r>
          </a:p>
        </p:txBody>
      </p:sp>
      <p:sp>
        <p:nvSpPr>
          <p:cNvPr id="141" name="Text Box 143"/>
          <p:cNvSpPr txBox="1">
            <a:spLocks noChangeArrowheads="1"/>
          </p:cNvSpPr>
          <p:nvPr/>
        </p:nvSpPr>
        <p:spPr bwMode="auto">
          <a:xfrm>
            <a:off x="4233334" y="3672422"/>
            <a:ext cx="46566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rgbClr val="008000"/>
                </a:solidFill>
                <a:latin typeface="Toga Sans" pitchFamily="34" charset="0"/>
              </a:rPr>
              <a:t>PR</a:t>
            </a:r>
          </a:p>
        </p:txBody>
      </p:sp>
      <p:sp>
        <p:nvSpPr>
          <p:cNvPr id="142" name="Oval 34"/>
          <p:cNvSpPr>
            <a:spLocks noChangeArrowheads="1"/>
          </p:cNvSpPr>
          <p:nvPr/>
        </p:nvSpPr>
        <p:spPr bwMode="auto">
          <a:xfrm>
            <a:off x="4119671" y="3588808"/>
            <a:ext cx="190500" cy="209550"/>
          </a:xfrm>
          <a:prstGeom prst="ellipse">
            <a:avLst/>
          </a:prstGeom>
          <a:solidFill>
            <a:srgbClr val="0099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43" name="ZoneTexte 142"/>
          <p:cNvSpPr txBox="1"/>
          <p:nvPr/>
        </p:nvSpPr>
        <p:spPr>
          <a:xfrm>
            <a:off x="4807531" y="5266750"/>
            <a:ext cx="1253077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Calibri" pitchFamily="34" charset="0"/>
                <a:cs typeface="Calibri" pitchFamily="34" charset="0"/>
              </a:rPr>
              <a:t>LBE1-HX12</a:t>
            </a:r>
          </a:p>
        </p:txBody>
      </p:sp>
      <p:sp>
        <p:nvSpPr>
          <p:cNvPr id="144" name="Text Box 143"/>
          <p:cNvSpPr txBox="1">
            <a:spLocks noChangeArrowheads="1"/>
          </p:cNvSpPr>
          <p:nvPr/>
        </p:nvSpPr>
        <p:spPr bwMode="auto">
          <a:xfrm>
            <a:off x="4254114" y="1962156"/>
            <a:ext cx="46566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rgbClr val="FF0000"/>
                </a:solidFill>
                <a:latin typeface="Toga Sans" pitchFamily="34" charset="0"/>
              </a:rPr>
              <a:t>AF</a:t>
            </a:r>
          </a:p>
        </p:txBody>
      </p:sp>
      <p:sp>
        <p:nvSpPr>
          <p:cNvPr id="145" name="Text Box 143"/>
          <p:cNvSpPr txBox="1">
            <a:spLocks noChangeArrowheads="1"/>
          </p:cNvSpPr>
          <p:nvPr/>
        </p:nvSpPr>
        <p:spPr bwMode="auto">
          <a:xfrm>
            <a:off x="4251808" y="2216154"/>
            <a:ext cx="46566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rgbClr val="FFC000"/>
                </a:solidFill>
                <a:latin typeface="Toga Sans" pitchFamily="34" charset="0"/>
              </a:rPr>
              <a:t>EM</a:t>
            </a:r>
          </a:p>
        </p:txBody>
      </p:sp>
      <p:sp>
        <p:nvSpPr>
          <p:cNvPr id="146" name="Text Box 143"/>
          <p:cNvSpPr txBox="1">
            <a:spLocks noChangeArrowheads="1"/>
          </p:cNvSpPr>
          <p:nvPr/>
        </p:nvSpPr>
        <p:spPr bwMode="auto">
          <a:xfrm>
            <a:off x="4247189" y="2446297"/>
            <a:ext cx="46566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rgbClr val="008000"/>
                </a:solidFill>
                <a:latin typeface="Toga Sans" pitchFamily="34" charset="0"/>
              </a:rPr>
              <a:t>PR</a:t>
            </a:r>
          </a:p>
        </p:txBody>
      </p:sp>
      <p:sp>
        <p:nvSpPr>
          <p:cNvPr id="147" name="Oval 34"/>
          <p:cNvSpPr>
            <a:spLocks noChangeArrowheads="1"/>
          </p:cNvSpPr>
          <p:nvPr/>
        </p:nvSpPr>
        <p:spPr bwMode="auto">
          <a:xfrm>
            <a:off x="4140453" y="2397317"/>
            <a:ext cx="190500" cy="209550"/>
          </a:xfrm>
          <a:prstGeom prst="ellipse">
            <a:avLst/>
          </a:prstGeom>
          <a:solidFill>
            <a:srgbClr val="0099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48" name="Oval 34"/>
          <p:cNvSpPr>
            <a:spLocks noChangeArrowheads="1"/>
          </p:cNvSpPr>
          <p:nvPr/>
        </p:nvSpPr>
        <p:spPr bwMode="auto">
          <a:xfrm>
            <a:off x="4137833" y="2255693"/>
            <a:ext cx="190500" cy="20955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49" name="Oval 34"/>
          <p:cNvSpPr>
            <a:spLocks noChangeArrowheads="1"/>
          </p:cNvSpPr>
          <p:nvPr/>
        </p:nvSpPr>
        <p:spPr bwMode="auto">
          <a:xfrm>
            <a:off x="4137024" y="2035849"/>
            <a:ext cx="190500" cy="2095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cxnSp>
        <p:nvCxnSpPr>
          <p:cNvPr id="150" name="Connecteur droit avec flèche 149"/>
          <p:cNvCxnSpPr>
            <a:stCxn id="143" idx="0"/>
          </p:cNvCxnSpPr>
          <p:nvPr/>
        </p:nvCxnSpPr>
        <p:spPr bwMode="auto">
          <a:xfrm flipH="1" flipV="1">
            <a:off x="4813685" y="4250268"/>
            <a:ext cx="620382" cy="101648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1" name="Text Box 145"/>
          <p:cNvSpPr txBox="1">
            <a:spLocks noChangeArrowheads="1"/>
          </p:cNvSpPr>
          <p:nvPr/>
        </p:nvSpPr>
        <p:spPr bwMode="auto">
          <a:xfrm>
            <a:off x="3606271" y="665691"/>
            <a:ext cx="118586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3333FF"/>
                </a:solidFill>
                <a:latin typeface="Toga Sans" pitchFamily="34" charset="0"/>
              </a:rPr>
              <a:t>90° dipole</a:t>
            </a:r>
          </a:p>
          <a:p>
            <a:r>
              <a:rPr lang="en-GB" sz="1400" dirty="0">
                <a:solidFill>
                  <a:srgbClr val="3333FF"/>
                </a:solidFill>
                <a:latin typeface="Toga Sans" pitchFamily="34" charset="0"/>
              </a:rPr>
              <a:t>(</a:t>
            </a:r>
            <a:r>
              <a:rPr lang="en-GB" sz="1400" dirty="0">
                <a:solidFill>
                  <a:srgbClr val="3333FF"/>
                </a:solidFill>
                <a:latin typeface="Toga Sans" pitchFamily="34" charset="0"/>
                <a:sym typeface="Symbol" pitchFamily="18" charset="2"/>
              </a:rPr>
              <a:t> = 60 cm, </a:t>
            </a:r>
            <a:r>
              <a:rPr lang="en-GB" sz="1400" dirty="0">
                <a:solidFill>
                  <a:srgbClr val="3333FF"/>
                </a:solidFill>
                <a:latin typeface="Toga Sans" pitchFamily="34" charset="0"/>
                <a:sym typeface="Symbol"/>
              </a:rPr>
              <a:t>=</a:t>
            </a:r>
            <a:r>
              <a:rPr lang="en-GB" sz="1400" dirty="0">
                <a:solidFill>
                  <a:srgbClr val="3333FF"/>
                </a:solidFill>
                <a:latin typeface="Toga Sans" pitchFamily="34" charset="0"/>
                <a:sym typeface="Symbol" pitchFamily="18" charset="2"/>
              </a:rPr>
              <a:t>26.565°)</a:t>
            </a:r>
            <a:endParaRPr lang="en-GB" sz="1400" dirty="0">
              <a:solidFill>
                <a:srgbClr val="3333FF"/>
              </a:solidFill>
              <a:latin typeface="Toga Sans" pitchFamily="34" charset="0"/>
            </a:endParaRPr>
          </a:p>
        </p:txBody>
      </p:sp>
      <p:sp>
        <p:nvSpPr>
          <p:cNvPr id="152" name="Line 154"/>
          <p:cNvSpPr>
            <a:spLocks noChangeShapeType="1"/>
          </p:cNvSpPr>
          <p:nvPr/>
        </p:nvSpPr>
        <p:spPr bwMode="auto">
          <a:xfrm flipH="1" flipV="1">
            <a:off x="3996267" y="1371606"/>
            <a:ext cx="110064" cy="245531"/>
          </a:xfrm>
          <a:prstGeom prst="line">
            <a:avLst/>
          </a:prstGeom>
          <a:noFill/>
          <a:ln w="28575">
            <a:solidFill>
              <a:srgbClr val="3333FF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53" name="Line 154"/>
          <p:cNvSpPr>
            <a:spLocks noChangeShapeType="1"/>
          </p:cNvSpPr>
          <p:nvPr/>
        </p:nvSpPr>
        <p:spPr bwMode="auto">
          <a:xfrm flipV="1">
            <a:off x="4707468" y="1016007"/>
            <a:ext cx="237066" cy="397933"/>
          </a:xfrm>
          <a:prstGeom prst="line">
            <a:avLst/>
          </a:prstGeom>
          <a:noFill/>
          <a:ln w="28575">
            <a:solidFill>
              <a:srgbClr val="3333FF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54" name="Text Box 145"/>
          <p:cNvSpPr txBox="1">
            <a:spLocks noChangeArrowheads="1"/>
          </p:cNvSpPr>
          <p:nvPr/>
        </p:nvSpPr>
        <p:spPr bwMode="auto">
          <a:xfrm>
            <a:off x="4690002" y="745068"/>
            <a:ext cx="11795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sz="1400" dirty="0" err="1">
                <a:solidFill>
                  <a:srgbClr val="3333FF"/>
                </a:solidFill>
                <a:latin typeface="Toga Sans" pitchFamily="34" charset="0"/>
              </a:rPr>
              <a:t>Hexapole</a:t>
            </a:r>
            <a:endParaRPr lang="en-GB" sz="1400" dirty="0">
              <a:solidFill>
                <a:srgbClr val="3333FF"/>
              </a:solidFill>
              <a:latin typeface="Toga Sans" pitchFamily="34" charset="0"/>
            </a:endParaRPr>
          </a:p>
        </p:txBody>
      </p:sp>
      <p:sp>
        <p:nvSpPr>
          <p:cNvPr id="155" name="Text Box 143"/>
          <p:cNvSpPr txBox="1">
            <a:spLocks noChangeArrowheads="1"/>
          </p:cNvSpPr>
          <p:nvPr/>
        </p:nvSpPr>
        <p:spPr bwMode="auto">
          <a:xfrm>
            <a:off x="4814455" y="1531896"/>
            <a:ext cx="46566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rgbClr val="008000"/>
                </a:solidFill>
                <a:latin typeface="Toga Sans" pitchFamily="34" charset="0"/>
              </a:rPr>
              <a:t>PR</a:t>
            </a:r>
          </a:p>
        </p:txBody>
      </p:sp>
      <p:sp>
        <p:nvSpPr>
          <p:cNvPr id="156" name="Oval 34"/>
          <p:cNvSpPr>
            <a:spLocks noChangeArrowheads="1"/>
          </p:cNvSpPr>
          <p:nvPr/>
        </p:nvSpPr>
        <p:spPr bwMode="auto">
          <a:xfrm>
            <a:off x="5088719" y="1398250"/>
            <a:ext cx="190500" cy="209550"/>
          </a:xfrm>
          <a:prstGeom prst="ellipse">
            <a:avLst/>
          </a:prstGeom>
          <a:solidFill>
            <a:srgbClr val="0099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cxnSp>
        <p:nvCxnSpPr>
          <p:cNvPr id="157" name="Connecteur droit avec flèche 156"/>
          <p:cNvCxnSpPr/>
          <p:nvPr/>
        </p:nvCxnSpPr>
        <p:spPr bwMode="auto">
          <a:xfrm flipV="1">
            <a:off x="7171267" y="4343407"/>
            <a:ext cx="8466" cy="9652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8" name="Connecteur droit avec flèche 157"/>
          <p:cNvCxnSpPr/>
          <p:nvPr/>
        </p:nvCxnSpPr>
        <p:spPr bwMode="auto">
          <a:xfrm flipV="1">
            <a:off x="7814733" y="4326474"/>
            <a:ext cx="0" cy="93979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9" name="Connecteur droit avec flèche 158"/>
          <p:cNvCxnSpPr/>
          <p:nvPr/>
        </p:nvCxnSpPr>
        <p:spPr bwMode="auto">
          <a:xfrm flipH="1" flipV="1">
            <a:off x="8432800" y="4368807"/>
            <a:ext cx="8466" cy="88053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0" name="ZoneTexte 159"/>
          <p:cNvSpPr txBox="1"/>
          <p:nvPr/>
        </p:nvSpPr>
        <p:spPr>
          <a:xfrm>
            <a:off x="6883413" y="5256753"/>
            <a:ext cx="1947333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Calibri" pitchFamily="34" charset="0"/>
                <a:cs typeface="Calibri" pitchFamily="34" charset="0"/>
              </a:rPr>
              <a:t>LBE1-Q21/22/23</a:t>
            </a:r>
          </a:p>
        </p:txBody>
      </p:sp>
      <p:sp>
        <p:nvSpPr>
          <p:cNvPr id="161" name="Text Box 167"/>
          <p:cNvSpPr txBox="1">
            <a:spLocks noChangeArrowheads="1"/>
          </p:cNvSpPr>
          <p:nvPr/>
        </p:nvSpPr>
        <p:spPr bwMode="auto">
          <a:xfrm>
            <a:off x="5661018" y="650345"/>
            <a:ext cx="17716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GB" sz="1400" dirty="0" err="1">
                <a:solidFill>
                  <a:srgbClr val="3333FF"/>
                </a:solidFill>
                <a:latin typeface="Toga Sans" pitchFamily="34" charset="0"/>
              </a:rPr>
              <a:t>Quadrupole</a:t>
            </a:r>
            <a:r>
              <a:rPr lang="en-GB" sz="1400" dirty="0">
                <a:solidFill>
                  <a:srgbClr val="3333FF"/>
                </a:solidFill>
                <a:latin typeface="Toga Sans" pitchFamily="34" charset="0"/>
              </a:rPr>
              <a:t> triplets         (&amp; </a:t>
            </a:r>
            <a:r>
              <a:rPr lang="en-GB" sz="1400" dirty="0" err="1">
                <a:solidFill>
                  <a:srgbClr val="3333FF"/>
                </a:solidFill>
                <a:latin typeface="Toga Sans" pitchFamily="34" charset="0"/>
              </a:rPr>
              <a:t>steerers</a:t>
            </a:r>
            <a:r>
              <a:rPr lang="en-GB" sz="1400" dirty="0">
                <a:solidFill>
                  <a:srgbClr val="3333FF"/>
                </a:solidFill>
                <a:latin typeface="Toga Sans" pitchFamily="34" charset="0"/>
              </a:rPr>
              <a:t>)</a:t>
            </a:r>
          </a:p>
        </p:txBody>
      </p:sp>
      <p:sp>
        <p:nvSpPr>
          <p:cNvPr id="162" name="Line 168"/>
          <p:cNvSpPr>
            <a:spLocks noChangeShapeType="1"/>
          </p:cNvSpPr>
          <p:nvPr/>
        </p:nvSpPr>
        <p:spPr bwMode="auto">
          <a:xfrm flipH="1">
            <a:off x="5757333" y="973668"/>
            <a:ext cx="254001" cy="304800"/>
          </a:xfrm>
          <a:prstGeom prst="line">
            <a:avLst/>
          </a:prstGeom>
          <a:noFill/>
          <a:ln w="28575">
            <a:solidFill>
              <a:srgbClr val="3333FF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2835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 animBg="1"/>
      <p:bldP spid="108" grpId="0" animBg="1"/>
      <p:bldP spid="143" grpId="0" animBg="1"/>
      <p:bldP spid="155" grpId="0"/>
      <p:bldP spid="156" grpId="0" animBg="1"/>
      <p:bldP spid="160" grpId="0" animBg="1"/>
      <p:bldP spid="161" grpId="0"/>
      <p:bldP spid="16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3"/>
          <p:cNvSpPr>
            <a:spLocks noGrp="1"/>
          </p:cNvSpPr>
          <p:nvPr>
            <p:ph type="title"/>
          </p:nvPr>
        </p:nvSpPr>
        <p:spPr>
          <a:xfrm>
            <a:off x="1776000" y="158400"/>
            <a:ext cx="8208432" cy="318272"/>
          </a:xfrm>
        </p:spPr>
        <p:txBody>
          <a:bodyPr vert="horz" wrap="none" lIns="36000" tIns="36000" rIns="36000" bIns="36000" rtlCol="0" anchor="t" anchorCtr="0">
            <a:noAutofit/>
          </a:bodyPr>
          <a:lstStyle/>
          <a:p>
            <a:pPr algn="just"/>
            <a:r>
              <a:rPr lang="en-US" sz="16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SPIRAL2 accelerator at GANIL-Caen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6769353" y="0"/>
            <a:ext cx="3897806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Font typeface="Arial" pitchFamily="34" charset="0"/>
              <a:buNone/>
              <a:defRPr sz="1800" b="1" i="0" u="none" strike="noStrike" kern="1200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  <a:ea typeface="+mj-ea"/>
                <a:cs typeface="+mj-cs"/>
              </a:defRPr>
            </a:lvl1pPr>
          </a:lstStyle>
          <a:p>
            <a:pPr algn="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LBE1 description (6/6)</a:t>
            </a:r>
          </a:p>
        </p:txBody>
      </p:sp>
      <p:pic>
        <p:nvPicPr>
          <p:cNvPr id="59" name="Picture 140"/>
          <p:cNvPicPr>
            <a:picLocks noChangeAspect="1" noChangeArrowheads="1"/>
          </p:cNvPicPr>
          <p:nvPr/>
        </p:nvPicPr>
        <p:blipFill>
          <a:blip r:embed="rId2" cstate="print"/>
          <a:srcRect t="15293"/>
          <a:stretch>
            <a:fillRect/>
          </a:stretch>
        </p:blipFill>
        <p:spPr bwMode="auto">
          <a:xfrm>
            <a:off x="1524000" y="1122898"/>
            <a:ext cx="9144000" cy="360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0" name="Picture 2" descr="D:\SPIRAL2_project\GANILphotos\DSC03706.JPG"/>
          <p:cNvPicPr>
            <a:picLocks noChangeAspect="1" noChangeArrowheads="1"/>
          </p:cNvPicPr>
          <p:nvPr/>
        </p:nvPicPr>
        <p:blipFill>
          <a:blip r:embed="rId3" cstate="print"/>
          <a:srcRect t="44691"/>
          <a:stretch>
            <a:fillRect/>
          </a:stretch>
        </p:blipFill>
        <p:spPr bwMode="auto">
          <a:xfrm>
            <a:off x="4995338" y="2438407"/>
            <a:ext cx="4826000" cy="40037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1" name="Text Box 147"/>
          <p:cNvSpPr txBox="1">
            <a:spLocks noChangeArrowheads="1"/>
          </p:cNvSpPr>
          <p:nvPr/>
        </p:nvSpPr>
        <p:spPr bwMode="auto">
          <a:xfrm>
            <a:off x="1808163" y="998545"/>
            <a:ext cx="1784350" cy="674687"/>
          </a:xfrm>
          <a:prstGeom prst="rect">
            <a:avLst/>
          </a:prstGeom>
          <a:solidFill>
            <a:srgbClr val="0033CC"/>
          </a:solidFill>
          <a:ln w="28575">
            <a:solidFill>
              <a:srgbClr val="0033CC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fr-FR" sz="2000" b="1" dirty="0">
                <a:solidFill>
                  <a:schemeClr val="bg1"/>
                </a:solidFill>
                <a:latin typeface="Times New Roman" pitchFamily="18" charset="0"/>
              </a:rPr>
              <a:t>LBE1 </a:t>
            </a:r>
          </a:p>
          <a:p>
            <a:pPr algn="ctr" eaLnBrk="0" hangingPunct="0"/>
            <a:r>
              <a:rPr lang="fr-FR" sz="1600" b="1" dirty="0">
                <a:solidFill>
                  <a:schemeClr val="bg1"/>
                </a:solidFill>
                <a:latin typeface="Times New Roman" pitchFamily="18" charset="0"/>
              </a:rPr>
              <a:t>(ions A/q=3)</a:t>
            </a:r>
          </a:p>
        </p:txBody>
      </p:sp>
      <p:sp>
        <p:nvSpPr>
          <p:cNvPr id="62" name="Line 148"/>
          <p:cNvSpPr>
            <a:spLocks noChangeShapeType="1"/>
          </p:cNvSpPr>
          <p:nvPr/>
        </p:nvSpPr>
        <p:spPr bwMode="auto">
          <a:xfrm>
            <a:off x="2106617" y="4378332"/>
            <a:ext cx="2073275" cy="3175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63" name="Line 149"/>
          <p:cNvSpPr>
            <a:spLocks noChangeShapeType="1"/>
          </p:cNvSpPr>
          <p:nvPr/>
        </p:nvSpPr>
        <p:spPr bwMode="auto">
          <a:xfrm flipV="1">
            <a:off x="4213225" y="1508132"/>
            <a:ext cx="3557588" cy="4763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64" name="Line 150"/>
          <p:cNvSpPr>
            <a:spLocks noChangeShapeType="1"/>
          </p:cNvSpPr>
          <p:nvPr/>
        </p:nvSpPr>
        <p:spPr bwMode="auto">
          <a:xfrm flipV="1">
            <a:off x="4216400" y="1477963"/>
            <a:ext cx="7938" cy="2938462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65" name="Text Box 169"/>
          <p:cNvSpPr txBox="1">
            <a:spLocks noChangeArrowheads="1"/>
          </p:cNvSpPr>
          <p:nvPr/>
        </p:nvSpPr>
        <p:spPr bwMode="auto">
          <a:xfrm>
            <a:off x="9660471" y="1905000"/>
            <a:ext cx="100753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/>
            <a:r>
              <a:rPr lang="en-GB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Toga Sans" pitchFamily="34" charset="0"/>
              </a:rPr>
              <a:t>to RFQ</a:t>
            </a:r>
          </a:p>
        </p:txBody>
      </p:sp>
      <p:sp>
        <p:nvSpPr>
          <p:cNvPr id="66" name="Line 170"/>
          <p:cNvSpPr>
            <a:spLocks noChangeShapeType="1"/>
          </p:cNvSpPr>
          <p:nvPr/>
        </p:nvSpPr>
        <p:spPr bwMode="auto">
          <a:xfrm>
            <a:off x="10063167" y="1860550"/>
            <a:ext cx="604837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67" name="Oval 34"/>
          <p:cNvSpPr>
            <a:spLocks noChangeArrowheads="1"/>
          </p:cNvSpPr>
          <p:nvPr/>
        </p:nvSpPr>
        <p:spPr bwMode="auto">
          <a:xfrm>
            <a:off x="2096558" y="4258733"/>
            <a:ext cx="190500" cy="2095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68" name="Text Box 143"/>
          <p:cNvSpPr txBox="1">
            <a:spLocks noChangeArrowheads="1"/>
          </p:cNvSpPr>
          <p:nvPr/>
        </p:nvSpPr>
        <p:spPr bwMode="auto">
          <a:xfrm>
            <a:off x="1642534" y="3240616"/>
            <a:ext cx="1684338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sz="1400" dirty="0">
                <a:solidFill>
                  <a:srgbClr val="3333FF"/>
                </a:solidFill>
                <a:latin typeface="Toga Sans" pitchFamily="34" charset="0"/>
              </a:rPr>
              <a:t>Solenoid + </a:t>
            </a:r>
            <a:r>
              <a:rPr lang="en-GB" sz="1400" dirty="0" err="1">
                <a:solidFill>
                  <a:srgbClr val="3333FF"/>
                </a:solidFill>
                <a:latin typeface="Toga Sans" pitchFamily="34" charset="0"/>
              </a:rPr>
              <a:t>quadrupole</a:t>
            </a:r>
            <a:r>
              <a:rPr lang="en-GB" sz="1400" dirty="0">
                <a:solidFill>
                  <a:srgbClr val="3333FF"/>
                </a:solidFill>
                <a:latin typeface="Toga Sans" pitchFamily="34" charset="0"/>
              </a:rPr>
              <a:t> triplet (&amp; </a:t>
            </a:r>
            <a:r>
              <a:rPr lang="en-GB" sz="1400" dirty="0" err="1">
                <a:solidFill>
                  <a:srgbClr val="3333FF"/>
                </a:solidFill>
                <a:latin typeface="Toga Sans" pitchFamily="34" charset="0"/>
              </a:rPr>
              <a:t>steerers</a:t>
            </a:r>
            <a:r>
              <a:rPr lang="en-GB" sz="1400" dirty="0">
                <a:solidFill>
                  <a:srgbClr val="3333FF"/>
                </a:solidFill>
                <a:latin typeface="Toga Sans" pitchFamily="34" charset="0"/>
              </a:rPr>
              <a:t>)</a:t>
            </a:r>
          </a:p>
        </p:txBody>
      </p:sp>
      <p:sp>
        <p:nvSpPr>
          <p:cNvPr id="69" name="Line 144"/>
          <p:cNvSpPr>
            <a:spLocks noChangeShapeType="1"/>
          </p:cNvSpPr>
          <p:nvPr/>
        </p:nvSpPr>
        <p:spPr bwMode="auto">
          <a:xfrm flipV="1">
            <a:off x="2844803" y="3793067"/>
            <a:ext cx="1" cy="296332"/>
          </a:xfrm>
          <a:prstGeom prst="line">
            <a:avLst/>
          </a:prstGeom>
          <a:noFill/>
          <a:ln w="28575">
            <a:solidFill>
              <a:srgbClr val="3333FF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70" name="Text Box 143"/>
          <p:cNvSpPr txBox="1">
            <a:spLocks noChangeArrowheads="1"/>
          </p:cNvSpPr>
          <p:nvPr/>
        </p:nvSpPr>
        <p:spPr bwMode="auto">
          <a:xfrm>
            <a:off x="2048933" y="4519090"/>
            <a:ext cx="46566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rgbClr val="FF0000"/>
                </a:solidFill>
                <a:latin typeface="Toga Sans" pitchFamily="34" charset="0"/>
              </a:rPr>
              <a:t>CF</a:t>
            </a:r>
          </a:p>
        </p:txBody>
      </p:sp>
      <p:sp>
        <p:nvSpPr>
          <p:cNvPr id="71" name="ZoneTexte 70"/>
          <p:cNvSpPr txBox="1"/>
          <p:nvPr/>
        </p:nvSpPr>
        <p:spPr>
          <a:xfrm>
            <a:off x="5342469" y="3510303"/>
            <a:ext cx="1303868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Calibri" pitchFamily="34" charset="0"/>
                <a:cs typeface="Calibri" pitchFamily="34" charset="0"/>
              </a:rPr>
              <a:t>LBE1-AF21</a:t>
            </a:r>
          </a:p>
        </p:txBody>
      </p:sp>
      <p:cxnSp>
        <p:nvCxnSpPr>
          <p:cNvPr id="72" name="Connecteur droit avec flèche 71"/>
          <p:cNvCxnSpPr>
            <a:stCxn id="164" idx="3"/>
          </p:cNvCxnSpPr>
          <p:nvPr/>
        </p:nvCxnSpPr>
        <p:spPr bwMode="auto">
          <a:xfrm flipV="1">
            <a:off x="6688671" y="2599267"/>
            <a:ext cx="982133" cy="11588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3" name="Text Box 153"/>
          <p:cNvSpPr txBox="1">
            <a:spLocks noChangeArrowheads="1"/>
          </p:cNvSpPr>
          <p:nvPr/>
        </p:nvSpPr>
        <p:spPr bwMode="auto">
          <a:xfrm>
            <a:off x="2290236" y="4948246"/>
            <a:ext cx="11811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3333FF"/>
                </a:solidFill>
                <a:latin typeface="Toga Sans" pitchFamily="34" charset="0"/>
              </a:rPr>
              <a:t>Cleaning slit</a:t>
            </a:r>
          </a:p>
        </p:txBody>
      </p:sp>
      <p:sp>
        <p:nvSpPr>
          <p:cNvPr id="74" name="Line 154"/>
          <p:cNvSpPr>
            <a:spLocks noChangeShapeType="1"/>
          </p:cNvSpPr>
          <p:nvPr/>
        </p:nvSpPr>
        <p:spPr bwMode="auto">
          <a:xfrm flipH="1">
            <a:off x="3251204" y="4475691"/>
            <a:ext cx="222249" cy="536576"/>
          </a:xfrm>
          <a:prstGeom prst="line">
            <a:avLst/>
          </a:prstGeom>
          <a:noFill/>
          <a:ln w="28575">
            <a:solidFill>
              <a:srgbClr val="3333FF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75" name="Text Box 141"/>
          <p:cNvSpPr txBox="1">
            <a:spLocks noChangeArrowheads="1"/>
          </p:cNvSpPr>
          <p:nvPr/>
        </p:nvSpPr>
        <p:spPr bwMode="auto">
          <a:xfrm>
            <a:off x="1524004" y="5730347"/>
            <a:ext cx="3503613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sz="1400" u="sng" dirty="0">
                <a:solidFill>
                  <a:srgbClr val="3333FF"/>
                </a:solidFill>
                <a:latin typeface="Toga Sans" pitchFamily="34" charset="0"/>
              </a:rPr>
              <a:t>Source A/q=3</a:t>
            </a:r>
          </a:p>
          <a:p>
            <a:r>
              <a:rPr lang="en-GB" sz="1400" dirty="0">
                <a:solidFill>
                  <a:srgbClr val="3333FF"/>
                </a:solidFill>
                <a:latin typeface="Toga Sans" pitchFamily="34" charset="0"/>
              </a:rPr>
              <a:t>PHOENIX V2 (18 GHz)</a:t>
            </a:r>
          </a:p>
          <a:p>
            <a:r>
              <a:rPr lang="en-GB" sz="1400" dirty="0">
                <a:solidFill>
                  <a:srgbClr val="3333FF"/>
                </a:solidFill>
                <a:latin typeface="Toga Sans" pitchFamily="34" charset="0"/>
              </a:rPr>
              <a:t>60 kV max – 1.3 </a:t>
            </a:r>
            <a:r>
              <a:rPr lang="en-GB" sz="1400" dirty="0" err="1">
                <a:solidFill>
                  <a:srgbClr val="3333FF"/>
                </a:solidFill>
                <a:latin typeface="Toga Sans" pitchFamily="34" charset="0"/>
              </a:rPr>
              <a:t>mA</a:t>
            </a:r>
            <a:r>
              <a:rPr lang="en-GB" sz="1400" dirty="0">
                <a:solidFill>
                  <a:srgbClr val="3333FF"/>
                </a:solidFill>
                <a:latin typeface="Toga Sans" pitchFamily="34" charset="0"/>
              </a:rPr>
              <a:t> max</a:t>
            </a:r>
          </a:p>
        </p:txBody>
      </p:sp>
      <p:sp>
        <p:nvSpPr>
          <p:cNvPr id="76" name="Line 142"/>
          <p:cNvSpPr>
            <a:spLocks noChangeShapeType="1"/>
          </p:cNvSpPr>
          <p:nvPr/>
        </p:nvSpPr>
        <p:spPr bwMode="auto">
          <a:xfrm flipH="1" flipV="1">
            <a:off x="1906588" y="4524375"/>
            <a:ext cx="23812" cy="1207558"/>
          </a:xfrm>
          <a:prstGeom prst="line">
            <a:avLst/>
          </a:prstGeom>
          <a:noFill/>
          <a:ln w="28575">
            <a:solidFill>
              <a:srgbClr val="3333FF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77" name="Line 154"/>
          <p:cNvSpPr>
            <a:spLocks noChangeShapeType="1"/>
          </p:cNvSpPr>
          <p:nvPr/>
        </p:nvSpPr>
        <p:spPr bwMode="auto">
          <a:xfrm flipH="1">
            <a:off x="3708399" y="4568831"/>
            <a:ext cx="19048" cy="697443"/>
          </a:xfrm>
          <a:prstGeom prst="line">
            <a:avLst/>
          </a:prstGeom>
          <a:noFill/>
          <a:ln w="28575">
            <a:solidFill>
              <a:srgbClr val="3333FF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78" name="Text Box 145"/>
          <p:cNvSpPr txBox="1">
            <a:spLocks noChangeArrowheads="1"/>
          </p:cNvSpPr>
          <p:nvPr/>
        </p:nvSpPr>
        <p:spPr bwMode="auto">
          <a:xfrm>
            <a:off x="2937407" y="5271558"/>
            <a:ext cx="11795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sz="1400" dirty="0" err="1">
                <a:solidFill>
                  <a:srgbClr val="3333FF"/>
                </a:solidFill>
                <a:latin typeface="Toga Sans" pitchFamily="34" charset="0"/>
              </a:rPr>
              <a:t>Hexapole</a:t>
            </a:r>
            <a:endParaRPr lang="en-GB" sz="1400" dirty="0">
              <a:solidFill>
                <a:srgbClr val="3333FF"/>
              </a:solidFill>
              <a:latin typeface="Toga Sans" pitchFamily="34" charset="0"/>
            </a:endParaRPr>
          </a:p>
        </p:txBody>
      </p:sp>
      <p:sp>
        <p:nvSpPr>
          <p:cNvPr id="79" name="Text Box 145"/>
          <p:cNvSpPr txBox="1">
            <a:spLocks noChangeArrowheads="1"/>
          </p:cNvSpPr>
          <p:nvPr/>
        </p:nvSpPr>
        <p:spPr bwMode="auto">
          <a:xfrm>
            <a:off x="3716338" y="5534024"/>
            <a:ext cx="118586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3333FF"/>
                </a:solidFill>
                <a:latin typeface="Toga Sans" pitchFamily="34" charset="0"/>
              </a:rPr>
              <a:t>90° dipole</a:t>
            </a:r>
          </a:p>
          <a:p>
            <a:r>
              <a:rPr lang="en-GB" sz="1400" dirty="0">
                <a:solidFill>
                  <a:srgbClr val="3333FF"/>
                </a:solidFill>
                <a:latin typeface="Toga Sans" pitchFamily="34" charset="0"/>
              </a:rPr>
              <a:t>(</a:t>
            </a:r>
            <a:r>
              <a:rPr lang="en-GB" sz="1400" dirty="0">
                <a:solidFill>
                  <a:srgbClr val="3333FF"/>
                </a:solidFill>
                <a:latin typeface="Toga Sans" pitchFamily="34" charset="0"/>
                <a:sym typeface="Symbol" pitchFamily="18" charset="2"/>
              </a:rPr>
              <a:t> = 60 cm, </a:t>
            </a:r>
            <a:r>
              <a:rPr lang="en-GB" sz="1400" dirty="0">
                <a:solidFill>
                  <a:srgbClr val="3333FF"/>
                </a:solidFill>
                <a:latin typeface="Toga Sans" pitchFamily="34" charset="0"/>
                <a:sym typeface="Symbol"/>
              </a:rPr>
              <a:t>=</a:t>
            </a:r>
            <a:r>
              <a:rPr lang="en-GB" sz="1400" dirty="0">
                <a:solidFill>
                  <a:srgbClr val="3333FF"/>
                </a:solidFill>
                <a:latin typeface="Toga Sans" pitchFamily="34" charset="0"/>
                <a:sym typeface="Symbol" pitchFamily="18" charset="2"/>
              </a:rPr>
              <a:t>26.565°)</a:t>
            </a:r>
            <a:endParaRPr lang="en-GB" sz="1400" dirty="0">
              <a:solidFill>
                <a:srgbClr val="3333FF"/>
              </a:solidFill>
              <a:latin typeface="Toga Sans" pitchFamily="34" charset="0"/>
            </a:endParaRPr>
          </a:p>
        </p:txBody>
      </p:sp>
      <p:sp>
        <p:nvSpPr>
          <p:cNvPr id="80" name="Line 154"/>
          <p:cNvSpPr>
            <a:spLocks noChangeShapeType="1"/>
          </p:cNvSpPr>
          <p:nvPr/>
        </p:nvSpPr>
        <p:spPr bwMode="auto">
          <a:xfrm>
            <a:off x="4116912" y="4458757"/>
            <a:ext cx="14820" cy="1137710"/>
          </a:xfrm>
          <a:prstGeom prst="line">
            <a:avLst/>
          </a:prstGeom>
          <a:noFill/>
          <a:ln w="28575">
            <a:solidFill>
              <a:srgbClr val="3333FF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81" name="Rectangle avec flèche vers la droite 80"/>
          <p:cNvSpPr/>
          <p:nvPr/>
        </p:nvSpPr>
        <p:spPr bwMode="auto">
          <a:xfrm rot="5400000">
            <a:off x="5874257" y="1132929"/>
            <a:ext cx="1219198" cy="1357887"/>
          </a:xfrm>
          <a:prstGeom prst="rightArrowCallout">
            <a:avLst>
              <a:gd name="adj1" fmla="val 13119"/>
              <a:gd name="adj2" fmla="val 16156"/>
              <a:gd name="adj3" fmla="val 26980"/>
              <a:gd name="adj4" fmla="val 61095"/>
            </a:avLst>
          </a:prstGeom>
          <a:solidFill>
            <a:srgbClr val="7030A0">
              <a:alpha val="44000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latin typeface="Arial" charset="0"/>
            </a:endParaRPr>
          </a:p>
        </p:txBody>
      </p:sp>
      <p:sp>
        <p:nvSpPr>
          <p:cNvPr id="82" name="Text Box 151"/>
          <p:cNvSpPr txBox="1">
            <a:spLocks noChangeArrowheads="1"/>
          </p:cNvSpPr>
          <p:nvPr/>
        </p:nvSpPr>
        <p:spPr bwMode="auto">
          <a:xfrm>
            <a:off x="1524004" y="1919289"/>
            <a:ext cx="290406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400" u="sng" dirty="0">
                <a:solidFill>
                  <a:srgbClr val="3333FF"/>
                </a:solidFill>
                <a:latin typeface="Toga Sans" pitchFamily="34" charset="0"/>
                <a:sym typeface="Symbol" pitchFamily="18" charset="2"/>
              </a:rPr>
              <a:t>Achromatic double-deviation</a:t>
            </a:r>
          </a:p>
          <a:p>
            <a:r>
              <a:rPr lang="en-GB" sz="1400" dirty="0">
                <a:solidFill>
                  <a:srgbClr val="3333FF"/>
                </a:solidFill>
                <a:latin typeface="Toga Sans" pitchFamily="34" charset="0"/>
              </a:rPr>
              <a:t>double-focusing dipoles + </a:t>
            </a:r>
            <a:r>
              <a:rPr lang="en-GB" sz="1400" dirty="0" err="1">
                <a:solidFill>
                  <a:srgbClr val="3333FF"/>
                </a:solidFill>
                <a:latin typeface="Toga Sans" pitchFamily="34" charset="0"/>
                <a:sym typeface="Symbol" pitchFamily="18" charset="2"/>
              </a:rPr>
              <a:t>quadrupole</a:t>
            </a:r>
            <a:r>
              <a:rPr lang="en-GB" sz="1400" dirty="0">
                <a:solidFill>
                  <a:srgbClr val="3333FF"/>
                </a:solidFill>
                <a:latin typeface="Toga Sans" pitchFamily="34" charset="0"/>
                <a:sym typeface="Symbol" pitchFamily="18" charset="2"/>
              </a:rPr>
              <a:t> triplet (&amp; </a:t>
            </a:r>
            <a:r>
              <a:rPr lang="en-GB" sz="1400" dirty="0" err="1">
                <a:solidFill>
                  <a:srgbClr val="3333FF"/>
                </a:solidFill>
                <a:latin typeface="Toga Sans" pitchFamily="34" charset="0"/>
                <a:sym typeface="Symbol" pitchFamily="18" charset="2"/>
              </a:rPr>
              <a:t>steerers</a:t>
            </a:r>
            <a:r>
              <a:rPr lang="en-GB" sz="1400" dirty="0">
                <a:solidFill>
                  <a:srgbClr val="3333FF"/>
                </a:solidFill>
                <a:latin typeface="Toga Sans" pitchFamily="34" charset="0"/>
                <a:sym typeface="Symbol" pitchFamily="18" charset="2"/>
              </a:rPr>
              <a:t>)</a:t>
            </a:r>
          </a:p>
          <a:p>
            <a:endParaRPr lang="en-GB" sz="1400" dirty="0">
              <a:solidFill>
                <a:srgbClr val="3333FF"/>
              </a:solidFill>
              <a:latin typeface="Toga Sans" pitchFamily="34" charset="0"/>
            </a:endParaRPr>
          </a:p>
        </p:txBody>
      </p:sp>
      <p:sp>
        <p:nvSpPr>
          <p:cNvPr id="83" name="Line 144"/>
          <p:cNvSpPr>
            <a:spLocks noChangeShapeType="1"/>
          </p:cNvSpPr>
          <p:nvPr/>
        </p:nvSpPr>
        <p:spPr bwMode="auto">
          <a:xfrm flipH="1" flipV="1">
            <a:off x="3556003" y="2666999"/>
            <a:ext cx="414865" cy="228598"/>
          </a:xfrm>
          <a:prstGeom prst="line">
            <a:avLst/>
          </a:prstGeom>
          <a:noFill/>
          <a:ln w="28575">
            <a:solidFill>
              <a:srgbClr val="3333FF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84" name="Line 152"/>
          <p:cNvSpPr>
            <a:spLocks noChangeShapeType="1"/>
          </p:cNvSpPr>
          <p:nvPr/>
        </p:nvSpPr>
        <p:spPr bwMode="auto">
          <a:xfrm>
            <a:off x="3564471" y="3107267"/>
            <a:ext cx="347133" cy="237066"/>
          </a:xfrm>
          <a:prstGeom prst="line">
            <a:avLst/>
          </a:prstGeom>
          <a:noFill/>
          <a:ln w="28575">
            <a:solidFill>
              <a:srgbClr val="3333FF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85" name="Text Box 155"/>
          <p:cNvSpPr txBox="1">
            <a:spLocks noChangeArrowheads="1"/>
          </p:cNvSpPr>
          <p:nvPr/>
        </p:nvSpPr>
        <p:spPr bwMode="auto">
          <a:xfrm>
            <a:off x="2373315" y="2878139"/>
            <a:ext cx="123348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3333FF"/>
                </a:solidFill>
                <a:latin typeface="Toga Sans" pitchFamily="34" charset="0"/>
              </a:rPr>
              <a:t>Selection slit</a:t>
            </a:r>
          </a:p>
        </p:txBody>
      </p:sp>
      <p:sp>
        <p:nvSpPr>
          <p:cNvPr id="115" name="Éclair 114"/>
          <p:cNvSpPr/>
          <p:nvPr/>
        </p:nvSpPr>
        <p:spPr bwMode="auto">
          <a:xfrm rot="12788841" flipH="1" flipV="1">
            <a:off x="3342732" y="4103889"/>
            <a:ext cx="263113" cy="326640"/>
          </a:xfrm>
          <a:prstGeom prst="lightningBol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latin typeface="Arial" charset="0"/>
            </a:endParaRPr>
          </a:p>
        </p:txBody>
      </p:sp>
      <p:sp>
        <p:nvSpPr>
          <p:cNvPr id="116" name="Text Box 143"/>
          <p:cNvSpPr txBox="1">
            <a:spLocks noChangeArrowheads="1"/>
          </p:cNvSpPr>
          <p:nvPr/>
        </p:nvSpPr>
        <p:spPr bwMode="auto">
          <a:xfrm>
            <a:off x="4224867" y="3012023"/>
            <a:ext cx="46566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rgbClr val="FF0000"/>
                </a:solidFill>
                <a:latin typeface="Toga Sans" pitchFamily="34" charset="0"/>
              </a:rPr>
              <a:t>CF</a:t>
            </a:r>
          </a:p>
        </p:txBody>
      </p:sp>
      <p:sp>
        <p:nvSpPr>
          <p:cNvPr id="117" name="Oval 34"/>
          <p:cNvSpPr>
            <a:spLocks noChangeArrowheads="1"/>
          </p:cNvSpPr>
          <p:nvPr/>
        </p:nvSpPr>
        <p:spPr bwMode="auto">
          <a:xfrm>
            <a:off x="4128135" y="3233208"/>
            <a:ext cx="190500" cy="209550"/>
          </a:xfrm>
          <a:prstGeom prst="ellipse">
            <a:avLst/>
          </a:prstGeom>
          <a:solidFill>
            <a:srgbClr val="0099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18" name="Oval 34"/>
          <p:cNvSpPr>
            <a:spLocks noChangeArrowheads="1"/>
          </p:cNvSpPr>
          <p:nvPr/>
        </p:nvSpPr>
        <p:spPr bwMode="auto">
          <a:xfrm>
            <a:off x="4128561" y="3141132"/>
            <a:ext cx="190500" cy="2095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19" name="Éclair 118"/>
          <p:cNvSpPr/>
          <p:nvPr/>
        </p:nvSpPr>
        <p:spPr bwMode="auto">
          <a:xfrm rot="7465695" flipH="1" flipV="1">
            <a:off x="3943864" y="3248756"/>
            <a:ext cx="263113" cy="326640"/>
          </a:xfrm>
          <a:prstGeom prst="lightningBol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latin typeface="Arial" charset="0"/>
            </a:endParaRPr>
          </a:p>
        </p:txBody>
      </p:sp>
      <p:sp>
        <p:nvSpPr>
          <p:cNvPr id="120" name="Text Box 143"/>
          <p:cNvSpPr txBox="1">
            <a:spLocks noChangeArrowheads="1"/>
          </p:cNvSpPr>
          <p:nvPr/>
        </p:nvSpPr>
        <p:spPr bwMode="auto">
          <a:xfrm>
            <a:off x="4224867" y="3325287"/>
            <a:ext cx="46566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rgbClr val="008000"/>
                </a:solidFill>
                <a:latin typeface="Toga Sans" pitchFamily="34" charset="0"/>
              </a:rPr>
              <a:t>PR</a:t>
            </a:r>
          </a:p>
        </p:txBody>
      </p:sp>
      <p:sp>
        <p:nvSpPr>
          <p:cNvPr id="121" name="Text Box 143"/>
          <p:cNvSpPr txBox="1">
            <a:spLocks noChangeArrowheads="1"/>
          </p:cNvSpPr>
          <p:nvPr/>
        </p:nvSpPr>
        <p:spPr bwMode="auto">
          <a:xfrm>
            <a:off x="4233334" y="3672422"/>
            <a:ext cx="46566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rgbClr val="008000"/>
                </a:solidFill>
                <a:latin typeface="Toga Sans" pitchFamily="34" charset="0"/>
              </a:rPr>
              <a:t>PR</a:t>
            </a:r>
          </a:p>
        </p:txBody>
      </p:sp>
      <p:sp>
        <p:nvSpPr>
          <p:cNvPr id="122" name="Oval 34"/>
          <p:cNvSpPr>
            <a:spLocks noChangeArrowheads="1"/>
          </p:cNvSpPr>
          <p:nvPr/>
        </p:nvSpPr>
        <p:spPr bwMode="auto">
          <a:xfrm>
            <a:off x="4119671" y="3588808"/>
            <a:ext cx="190500" cy="209550"/>
          </a:xfrm>
          <a:prstGeom prst="ellipse">
            <a:avLst/>
          </a:prstGeom>
          <a:solidFill>
            <a:srgbClr val="0099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23" name="Text Box 143"/>
          <p:cNvSpPr txBox="1">
            <a:spLocks noChangeArrowheads="1"/>
          </p:cNvSpPr>
          <p:nvPr/>
        </p:nvSpPr>
        <p:spPr bwMode="auto">
          <a:xfrm>
            <a:off x="4254114" y="1962156"/>
            <a:ext cx="46566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rgbClr val="FF0000"/>
                </a:solidFill>
                <a:latin typeface="Toga Sans" pitchFamily="34" charset="0"/>
              </a:rPr>
              <a:t>AF</a:t>
            </a:r>
          </a:p>
        </p:txBody>
      </p:sp>
      <p:sp>
        <p:nvSpPr>
          <p:cNvPr id="124" name="Text Box 143"/>
          <p:cNvSpPr txBox="1">
            <a:spLocks noChangeArrowheads="1"/>
          </p:cNvSpPr>
          <p:nvPr/>
        </p:nvSpPr>
        <p:spPr bwMode="auto">
          <a:xfrm>
            <a:off x="4251808" y="2216154"/>
            <a:ext cx="46566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rgbClr val="FFC000"/>
                </a:solidFill>
                <a:latin typeface="Toga Sans" pitchFamily="34" charset="0"/>
              </a:rPr>
              <a:t>EM</a:t>
            </a:r>
          </a:p>
        </p:txBody>
      </p:sp>
      <p:sp>
        <p:nvSpPr>
          <p:cNvPr id="125" name="Text Box 143"/>
          <p:cNvSpPr txBox="1">
            <a:spLocks noChangeArrowheads="1"/>
          </p:cNvSpPr>
          <p:nvPr/>
        </p:nvSpPr>
        <p:spPr bwMode="auto">
          <a:xfrm>
            <a:off x="4247189" y="2446297"/>
            <a:ext cx="46566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rgbClr val="008000"/>
                </a:solidFill>
                <a:latin typeface="Toga Sans" pitchFamily="34" charset="0"/>
              </a:rPr>
              <a:t>PR</a:t>
            </a:r>
          </a:p>
        </p:txBody>
      </p:sp>
      <p:sp>
        <p:nvSpPr>
          <p:cNvPr id="126" name="Oval 34"/>
          <p:cNvSpPr>
            <a:spLocks noChangeArrowheads="1"/>
          </p:cNvSpPr>
          <p:nvPr/>
        </p:nvSpPr>
        <p:spPr bwMode="auto">
          <a:xfrm>
            <a:off x="4140453" y="2397317"/>
            <a:ext cx="190500" cy="209550"/>
          </a:xfrm>
          <a:prstGeom prst="ellipse">
            <a:avLst/>
          </a:prstGeom>
          <a:solidFill>
            <a:srgbClr val="0099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27" name="Oval 34"/>
          <p:cNvSpPr>
            <a:spLocks noChangeArrowheads="1"/>
          </p:cNvSpPr>
          <p:nvPr/>
        </p:nvSpPr>
        <p:spPr bwMode="auto">
          <a:xfrm>
            <a:off x="4137833" y="2255693"/>
            <a:ext cx="190500" cy="20955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28" name="Oval 34"/>
          <p:cNvSpPr>
            <a:spLocks noChangeArrowheads="1"/>
          </p:cNvSpPr>
          <p:nvPr/>
        </p:nvSpPr>
        <p:spPr bwMode="auto">
          <a:xfrm>
            <a:off x="4137024" y="2035849"/>
            <a:ext cx="190500" cy="2095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29" name="Text Box 145"/>
          <p:cNvSpPr txBox="1">
            <a:spLocks noChangeArrowheads="1"/>
          </p:cNvSpPr>
          <p:nvPr/>
        </p:nvSpPr>
        <p:spPr bwMode="auto">
          <a:xfrm>
            <a:off x="3606271" y="665691"/>
            <a:ext cx="118586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3333FF"/>
                </a:solidFill>
                <a:latin typeface="Toga Sans" pitchFamily="34" charset="0"/>
              </a:rPr>
              <a:t>90° dipole</a:t>
            </a:r>
          </a:p>
          <a:p>
            <a:r>
              <a:rPr lang="en-GB" sz="1400" dirty="0">
                <a:solidFill>
                  <a:srgbClr val="3333FF"/>
                </a:solidFill>
                <a:latin typeface="Toga Sans" pitchFamily="34" charset="0"/>
              </a:rPr>
              <a:t>(</a:t>
            </a:r>
            <a:r>
              <a:rPr lang="en-GB" sz="1400" dirty="0">
                <a:solidFill>
                  <a:srgbClr val="3333FF"/>
                </a:solidFill>
                <a:latin typeface="Toga Sans" pitchFamily="34" charset="0"/>
                <a:sym typeface="Symbol" pitchFamily="18" charset="2"/>
              </a:rPr>
              <a:t> = 60 cm, </a:t>
            </a:r>
            <a:r>
              <a:rPr lang="en-GB" sz="1400" dirty="0">
                <a:solidFill>
                  <a:srgbClr val="3333FF"/>
                </a:solidFill>
                <a:latin typeface="Toga Sans" pitchFamily="34" charset="0"/>
                <a:sym typeface="Symbol"/>
              </a:rPr>
              <a:t>=</a:t>
            </a:r>
            <a:r>
              <a:rPr lang="en-GB" sz="1400" dirty="0">
                <a:solidFill>
                  <a:srgbClr val="3333FF"/>
                </a:solidFill>
                <a:latin typeface="Toga Sans" pitchFamily="34" charset="0"/>
                <a:sym typeface="Symbol" pitchFamily="18" charset="2"/>
              </a:rPr>
              <a:t>26.565°)</a:t>
            </a:r>
            <a:endParaRPr lang="en-GB" sz="1400" dirty="0">
              <a:solidFill>
                <a:srgbClr val="3333FF"/>
              </a:solidFill>
              <a:latin typeface="Toga Sans" pitchFamily="34" charset="0"/>
            </a:endParaRPr>
          </a:p>
        </p:txBody>
      </p:sp>
      <p:sp>
        <p:nvSpPr>
          <p:cNvPr id="130" name="Line 154"/>
          <p:cNvSpPr>
            <a:spLocks noChangeShapeType="1"/>
          </p:cNvSpPr>
          <p:nvPr/>
        </p:nvSpPr>
        <p:spPr bwMode="auto">
          <a:xfrm flipH="1" flipV="1">
            <a:off x="3996267" y="1371606"/>
            <a:ext cx="110064" cy="245531"/>
          </a:xfrm>
          <a:prstGeom prst="line">
            <a:avLst/>
          </a:prstGeom>
          <a:noFill/>
          <a:ln w="28575">
            <a:solidFill>
              <a:srgbClr val="3333FF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31" name="Line 154"/>
          <p:cNvSpPr>
            <a:spLocks noChangeShapeType="1"/>
          </p:cNvSpPr>
          <p:nvPr/>
        </p:nvSpPr>
        <p:spPr bwMode="auto">
          <a:xfrm flipV="1">
            <a:off x="4707468" y="1016007"/>
            <a:ext cx="237066" cy="397933"/>
          </a:xfrm>
          <a:prstGeom prst="line">
            <a:avLst/>
          </a:prstGeom>
          <a:noFill/>
          <a:ln w="28575">
            <a:solidFill>
              <a:srgbClr val="3333FF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32" name="Text Box 145"/>
          <p:cNvSpPr txBox="1">
            <a:spLocks noChangeArrowheads="1"/>
          </p:cNvSpPr>
          <p:nvPr/>
        </p:nvSpPr>
        <p:spPr bwMode="auto">
          <a:xfrm>
            <a:off x="4690002" y="745068"/>
            <a:ext cx="11795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sz="1400" dirty="0" err="1">
                <a:solidFill>
                  <a:srgbClr val="3333FF"/>
                </a:solidFill>
                <a:latin typeface="Toga Sans" pitchFamily="34" charset="0"/>
              </a:rPr>
              <a:t>Hexapole</a:t>
            </a:r>
            <a:endParaRPr lang="en-GB" sz="1400" dirty="0">
              <a:solidFill>
                <a:srgbClr val="3333FF"/>
              </a:solidFill>
              <a:latin typeface="Toga Sans" pitchFamily="34" charset="0"/>
            </a:endParaRPr>
          </a:p>
        </p:txBody>
      </p:sp>
      <p:sp>
        <p:nvSpPr>
          <p:cNvPr id="133" name="Text Box 143"/>
          <p:cNvSpPr txBox="1">
            <a:spLocks noChangeArrowheads="1"/>
          </p:cNvSpPr>
          <p:nvPr/>
        </p:nvSpPr>
        <p:spPr bwMode="auto">
          <a:xfrm>
            <a:off x="4814455" y="1531896"/>
            <a:ext cx="46566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rgbClr val="008000"/>
                </a:solidFill>
                <a:latin typeface="Toga Sans" pitchFamily="34" charset="0"/>
              </a:rPr>
              <a:t>PR</a:t>
            </a:r>
          </a:p>
        </p:txBody>
      </p:sp>
      <p:sp>
        <p:nvSpPr>
          <p:cNvPr id="134" name="Oval 34"/>
          <p:cNvSpPr>
            <a:spLocks noChangeArrowheads="1"/>
          </p:cNvSpPr>
          <p:nvPr/>
        </p:nvSpPr>
        <p:spPr bwMode="auto">
          <a:xfrm>
            <a:off x="5088719" y="1398250"/>
            <a:ext cx="190500" cy="209550"/>
          </a:xfrm>
          <a:prstGeom prst="ellipse">
            <a:avLst/>
          </a:prstGeom>
          <a:solidFill>
            <a:srgbClr val="0099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cxnSp>
        <p:nvCxnSpPr>
          <p:cNvPr id="135" name="Connecteur droit avec flèche 134"/>
          <p:cNvCxnSpPr/>
          <p:nvPr/>
        </p:nvCxnSpPr>
        <p:spPr bwMode="auto">
          <a:xfrm flipV="1">
            <a:off x="6663271" y="5173141"/>
            <a:ext cx="601133" cy="49953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6" name="Connecteur droit avec flèche 135"/>
          <p:cNvCxnSpPr/>
          <p:nvPr/>
        </p:nvCxnSpPr>
        <p:spPr bwMode="auto">
          <a:xfrm flipV="1">
            <a:off x="6790269" y="5867400"/>
            <a:ext cx="558801" cy="847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3" name="Connecteur droit avec flèche 162"/>
          <p:cNvCxnSpPr/>
          <p:nvPr/>
        </p:nvCxnSpPr>
        <p:spPr bwMode="auto">
          <a:xfrm>
            <a:off x="6629402" y="5994413"/>
            <a:ext cx="482600" cy="42332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4" name="ZoneTexte 163"/>
          <p:cNvSpPr txBox="1"/>
          <p:nvPr/>
        </p:nvSpPr>
        <p:spPr>
          <a:xfrm>
            <a:off x="5393278" y="2530487"/>
            <a:ext cx="1295392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Calibri" pitchFamily="34" charset="0"/>
                <a:cs typeface="Calibri" pitchFamily="34" charset="0"/>
              </a:rPr>
              <a:t>LBE1-Q23</a:t>
            </a:r>
          </a:p>
        </p:txBody>
      </p:sp>
      <p:sp>
        <p:nvSpPr>
          <p:cNvPr id="165" name="Text Box 167"/>
          <p:cNvSpPr txBox="1">
            <a:spLocks noChangeArrowheads="1"/>
          </p:cNvSpPr>
          <p:nvPr/>
        </p:nvSpPr>
        <p:spPr bwMode="auto">
          <a:xfrm>
            <a:off x="5661018" y="650345"/>
            <a:ext cx="17716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GB" sz="1400" dirty="0" err="1">
                <a:solidFill>
                  <a:srgbClr val="3333FF"/>
                </a:solidFill>
                <a:latin typeface="Toga Sans" pitchFamily="34" charset="0"/>
              </a:rPr>
              <a:t>Quadrupole</a:t>
            </a:r>
            <a:r>
              <a:rPr lang="en-GB" sz="1400" dirty="0">
                <a:solidFill>
                  <a:srgbClr val="3333FF"/>
                </a:solidFill>
                <a:latin typeface="Toga Sans" pitchFamily="34" charset="0"/>
              </a:rPr>
              <a:t> triplets         (&amp; </a:t>
            </a:r>
            <a:r>
              <a:rPr lang="en-GB" sz="1400" dirty="0" err="1">
                <a:solidFill>
                  <a:srgbClr val="3333FF"/>
                </a:solidFill>
                <a:latin typeface="Toga Sans" pitchFamily="34" charset="0"/>
              </a:rPr>
              <a:t>steerers</a:t>
            </a:r>
            <a:r>
              <a:rPr lang="en-GB" sz="1400" dirty="0">
                <a:solidFill>
                  <a:srgbClr val="3333FF"/>
                </a:solidFill>
                <a:latin typeface="Toga Sans" pitchFamily="34" charset="0"/>
              </a:rPr>
              <a:t>)</a:t>
            </a:r>
          </a:p>
        </p:txBody>
      </p:sp>
      <p:sp>
        <p:nvSpPr>
          <p:cNvPr id="166" name="Line 168"/>
          <p:cNvSpPr>
            <a:spLocks noChangeShapeType="1"/>
          </p:cNvSpPr>
          <p:nvPr/>
        </p:nvSpPr>
        <p:spPr bwMode="auto">
          <a:xfrm flipH="1">
            <a:off x="5757333" y="973668"/>
            <a:ext cx="254001" cy="304800"/>
          </a:xfrm>
          <a:prstGeom prst="line">
            <a:avLst/>
          </a:prstGeom>
          <a:noFill/>
          <a:ln w="28575">
            <a:solidFill>
              <a:srgbClr val="3333FF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67" name="Line 168"/>
          <p:cNvSpPr>
            <a:spLocks noChangeShapeType="1"/>
          </p:cNvSpPr>
          <p:nvPr/>
        </p:nvSpPr>
        <p:spPr bwMode="auto">
          <a:xfrm>
            <a:off x="7087657" y="977373"/>
            <a:ext cx="75144" cy="326494"/>
          </a:xfrm>
          <a:prstGeom prst="line">
            <a:avLst/>
          </a:prstGeom>
          <a:noFill/>
          <a:ln w="28575">
            <a:solidFill>
              <a:srgbClr val="3333FF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fr-FR"/>
          </a:p>
        </p:txBody>
      </p:sp>
      <p:cxnSp>
        <p:nvCxnSpPr>
          <p:cNvPr id="168" name="Connecteur droit avec flèche 167"/>
          <p:cNvCxnSpPr/>
          <p:nvPr/>
        </p:nvCxnSpPr>
        <p:spPr bwMode="auto">
          <a:xfrm>
            <a:off x="6637871" y="3731158"/>
            <a:ext cx="1058333" cy="264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9" name="ZoneTexte 168"/>
          <p:cNvSpPr txBox="1"/>
          <p:nvPr/>
        </p:nvSpPr>
        <p:spPr>
          <a:xfrm>
            <a:off x="5308601" y="4331569"/>
            <a:ext cx="1303868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Calibri" pitchFamily="34" charset="0"/>
                <a:cs typeface="Calibri" pitchFamily="34" charset="0"/>
              </a:rPr>
              <a:t>LBE1-PR24</a:t>
            </a:r>
          </a:p>
        </p:txBody>
      </p:sp>
      <p:sp>
        <p:nvSpPr>
          <p:cNvPr id="170" name="ZoneTexte 169"/>
          <p:cNvSpPr txBox="1"/>
          <p:nvPr/>
        </p:nvSpPr>
        <p:spPr>
          <a:xfrm>
            <a:off x="5046142" y="5654687"/>
            <a:ext cx="1794925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Calibri" pitchFamily="34" charset="0"/>
                <a:cs typeface="Calibri" pitchFamily="34" charset="0"/>
              </a:rPr>
              <a:t>LBE1-Q24/24/26</a:t>
            </a:r>
          </a:p>
        </p:txBody>
      </p:sp>
      <p:cxnSp>
        <p:nvCxnSpPr>
          <p:cNvPr id="171" name="Connecteur droit avec flèche 170"/>
          <p:cNvCxnSpPr/>
          <p:nvPr/>
        </p:nvCxnSpPr>
        <p:spPr bwMode="auto">
          <a:xfrm>
            <a:off x="6553204" y="4552427"/>
            <a:ext cx="1058333" cy="264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2" name="Text Box 143"/>
          <p:cNvSpPr txBox="1">
            <a:spLocks noChangeArrowheads="1"/>
          </p:cNvSpPr>
          <p:nvPr/>
        </p:nvSpPr>
        <p:spPr bwMode="auto">
          <a:xfrm>
            <a:off x="6304589" y="1548829"/>
            <a:ext cx="46566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rgbClr val="008000"/>
                </a:solidFill>
                <a:latin typeface="Toga Sans" pitchFamily="34" charset="0"/>
              </a:rPr>
              <a:t>PR</a:t>
            </a:r>
          </a:p>
        </p:txBody>
      </p:sp>
      <p:sp>
        <p:nvSpPr>
          <p:cNvPr id="173" name="Oval 34"/>
          <p:cNvSpPr>
            <a:spLocks noChangeArrowheads="1"/>
          </p:cNvSpPr>
          <p:nvPr/>
        </p:nvSpPr>
        <p:spPr bwMode="auto">
          <a:xfrm>
            <a:off x="6578853" y="1415183"/>
            <a:ext cx="190500" cy="209550"/>
          </a:xfrm>
          <a:prstGeom prst="ellipse">
            <a:avLst/>
          </a:prstGeom>
          <a:solidFill>
            <a:srgbClr val="0099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74" name="Text Box 143"/>
          <p:cNvSpPr txBox="1">
            <a:spLocks noChangeArrowheads="1"/>
          </p:cNvSpPr>
          <p:nvPr/>
        </p:nvSpPr>
        <p:spPr bwMode="auto">
          <a:xfrm>
            <a:off x="5938981" y="1589616"/>
            <a:ext cx="46566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rgbClr val="FF0000"/>
                </a:solidFill>
                <a:latin typeface="Toga Sans" pitchFamily="34" charset="0"/>
              </a:rPr>
              <a:t>AF</a:t>
            </a:r>
          </a:p>
        </p:txBody>
      </p:sp>
      <p:sp>
        <p:nvSpPr>
          <p:cNvPr id="175" name="Oval 34"/>
          <p:cNvSpPr>
            <a:spLocks noChangeArrowheads="1"/>
          </p:cNvSpPr>
          <p:nvPr/>
        </p:nvSpPr>
        <p:spPr bwMode="auto">
          <a:xfrm>
            <a:off x="6126694" y="1400849"/>
            <a:ext cx="190500" cy="2095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76" name="Text Box 143"/>
          <p:cNvSpPr txBox="1">
            <a:spLocks noChangeArrowheads="1"/>
          </p:cNvSpPr>
          <p:nvPr/>
        </p:nvSpPr>
        <p:spPr bwMode="auto">
          <a:xfrm>
            <a:off x="7371389" y="1218629"/>
            <a:ext cx="46566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rgbClr val="008000"/>
                </a:solidFill>
                <a:latin typeface="Toga Sans" pitchFamily="34" charset="0"/>
              </a:rPr>
              <a:t>PR</a:t>
            </a:r>
          </a:p>
        </p:txBody>
      </p:sp>
      <p:sp>
        <p:nvSpPr>
          <p:cNvPr id="177" name="Oval 34"/>
          <p:cNvSpPr>
            <a:spLocks noChangeArrowheads="1"/>
          </p:cNvSpPr>
          <p:nvPr/>
        </p:nvSpPr>
        <p:spPr bwMode="auto">
          <a:xfrm>
            <a:off x="7340853" y="1423650"/>
            <a:ext cx="190500" cy="209550"/>
          </a:xfrm>
          <a:prstGeom prst="ellipse">
            <a:avLst/>
          </a:prstGeom>
          <a:solidFill>
            <a:srgbClr val="0099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6249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81" grpId="0" animBg="1"/>
      <p:bldP spid="164" grpId="0" animBg="1"/>
      <p:bldP spid="167" grpId="0" animBg="1"/>
      <p:bldP spid="169" grpId="0" animBg="1"/>
      <p:bldP spid="170" grpId="0" animBg="1"/>
      <p:bldP spid="172" grpId="0"/>
      <p:bldP spid="173" grpId="0" animBg="1"/>
      <p:bldP spid="174" grpId="0"/>
      <p:bldP spid="175" grpId="0" animBg="1"/>
      <p:bldP spid="176" grpId="0"/>
      <p:bldP spid="17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3"/>
          <p:cNvSpPr>
            <a:spLocks noGrp="1"/>
          </p:cNvSpPr>
          <p:nvPr>
            <p:ph type="title"/>
          </p:nvPr>
        </p:nvSpPr>
        <p:spPr>
          <a:xfrm>
            <a:off x="1776000" y="158400"/>
            <a:ext cx="8208432" cy="318272"/>
          </a:xfrm>
        </p:spPr>
        <p:txBody>
          <a:bodyPr vert="horz" wrap="none" lIns="36000" tIns="36000" rIns="36000" bIns="36000" rtlCol="0" anchor="t" anchorCtr="0">
            <a:noAutofit/>
          </a:bodyPr>
          <a:lstStyle/>
          <a:p>
            <a:pPr algn="just"/>
            <a:r>
              <a:rPr lang="en-US" sz="16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SPIRAL2 accelerator at GANIL-Caen</a:t>
            </a: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3431704" y="654968"/>
            <a:ext cx="539115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Font typeface="Arial" pitchFamily="34" charset="0"/>
              <a:buNone/>
              <a:defRPr sz="1800" b="1" i="0" u="none" strike="noStrike" kern="1200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  <a:ea typeface="+mj-ea"/>
                <a:cs typeface="+mj-cs"/>
              </a:defRPr>
            </a:lvl1pPr>
          </a:lstStyle>
          <a:p>
            <a:pPr marL="457200" indent="-457200" algn="ctr">
              <a:buFont typeface="+mj-lt"/>
              <a:buAutoNum type="arabicPeriod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is SPIRAL2</a:t>
            </a:r>
          </a:p>
        </p:txBody>
      </p:sp>
      <p:sp>
        <p:nvSpPr>
          <p:cNvPr id="4" name="Rectangle 55"/>
          <p:cNvSpPr txBox="1">
            <a:spLocks noChangeArrowheads="1"/>
          </p:cNvSpPr>
          <p:nvPr/>
        </p:nvSpPr>
        <p:spPr bwMode="auto">
          <a:xfrm>
            <a:off x="1581150" y="1189486"/>
            <a:ext cx="9029700" cy="2095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85750" indent="-285750" algn="ctr">
              <a:lnSpc>
                <a:spcPct val="125000"/>
              </a:lnSpc>
              <a:spcBef>
                <a:spcPct val="50000"/>
              </a:spcBef>
              <a:spcAft>
                <a:spcPct val="20000"/>
              </a:spcAft>
              <a:defRPr/>
            </a:pPr>
            <a:r>
              <a:rPr lang="en-US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SPIRAL2</a:t>
            </a:r>
            <a:r>
              <a:rPr 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(</a:t>
            </a:r>
            <a:r>
              <a:rPr lang="en-US" b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Système</a:t>
            </a:r>
            <a:r>
              <a:rPr lang="en-US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Production </a:t>
            </a:r>
            <a:r>
              <a:rPr lang="en-US" b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d'Ions</a:t>
            </a:r>
            <a:r>
              <a:rPr lang="en-US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RAdioactifs</a:t>
            </a:r>
            <a:r>
              <a:rPr lang="en-US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</a:t>
            </a:r>
            <a:r>
              <a:rPr lang="en-US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Ligne</a:t>
            </a:r>
            <a:r>
              <a:rPr lang="en-US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2</a:t>
            </a:r>
            <a:r>
              <a:rPr lang="en-US" b="1" kern="0" baseline="30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ème</a:t>
            </a:r>
            <a:r>
              <a:rPr lang="en-US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b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génération</a:t>
            </a:r>
            <a:r>
              <a:rPr 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is a project of linear particles for studies in</a:t>
            </a:r>
          </a:p>
          <a:p>
            <a:pPr marL="285750" indent="-285750" algn="ctr">
              <a:lnSpc>
                <a:spcPct val="125000"/>
              </a:lnSpc>
              <a:spcBef>
                <a:spcPct val="50000"/>
              </a:spcBef>
              <a:spcAft>
                <a:spcPct val="20000"/>
              </a:spcAft>
              <a:defRPr/>
            </a:pPr>
            <a:r>
              <a:rPr lang="en-US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fundamental nuclear physics</a:t>
            </a:r>
            <a:r>
              <a:rPr 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interdisciplinary research</a:t>
            </a:r>
          </a:p>
          <a:p>
            <a:pPr marL="285750" indent="-285750" algn="ctr">
              <a:lnSpc>
                <a:spcPct val="125000"/>
              </a:lnSpc>
              <a:spcBef>
                <a:spcPct val="50000"/>
              </a:spcBef>
              <a:spcAft>
                <a:spcPct val="20000"/>
              </a:spcAft>
              <a:defRPr/>
            </a:pPr>
            <a:r>
              <a:rPr 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facility, larger than existing facility at GANIL Caen will produce “exotic” ions beams</a:t>
            </a:r>
          </a:p>
        </p:txBody>
      </p:sp>
      <p:pic>
        <p:nvPicPr>
          <p:cNvPr id="6" name="Picture 8" descr="http://www.google.fr/url?source=imglanding&amp;ct=img&amp;q=http://www.ganil-spiral2.eu/images-presentation/spiral2/ganil-demain-avec-spiral2-2&amp;sa=X&amp;ei=X7llVc2MLonwUKXZgcAE&amp;ved=0CAkQ8wc&amp;usg=AFQjCNG6a7AlZvKEQefdiT1yfZ2dOdI0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19913" y="3525540"/>
            <a:ext cx="8270263" cy="30718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677127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3"/>
          <p:cNvSpPr>
            <a:spLocks noGrp="1"/>
          </p:cNvSpPr>
          <p:nvPr>
            <p:ph type="title"/>
          </p:nvPr>
        </p:nvSpPr>
        <p:spPr>
          <a:xfrm>
            <a:off x="1776000" y="158400"/>
            <a:ext cx="8208432" cy="318272"/>
          </a:xfrm>
        </p:spPr>
        <p:txBody>
          <a:bodyPr vert="horz" wrap="none" lIns="36000" tIns="36000" rIns="36000" bIns="36000" rtlCol="0" anchor="t" anchorCtr="0">
            <a:noAutofit/>
          </a:bodyPr>
          <a:lstStyle/>
          <a:p>
            <a:pPr algn="just"/>
            <a:r>
              <a:rPr lang="en-US" sz="16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SPIRAL2 accelerator at GANIL-Caen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6384033" y="0"/>
            <a:ext cx="4283127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Font typeface="Arial" pitchFamily="34" charset="0"/>
              <a:buNone/>
              <a:defRPr sz="1800" b="1" i="0" u="none" strike="noStrike" kern="1200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  <a:ea typeface="+mj-ea"/>
                <a:cs typeface="+mj-cs"/>
              </a:defRPr>
            </a:lvl1pPr>
          </a:lstStyle>
          <a:p>
            <a:pPr algn="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LBE2 + LBEC description (1/4)</a:t>
            </a:r>
          </a:p>
        </p:txBody>
      </p:sp>
      <p:pic>
        <p:nvPicPr>
          <p:cNvPr id="86" name="Picture 3"/>
          <p:cNvPicPr>
            <a:picLocks noChangeAspect="1" noChangeArrowheads="1"/>
          </p:cNvPicPr>
          <p:nvPr/>
        </p:nvPicPr>
        <p:blipFill>
          <a:blip r:embed="rId2" cstate="print"/>
          <a:srcRect l="35927"/>
          <a:stretch>
            <a:fillRect/>
          </a:stretch>
        </p:blipFill>
        <p:spPr bwMode="auto">
          <a:xfrm>
            <a:off x="1879603" y="706954"/>
            <a:ext cx="5858896" cy="425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7" name="Text Box 4"/>
          <p:cNvSpPr txBox="1">
            <a:spLocks noChangeArrowheads="1"/>
          </p:cNvSpPr>
          <p:nvPr/>
        </p:nvSpPr>
        <p:spPr bwMode="auto">
          <a:xfrm>
            <a:off x="481514" y="5223392"/>
            <a:ext cx="3503613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GB" sz="1400" u="sng" dirty="0">
                <a:solidFill>
                  <a:srgbClr val="FF0000"/>
                </a:solidFill>
                <a:latin typeface="Toga Sans" pitchFamily="34" charset="0"/>
              </a:rPr>
              <a:t>H+/D+ source</a:t>
            </a:r>
          </a:p>
          <a:p>
            <a:pPr algn="r"/>
            <a:r>
              <a:rPr lang="en-GB" sz="1400" dirty="0">
                <a:solidFill>
                  <a:srgbClr val="FF0000"/>
                </a:solidFill>
                <a:latin typeface="Toga Sans" pitchFamily="34" charset="0"/>
              </a:rPr>
              <a:t>ECR 2.45 GHz</a:t>
            </a:r>
          </a:p>
          <a:p>
            <a:pPr algn="r"/>
            <a:r>
              <a:rPr lang="en-GB" sz="1400" dirty="0">
                <a:solidFill>
                  <a:srgbClr val="FF0000"/>
                </a:solidFill>
                <a:latin typeface="Toga Sans" pitchFamily="34" charset="0"/>
              </a:rPr>
              <a:t>40.3 kV max – 6.5 </a:t>
            </a:r>
            <a:r>
              <a:rPr lang="en-GB" sz="1400" dirty="0" err="1">
                <a:solidFill>
                  <a:srgbClr val="FF0000"/>
                </a:solidFill>
                <a:latin typeface="Toga Sans" pitchFamily="34" charset="0"/>
              </a:rPr>
              <a:t>mA</a:t>
            </a:r>
            <a:r>
              <a:rPr lang="en-GB" sz="1400" dirty="0">
                <a:solidFill>
                  <a:srgbClr val="FF0000"/>
                </a:solidFill>
                <a:latin typeface="Toga Sans" pitchFamily="34" charset="0"/>
              </a:rPr>
              <a:t> max</a:t>
            </a:r>
          </a:p>
        </p:txBody>
      </p:sp>
      <p:sp>
        <p:nvSpPr>
          <p:cNvPr id="88" name="Line 5"/>
          <p:cNvSpPr>
            <a:spLocks noChangeShapeType="1"/>
          </p:cNvSpPr>
          <p:nvPr/>
        </p:nvSpPr>
        <p:spPr bwMode="auto">
          <a:xfrm flipH="1" flipV="1">
            <a:off x="3730059" y="4758261"/>
            <a:ext cx="4762" cy="50006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89" name="Text Box 6"/>
          <p:cNvSpPr txBox="1">
            <a:spLocks noChangeArrowheads="1"/>
          </p:cNvSpPr>
          <p:nvPr/>
        </p:nvSpPr>
        <p:spPr bwMode="auto">
          <a:xfrm>
            <a:off x="1766322" y="3827979"/>
            <a:ext cx="1312863" cy="73866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GB" sz="1400" dirty="0">
                <a:solidFill>
                  <a:srgbClr val="FF0000"/>
                </a:solidFill>
                <a:latin typeface="Toga Sans" pitchFamily="34" charset="0"/>
              </a:rPr>
              <a:t>Double-coil solenoid + </a:t>
            </a:r>
            <a:r>
              <a:rPr lang="en-GB" sz="1400" dirty="0" err="1">
                <a:solidFill>
                  <a:srgbClr val="FF0000"/>
                </a:solidFill>
                <a:latin typeface="Toga Sans" pitchFamily="34" charset="0"/>
              </a:rPr>
              <a:t>steerers</a:t>
            </a:r>
            <a:endParaRPr lang="en-GB" sz="1400" dirty="0">
              <a:solidFill>
                <a:srgbClr val="FF0000"/>
              </a:solidFill>
              <a:latin typeface="Toga Sans" pitchFamily="34" charset="0"/>
            </a:endParaRPr>
          </a:p>
        </p:txBody>
      </p:sp>
      <p:sp>
        <p:nvSpPr>
          <p:cNvPr id="90" name="Line 7"/>
          <p:cNvSpPr>
            <a:spLocks noChangeShapeType="1"/>
          </p:cNvSpPr>
          <p:nvPr/>
        </p:nvSpPr>
        <p:spPr bwMode="auto">
          <a:xfrm flipH="1">
            <a:off x="3015688" y="4081986"/>
            <a:ext cx="490537" cy="476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91" name="Line 11"/>
          <p:cNvSpPr>
            <a:spLocks noChangeShapeType="1"/>
          </p:cNvSpPr>
          <p:nvPr/>
        </p:nvSpPr>
        <p:spPr bwMode="auto">
          <a:xfrm flipV="1">
            <a:off x="3720534" y="1757886"/>
            <a:ext cx="1130300" cy="112077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2" name="Line 32"/>
          <p:cNvSpPr>
            <a:spLocks noChangeShapeType="1"/>
          </p:cNvSpPr>
          <p:nvPr/>
        </p:nvSpPr>
        <p:spPr bwMode="auto">
          <a:xfrm flipV="1">
            <a:off x="3726887" y="2859605"/>
            <a:ext cx="6350" cy="153987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3" name="Text Box 44"/>
          <p:cNvSpPr txBox="1">
            <a:spLocks noChangeArrowheads="1"/>
          </p:cNvSpPr>
          <p:nvPr/>
        </p:nvSpPr>
        <p:spPr bwMode="auto">
          <a:xfrm>
            <a:off x="7349563" y="1420271"/>
            <a:ext cx="1023969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/>
            <a:r>
              <a:rPr lang="en-GB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Toga Sans" pitchFamily="34" charset="0"/>
              </a:rPr>
              <a:t>to RFQ</a:t>
            </a:r>
          </a:p>
        </p:txBody>
      </p:sp>
      <p:sp>
        <p:nvSpPr>
          <p:cNvPr id="94" name="Line 45"/>
          <p:cNvSpPr>
            <a:spLocks noChangeShapeType="1"/>
          </p:cNvSpPr>
          <p:nvPr/>
        </p:nvSpPr>
        <p:spPr bwMode="auto">
          <a:xfrm>
            <a:off x="7743260" y="1739887"/>
            <a:ext cx="604837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pic>
        <p:nvPicPr>
          <p:cNvPr id="95" name="Picture 3" descr="D:\SPIRAL2_project\GANILphotos\DSC037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39734" y="2349501"/>
            <a:ext cx="5899150" cy="39327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6" name="Rectangle avec flèche vers la droite 95"/>
          <p:cNvSpPr/>
          <p:nvPr/>
        </p:nvSpPr>
        <p:spPr bwMode="auto">
          <a:xfrm>
            <a:off x="3310464" y="3615220"/>
            <a:ext cx="1329272" cy="1244599"/>
          </a:xfrm>
          <a:prstGeom prst="rightArrowCallout">
            <a:avLst>
              <a:gd name="adj1" fmla="val 13119"/>
              <a:gd name="adj2" fmla="val 16156"/>
              <a:gd name="adj3" fmla="val 26980"/>
              <a:gd name="adj4" fmla="val 61095"/>
            </a:avLst>
          </a:prstGeom>
          <a:solidFill>
            <a:srgbClr val="7030A0">
              <a:alpha val="44000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latin typeface="Arial" charset="0"/>
            </a:endParaRPr>
          </a:p>
        </p:txBody>
      </p:sp>
      <p:sp>
        <p:nvSpPr>
          <p:cNvPr id="97" name="Text Box 147"/>
          <p:cNvSpPr txBox="1">
            <a:spLocks noChangeArrowheads="1"/>
          </p:cNvSpPr>
          <p:nvPr/>
        </p:nvSpPr>
        <p:spPr bwMode="auto">
          <a:xfrm>
            <a:off x="1808163" y="998545"/>
            <a:ext cx="1784350" cy="674687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fr-FR" sz="2000" b="1" dirty="0">
                <a:solidFill>
                  <a:schemeClr val="bg1"/>
                </a:solidFill>
                <a:latin typeface="Times New Roman" pitchFamily="18" charset="0"/>
              </a:rPr>
              <a:t>LBE2 </a:t>
            </a:r>
          </a:p>
          <a:p>
            <a:pPr algn="ctr" eaLnBrk="0" hangingPunct="0"/>
            <a:r>
              <a:rPr lang="fr-FR" sz="1600" b="1" dirty="0">
                <a:solidFill>
                  <a:schemeClr val="bg1"/>
                </a:solidFill>
                <a:latin typeface="Times New Roman" pitchFamily="18" charset="0"/>
              </a:rPr>
              <a:t>(H+, D+)</a:t>
            </a:r>
          </a:p>
        </p:txBody>
      </p:sp>
      <p:sp>
        <p:nvSpPr>
          <p:cNvPr id="98" name="ZoneTexte 97"/>
          <p:cNvSpPr txBox="1"/>
          <p:nvPr/>
        </p:nvSpPr>
        <p:spPr>
          <a:xfrm>
            <a:off x="5448768" y="2471208"/>
            <a:ext cx="909694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Calibri" pitchFamily="34" charset="0"/>
                <a:cs typeface="Calibri" pitchFamily="34" charset="0"/>
              </a:rPr>
              <a:t>Source</a:t>
            </a:r>
          </a:p>
        </p:txBody>
      </p:sp>
      <p:cxnSp>
        <p:nvCxnSpPr>
          <p:cNvPr id="99" name="Connecteur droit avec flèche 98"/>
          <p:cNvCxnSpPr>
            <a:stCxn id="98" idx="2"/>
          </p:cNvCxnSpPr>
          <p:nvPr/>
        </p:nvCxnSpPr>
        <p:spPr bwMode="auto">
          <a:xfrm>
            <a:off x="5903616" y="2840540"/>
            <a:ext cx="319379" cy="60539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0" name="Oval 34"/>
          <p:cNvSpPr>
            <a:spLocks noChangeArrowheads="1"/>
          </p:cNvSpPr>
          <p:nvPr/>
        </p:nvSpPr>
        <p:spPr bwMode="auto">
          <a:xfrm>
            <a:off x="3629028" y="4182533"/>
            <a:ext cx="190500" cy="2095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1" name="Text Box 143"/>
          <p:cNvSpPr txBox="1">
            <a:spLocks noChangeArrowheads="1"/>
          </p:cNvSpPr>
          <p:nvPr/>
        </p:nvSpPr>
        <p:spPr bwMode="auto">
          <a:xfrm>
            <a:off x="3742267" y="4256623"/>
            <a:ext cx="46566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rgbClr val="FF0000"/>
                </a:solidFill>
                <a:latin typeface="Toga Sans" pitchFamily="34" charset="0"/>
              </a:rPr>
              <a:t>CF</a:t>
            </a:r>
          </a:p>
        </p:txBody>
      </p:sp>
      <p:cxnSp>
        <p:nvCxnSpPr>
          <p:cNvPr id="102" name="Connecteur droit avec flèche 101"/>
          <p:cNvCxnSpPr/>
          <p:nvPr/>
        </p:nvCxnSpPr>
        <p:spPr bwMode="auto">
          <a:xfrm flipV="1">
            <a:off x="7196664" y="3657604"/>
            <a:ext cx="0" cy="7874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3" name="ZoneTexte 102"/>
          <p:cNvSpPr txBox="1"/>
          <p:nvPr/>
        </p:nvSpPr>
        <p:spPr>
          <a:xfrm>
            <a:off x="6163736" y="4401614"/>
            <a:ext cx="1185335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Calibri" pitchFamily="34" charset="0"/>
                <a:cs typeface="Calibri" pitchFamily="34" charset="0"/>
              </a:rPr>
              <a:t>LBE2-CF11</a:t>
            </a:r>
          </a:p>
        </p:txBody>
      </p:sp>
      <p:sp>
        <p:nvSpPr>
          <p:cNvPr id="104" name="ZoneTexte 103"/>
          <p:cNvSpPr txBox="1"/>
          <p:nvPr/>
        </p:nvSpPr>
        <p:spPr>
          <a:xfrm>
            <a:off x="7890953" y="2496610"/>
            <a:ext cx="1701780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Calibri" pitchFamily="34" charset="0"/>
                <a:cs typeface="Calibri" pitchFamily="34" charset="0"/>
              </a:rPr>
              <a:t>LBE2-SOL11/12</a:t>
            </a:r>
          </a:p>
        </p:txBody>
      </p:sp>
      <p:cxnSp>
        <p:nvCxnSpPr>
          <p:cNvPr id="105" name="Connecteur droit avec flèche 104"/>
          <p:cNvCxnSpPr/>
          <p:nvPr/>
        </p:nvCxnSpPr>
        <p:spPr bwMode="auto">
          <a:xfrm>
            <a:off x="8248903" y="2840549"/>
            <a:ext cx="6112" cy="62232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6" name="ZoneTexte 105"/>
          <p:cNvSpPr txBox="1"/>
          <p:nvPr/>
        </p:nvSpPr>
        <p:spPr>
          <a:xfrm>
            <a:off x="8331202" y="4841883"/>
            <a:ext cx="1244599" cy="64633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Calibri" pitchFamily="34" charset="0"/>
                <a:cs typeface="Calibri" pitchFamily="34" charset="0"/>
              </a:rPr>
              <a:t>LBE2-DC11 (HO+VE)</a:t>
            </a:r>
          </a:p>
        </p:txBody>
      </p:sp>
      <p:sp>
        <p:nvSpPr>
          <p:cNvPr id="107" name="Line 7"/>
          <p:cNvSpPr>
            <a:spLocks noChangeShapeType="1"/>
          </p:cNvSpPr>
          <p:nvPr/>
        </p:nvSpPr>
        <p:spPr bwMode="auto">
          <a:xfrm flipH="1">
            <a:off x="3024150" y="3818473"/>
            <a:ext cx="591116" cy="1920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fr-FR"/>
          </a:p>
        </p:txBody>
      </p:sp>
      <p:cxnSp>
        <p:nvCxnSpPr>
          <p:cNvPr id="108" name="Connecteur droit avec flèche 107"/>
          <p:cNvCxnSpPr/>
          <p:nvPr/>
        </p:nvCxnSpPr>
        <p:spPr bwMode="auto">
          <a:xfrm flipH="1" flipV="1">
            <a:off x="9093197" y="3742278"/>
            <a:ext cx="8470" cy="113452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9" name="Line 12"/>
          <p:cNvSpPr>
            <a:spLocks noChangeShapeType="1"/>
          </p:cNvSpPr>
          <p:nvPr/>
        </p:nvSpPr>
        <p:spPr bwMode="auto">
          <a:xfrm>
            <a:off x="4851364" y="1757350"/>
            <a:ext cx="2921000" cy="4762"/>
          </a:xfrm>
          <a:prstGeom prst="line">
            <a:avLst/>
          </a:prstGeom>
          <a:noFill/>
          <a:ln w="76200">
            <a:solidFill>
              <a:srgbClr val="008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10" name="Text Box 147"/>
          <p:cNvSpPr txBox="1">
            <a:spLocks noChangeArrowheads="1"/>
          </p:cNvSpPr>
          <p:nvPr/>
        </p:nvSpPr>
        <p:spPr bwMode="auto">
          <a:xfrm>
            <a:off x="8429099" y="1371079"/>
            <a:ext cx="1984904" cy="674687"/>
          </a:xfrm>
          <a:prstGeom prst="rect">
            <a:avLst/>
          </a:prstGeom>
          <a:solidFill>
            <a:srgbClr val="008000"/>
          </a:solidFill>
          <a:ln w="28575">
            <a:solidFill>
              <a:srgbClr val="008000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fr-FR" sz="2000" b="1" dirty="0">
                <a:solidFill>
                  <a:schemeClr val="bg1"/>
                </a:solidFill>
                <a:latin typeface="Times New Roman" pitchFamily="18" charset="0"/>
              </a:rPr>
              <a:t>LBEC </a:t>
            </a:r>
          </a:p>
          <a:p>
            <a:pPr algn="ctr" eaLnBrk="0" hangingPunct="0"/>
            <a:r>
              <a:rPr lang="fr-FR" sz="1600" b="1" dirty="0">
                <a:solidFill>
                  <a:schemeClr val="bg1"/>
                </a:solidFill>
                <a:latin typeface="Times New Roman" pitchFamily="18" charset="0"/>
              </a:rPr>
              <a:t>(H+, D+, A/q=3 ions)</a:t>
            </a:r>
          </a:p>
        </p:txBody>
      </p:sp>
    </p:spTree>
    <p:extLst>
      <p:ext uri="{BB962C8B-B14F-4D97-AF65-F5344CB8AC3E}">
        <p14:creationId xmlns:p14="http://schemas.microsoft.com/office/powerpoint/2010/main" val="2522416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  <p:bldP spid="88" grpId="0" animBg="1"/>
      <p:bldP spid="89" grpId="0" animBg="1"/>
      <p:bldP spid="90" grpId="0" animBg="1"/>
      <p:bldP spid="91" grpId="0" animBg="1"/>
      <p:bldP spid="92" grpId="0" animBg="1"/>
      <p:bldP spid="96" grpId="0" animBg="1"/>
      <p:bldP spid="97" grpId="0" animBg="1"/>
      <p:bldP spid="98" grpId="0" animBg="1"/>
      <p:bldP spid="100" grpId="0" animBg="1"/>
      <p:bldP spid="101" grpId="0"/>
      <p:bldP spid="103" grpId="0" animBg="1"/>
      <p:bldP spid="104" grpId="0" animBg="1"/>
      <p:bldP spid="106" grpId="0" animBg="1"/>
      <p:bldP spid="107" grpId="0" animBg="1"/>
      <p:bldP spid="109" grpId="0" animBg="1"/>
      <p:bldP spid="1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3"/>
          <p:cNvSpPr>
            <a:spLocks noGrp="1"/>
          </p:cNvSpPr>
          <p:nvPr>
            <p:ph type="title"/>
          </p:nvPr>
        </p:nvSpPr>
        <p:spPr>
          <a:xfrm>
            <a:off x="1776000" y="158400"/>
            <a:ext cx="8208432" cy="318272"/>
          </a:xfrm>
        </p:spPr>
        <p:txBody>
          <a:bodyPr vert="horz" wrap="none" lIns="36000" tIns="36000" rIns="36000" bIns="36000" rtlCol="0" anchor="t" anchorCtr="0">
            <a:noAutofit/>
          </a:bodyPr>
          <a:lstStyle/>
          <a:p>
            <a:pPr algn="just"/>
            <a:r>
              <a:rPr lang="en-US" sz="16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SPIRAL2 accelerator at GANIL-Caen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6384033" y="0"/>
            <a:ext cx="4283127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Font typeface="Arial" pitchFamily="34" charset="0"/>
              <a:buNone/>
              <a:defRPr sz="1800" b="1" i="0" u="none" strike="noStrike" kern="1200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  <a:ea typeface="+mj-ea"/>
                <a:cs typeface="+mj-cs"/>
              </a:defRPr>
            </a:lvl1pPr>
          </a:lstStyle>
          <a:p>
            <a:pPr algn="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LBE2 + LBEC description (2/4)</a:t>
            </a:r>
          </a:p>
        </p:txBody>
      </p:sp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2" cstate="print"/>
          <a:srcRect l="35650"/>
          <a:stretch>
            <a:fillRect/>
          </a:stretch>
        </p:blipFill>
        <p:spPr bwMode="auto">
          <a:xfrm>
            <a:off x="1854200" y="706954"/>
            <a:ext cx="5884296" cy="425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Picture 4" descr="D:\SPIRAL2_project\GANILphotos\DSC037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39739" y="2370677"/>
            <a:ext cx="5892800" cy="39285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1" name="Text Box 4"/>
          <p:cNvSpPr txBox="1">
            <a:spLocks noChangeArrowheads="1"/>
          </p:cNvSpPr>
          <p:nvPr/>
        </p:nvSpPr>
        <p:spPr bwMode="auto">
          <a:xfrm>
            <a:off x="481514" y="5223392"/>
            <a:ext cx="3503613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GB" sz="1400" u="sng" dirty="0">
                <a:solidFill>
                  <a:srgbClr val="FF0000"/>
                </a:solidFill>
                <a:latin typeface="Toga Sans" pitchFamily="34" charset="0"/>
              </a:rPr>
              <a:t>H+/D+ source</a:t>
            </a:r>
          </a:p>
          <a:p>
            <a:pPr algn="r"/>
            <a:r>
              <a:rPr lang="en-GB" sz="1400" dirty="0">
                <a:solidFill>
                  <a:srgbClr val="FF0000"/>
                </a:solidFill>
                <a:latin typeface="Toga Sans" pitchFamily="34" charset="0"/>
              </a:rPr>
              <a:t>ECR 2.45 GHz</a:t>
            </a:r>
          </a:p>
          <a:p>
            <a:pPr algn="r"/>
            <a:r>
              <a:rPr lang="en-GB" sz="1400" dirty="0">
                <a:solidFill>
                  <a:srgbClr val="FF0000"/>
                </a:solidFill>
                <a:latin typeface="Toga Sans" pitchFamily="34" charset="0"/>
              </a:rPr>
              <a:t>40.3 kV max – 6.5 </a:t>
            </a:r>
            <a:r>
              <a:rPr lang="en-GB" sz="1400" dirty="0" err="1">
                <a:solidFill>
                  <a:srgbClr val="FF0000"/>
                </a:solidFill>
                <a:latin typeface="Toga Sans" pitchFamily="34" charset="0"/>
              </a:rPr>
              <a:t>mA</a:t>
            </a:r>
            <a:r>
              <a:rPr lang="en-GB" sz="1400" dirty="0">
                <a:solidFill>
                  <a:srgbClr val="FF0000"/>
                </a:solidFill>
                <a:latin typeface="Toga Sans" pitchFamily="34" charset="0"/>
              </a:rPr>
              <a:t> max</a:t>
            </a:r>
          </a:p>
        </p:txBody>
      </p:sp>
      <p:sp>
        <p:nvSpPr>
          <p:cNvPr id="32" name="Line 5"/>
          <p:cNvSpPr>
            <a:spLocks noChangeShapeType="1"/>
          </p:cNvSpPr>
          <p:nvPr/>
        </p:nvSpPr>
        <p:spPr bwMode="auto">
          <a:xfrm flipH="1" flipV="1">
            <a:off x="3730059" y="4758261"/>
            <a:ext cx="4762" cy="50006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3" name="Text Box 6"/>
          <p:cNvSpPr txBox="1">
            <a:spLocks noChangeArrowheads="1"/>
          </p:cNvSpPr>
          <p:nvPr/>
        </p:nvSpPr>
        <p:spPr bwMode="auto">
          <a:xfrm>
            <a:off x="1766322" y="3827979"/>
            <a:ext cx="1312863" cy="73866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GB" sz="1400" dirty="0">
                <a:solidFill>
                  <a:srgbClr val="FF0000"/>
                </a:solidFill>
                <a:latin typeface="Toga Sans" pitchFamily="34" charset="0"/>
              </a:rPr>
              <a:t>Double-coil solenoid + </a:t>
            </a:r>
            <a:r>
              <a:rPr lang="en-GB" sz="1400" dirty="0" err="1">
                <a:solidFill>
                  <a:srgbClr val="FF0000"/>
                </a:solidFill>
                <a:latin typeface="Toga Sans" pitchFamily="34" charset="0"/>
              </a:rPr>
              <a:t>steerers</a:t>
            </a:r>
            <a:endParaRPr lang="en-GB" sz="1400" dirty="0">
              <a:solidFill>
                <a:srgbClr val="FF0000"/>
              </a:solidFill>
              <a:latin typeface="Toga Sans" pitchFamily="34" charset="0"/>
            </a:endParaRPr>
          </a:p>
        </p:txBody>
      </p:sp>
      <p:sp>
        <p:nvSpPr>
          <p:cNvPr id="34" name="Line 7"/>
          <p:cNvSpPr>
            <a:spLocks noChangeShapeType="1"/>
          </p:cNvSpPr>
          <p:nvPr/>
        </p:nvSpPr>
        <p:spPr bwMode="auto">
          <a:xfrm flipH="1">
            <a:off x="3015688" y="4081986"/>
            <a:ext cx="490537" cy="476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5" name="Line 11"/>
          <p:cNvSpPr>
            <a:spLocks noChangeShapeType="1"/>
          </p:cNvSpPr>
          <p:nvPr/>
        </p:nvSpPr>
        <p:spPr bwMode="auto">
          <a:xfrm flipV="1">
            <a:off x="3720534" y="1757886"/>
            <a:ext cx="1130300" cy="112077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36" name="Line 32"/>
          <p:cNvSpPr>
            <a:spLocks noChangeShapeType="1"/>
          </p:cNvSpPr>
          <p:nvPr/>
        </p:nvSpPr>
        <p:spPr bwMode="auto">
          <a:xfrm flipV="1">
            <a:off x="3726887" y="2859605"/>
            <a:ext cx="6350" cy="153987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37" name="Text Box 44"/>
          <p:cNvSpPr txBox="1">
            <a:spLocks noChangeArrowheads="1"/>
          </p:cNvSpPr>
          <p:nvPr/>
        </p:nvSpPr>
        <p:spPr bwMode="auto">
          <a:xfrm>
            <a:off x="7349563" y="1420271"/>
            <a:ext cx="1023969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/>
            <a:r>
              <a:rPr lang="en-GB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Toga Sans" pitchFamily="34" charset="0"/>
              </a:rPr>
              <a:t>to RFQ</a:t>
            </a:r>
          </a:p>
        </p:txBody>
      </p:sp>
      <p:sp>
        <p:nvSpPr>
          <p:cNvPr id="38" name="Line 45"/>
          <p:cNvSpPr>
            <a:spLocks noChangeShapeType="1"/>
          </p:cNvSpPr>
          <p:nvPr/>
        </p:nvSpPr>
        <p:spPr bwMode="auto">
          <a:xfrm>
            <a:off x="7743260" y="1739887"/>
            <a:ext cx="604837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9" name="Rectangle avec flèche vers la droite 38"/>
          <p:cNvSpPr/>
          <p:nvPr/>
        </p:nvSpPr>
        <p:spPr bwMode="auto">
          <a:xfrm rot="2158110">
            <a:off x="3669715" y="1965775"/>
            <a:ext cx="1051351" cy="1463575"/>
          </a:xfrm>
          <a:prstGeom prst="rightArrowCallout">
            <a:avLst>
              <a:gd name="adj1" fmla="val 13119"/>
              <a:gd name="adj2" fmla="val 16156"/>
              <a:gd name="adj3" fmla="val 26980"/>
              <a:gd name="adj4" fmla="val 61095"/>
            </a:avLst>
          </a:prstGeom>
          <a:solidFill>
            <a:srgbClr val="7030A0">
              <a:alpha val="44000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latin typeface="Arial" charset="0"/>
            </a:endParaRPr>
          </a:p>
        </p:txBody>
      </p:sp>
      <p:sp>
        <p:nvSpPr>
          <p:cNvPr id="40" name="Text Box 147"/>
          <p:cNvSpPr txBox="1">
            <a:spLocks noChangeArrowheads="1"/>
          </p:cNvSpPr>
          <p:nvPr/>
        </p:nvSpPr>
        <p:spPr bwMode="auto">
          <a:xfrm>
            <a:off x="1808163" y="998545"/>
            <a:ext cx="1784350" cy="674687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fr-FR" sz="2000" b="1" dirty="0">
                <a:solidFill>
                  <a:schemeClr val="bg1"/>
                </a:solidFill>
                <a:latin typeface="Times New Roman" pitchFamily="18" charset="0"/>
              </a:rPr>
              <a:t>LBE2 </a:t>
            </a:r>
          </a:p>
          <a:p>
            <a:pPr algn="ctr" eaLnBrk="0" hangingPunct="0"/>
            <a:r>
              <a:rPr lang="fr-FR" sz="1600" b="1" dirty="0">
                <a:solidFill>
                  <a:schemeClr val="bg1"/>
                </a:solidFill>
                <a:latin typeface="Times New Roman" pitchFamily="18" charset="0"/>
              </a:rPr>
              <a:t>(H+, D+)</a:t>
            </a:r>
          </a:p>
        </p:txBody>
      </p:sp>
      <p:sp>
        <p:nvSpPr>
          <p:cNvPr id="41" name="ZoneTexte 40"/>
          <p:cNvSpPr txBox="1"/>
          <p:nvPr/>
        </p:nvSpPr>
        <p:spPr>
          <a:xfrm>
            <a:off x="5723470" y="2471208"/>
            <a:ext cx="1185333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Calibri" pitchFamily="34" charset="0"/>
                <a:cs typeface="Calibri" pitchFamily="34" charset="0"/>
              </a:rPr>
              <a:t>LBE2-D11</a:t>
            </a:r>
          </a:p>
        </p:txBody>
      </p:sp>
      <p:cxnSp>
        <p:nvCxnSpPr>
          <p:cNvPr id="42" name="Connecteur droit avec flèche 41"/>
          <p:cNvCxnSpPr/>
          <p:nvPr/>
        </p:nvCxnSpPr>
        <p:spPr bwMode="auto">
          <a:xfrm>
            <a:off x="6517451" y="2815147"/>
            <a:ext cx="27282" cy="46992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3" name="Oval 34"/>
          <p:cNvSpPr>
            <a:spLocks noChangeArrowheads="1"/>
          </p:cNvSpPr>
          <p:nvPr/>
        </p:nvSpPr>
        <p:spPr bwMode="auto">
          <a:xfrm>
            <a:off x="3629028" y="4182533"/>
            <a:ext cx="190500" cy="2095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44" name="Text Box 143"/>
          <p:cNvSpPr txBox="1">
            <a:spLocks noChangeArrowheads="1"/>
          </p:cNvSpPr>
          <p:nvPr/>
        </p:nvSpPr>
        <p:spPr bwMode="auto">
          <a:xfrm>
            <a:off x="3742267" y="4256623"/>
            <a:ext cx="46566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rgbClr val="FF0000"/>
                </a:solidFill>
                <a:latin typeface="Toga Sans" pitchFamily="34" charset="0"/>
              </a:rPr>
              <a:t>CF</a:t>
            </a:r>
          </a:p>
        </p:txBody>
      </p:sp>
      <p:cxnSp>
        <p:nvCxnSpPr>
          <p:cNvPr id="45" name="Connecteur droit avec flèche 44"/>
          <p:cNvCxnSpPr/>
          <p:nvPr/>
        </p:nvCxnSpPr>
        <p:spPr bwMode="auto">
          <a:xfrm flipV="1">
            <a:off x="6680203" y="3801534"/>
            <a:ext cx="1041400" cy="71966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6" name="ZoneTexte 45"/>
          <p:cNvSpPr txBox="1"/>
          <p:nvPr/>
        </p:nvSpPr>
        <p:spPr>
          <a:xfrm>
            <a:off x="5672670" y="4477814"/>
            <a:ext cx="1185335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Calibri" pitchFamily="34" charset="0"/>
                <a:cs typeface="Calibri" pitchFamily="34" charset="0"/>
              </a:rPr>
              <a:t>LBE2-PR12</a:t>
            </a:r>
          </a:p>
        </p:txBody>
      </p:sp>
      <p:sp>
        <p:nvSpPr>
          <p:cNvPr id="47" name="Line 7"/>
          <p:cNvSpPr>
            <a:spLocks noChangeShapeType="1"/>
          </p:cNvSpPr>
          <p:nvPr/>
        </p:nvSpPr>
        <p:spPr bwMode="auto">
          <a:xfrm flipH="1">
            <a:off x="3024150" y="3818473"/>
            <a:ext cx="591116" cy="1920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fr-FR"/>
          </a:p>
        </p:txBody>
      </p:sp>
      <p:cxnSp>
        <p:nvCxnSpPr>
          <p:cNvPr id="48" name="Connecteur droit avec flèche 47"/>
          <p:cNvCxnSpPr/>
          <p:nvPr/>
        </p:nvCxnSpPr>
        <p:spPr bwMode="auto">
          <a:xfrm flipV="1">
            <a:off x="7137400" y="3445941"/>
            <a:ext cx="855134" cy="182879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9" name="ZoneTexte 48"/>
          <p:cNvSpPr txBox="1"/>
          <p:nvPr/>
        </p:nvSpPr>
        <p:spPr>
          <a:xfrm>
            <a:off x="6739469" y="5239814"/>
            <a:ext cx="1185335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Calibri" pitchFamily="34" charset="0"/>
                <a:cs typeface="Calibri" pitchFamily="34" charset="0"/>
              </a:rPr>
              <a:t>LBE2-CF12</a:t>
            </a:r>
          </a:p>
        </p:txBody>
      </p:sp>
      <p:sp>
        <p:nvSpPr>
          <p:cNvPr id="50" name="ZoneTexte 49"/>
          <p:cNvSpPr txBox="1"/>
          <p:nvPr/>
        </p:nvSpPr>
        <p:spPr>
          <a:xfrm>
            <a:off x="7992528" y="4469343"/>
            <a:ext cx="1947333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Calibri" pitchFamily="34" charset="0"/>
                <a:cs typeface="Calibri" pitchFamily="34" charset="0"/>
              </a:rPr>
              <a:t>LBE2-Q14/15/16</a:t>
            </a:r>
          </a:p>
        </p:txBody>
      </p:sp>
      <p:cxnSp>
        <p:nvCxnSpPr>
          <p:cNvPr id="51" name="Connecteur droit avec flèche 50"/>
          <p:cNvCxnSpPr/>
          <p:nvPr/>
        </p:nvCxnSpPr>
        <p:spPr bwMode="auto">
          <a:xfrm flipV="1">
            <a:off x="8644458" y="3716867"/>
            <a:ext cx="0" cy="7874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2" name="Connecteur droit avec flèche 51"/>
          <p:cNvCxnSpPr/>
          <p:nvPr/>
        </p:nvCxnSpPr>
        <p:spPr bwMode="auto">
          <a:xfrm flipV="1">
            <a:off x="9228659" y="3699933"/>
            <a:ext cx="0" cy="7874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3" name="Connecteur droit avec flèche 52"/>
          <p:cNvCxnSpPr/>
          <p:nvPr/>
        </p:nvCxnSpPr>
        <p:spPr bwMode="auto">
          <a:xfrm flipV="1">
            <a:off x="9753591" y="3699934"/>
            <a:ext cx="0" cy="7874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4" name="Text Box 143"/>
          <p:cNvSpPr txBox="1">
            <a:spLocks noChangeArrowheads="1"/>
          </p:cNvSpPr>
          <p:nvPr/>
        </p:nvSpPr>
        <p:spPr bwMode="auto">
          <a:xfrm>
            <a:off x="3996267" y="2580223"/>
            <a:ext cx="46566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rgbClr val="FF0000"/>
                </a:solidFill>
                <a:latin typeface="Toga Sans" pitchFamily="34" charset="0"/>
              </a:rPr>
              <a:t>CF</a:t>
            </a:r>
          </a:p>
        </p:txBody>
      </p:sp>
      <p:sp>
        <p:nvSpPr>
          <p:cNvPr id="55" name="Text Box 145"/>
          <p:cNvSpPr txBox="1">
            <a:spLocks noChangeArrowheads="1"/>
          </p:cNvSpPr>
          <p:nvPr/>
        </p:nvSpPr>
        <p:spPr bwMode="auto">
          <a:xfrm>
            <a:off x="1650999" y="2934758"/>
            <a:ext cx="1625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solidFill>
                  <a:srgbClr val="FF0000"/>
                </a:solidFill>
                <a:latin typeface="Toga Sans" pitchFamily="34" charset="0"/>
              </a:rPr>
              <a:t>45° dipole</a:t>
            </a:r>
          </a:p>
          <a:p>
            <a:pPr algn="ctr"/>
            <a:r>
              <a:rPr lang="en-GB" sz="1400" dirty="0">
                <a:solidFill>
                  <a:srgbClr val="FF0000"/>
                </a:solidFill>
                <a:latin typeface="Toga Sans" pitchFamily="34" charset="0"/>
              </a:rPr>
              <a:t>(</a:t>
            </a:r>
            <a:r>
              <a:rPr lang="en-GB" sz="1400" dirty="0">
                <a:solidFill>
                  <a:srgbClr val="FF0000"/>
                </a:solidFill>
                <a:latin typeface="Toga Sans" pitchFamily="34" charset="0"/>
                <a:sym typeface="Symbol" pitchFamily="18" charset="2"/>
              </a:rPr>
              <a:t> = 50 cm, </a:t>
            </a:r>
            <a:r>
              <a:rPr lang="en-GB" sz="1400" dirty="0">
                <a:solidFill>
                  <a:srgbClr val="FF0000"/>
                </a:solidFill>
                <a:latin typeface="Toga Sans" pitchFamily="34" charset="0"/>
                <a:sym typeface="Symbol"/>
              </a:rPr>
              <a:t>=</a:t>
            </a:r>
            <a:r>
              <a:rPr lang="en-GB" sz="1400" dirty="0">
                <a:solidFill>
                  <a:srgbClr val="FF0000"/>
                </a:solidFill>
                <a:latin typeface="Toga Sans" pitchFamily="34" charset="0"/>
                <a:sym typeface="Symbol" pitchFamily="18" charset="2"/>
              </a:rPr>
              <a:t>0°)</a:t>
            </a:r>
            <a:endParaRPr lang="en-GB" sz="1400" dirty="0">
              <a:solidFill>
                <a:srgbClr val="FF0000"/>
              </a:solidFill>
              <a:latin typeface="Toga Sans" pitchFamily="34" charset="0"/>
            </a:endParaRPr>
          </a:p>
        </p:txBody>
      </p:sp>
      <p:sp>
        <p:nvSpPr>
          <p:cNvPr id="56" name="Line 154"/>
          <p:cNvSpPr>
            <a:spLocks noChangeShapeType="1"/>
          </p:cNvSpPr>
          <p:nvPr/>
        </p:nvSpPr>
        <p:spPr bwMode="auto">
          <a:xfrm flipH="1">
            <a:off x="3073400" y="2943223"/>
            <a:ext cx="442379" cy="138644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57" name="Text Box 151"/>
          <p:cNvSpPr txBox="1">
            <a:spLocks noChangeArrowheads="1"/>
          </p:cNvSpPr>
          <p:nvPr/>
        </p:nvSpPr>
        <p:spPr bwMode="auto">
          <a:xfrm>
            <a:off x="1464735" y="2020890"/>
            <a:ext cx="290406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400" u="sng" dirty="0">
                <a:solidFill>
                  <a:srgbClr val="FF0000"/>
                </a:solidFill>
                <a:latin typeface="Toga Sans" pitchFamily="34" charset="0"/>
                <a:sym typeface="Symbol" pitchFamily="18" charset="2"/>
              </a:rPr>
              <a:t>Achromatic double-deviation</a:t>
            </a:r>
          </a:p>
          <a:p>
            <a:r>
              <a:rPr lang="en-GB" sz="1400" dirty="0">
                <a:solidFill>
                  <a:srgbClr val="FF0000"/>
                </a:solidFill>
                <a:latin typeface="Toga Sans" pitchFamily="34" charset="0"/>
              </a:rPr>
              <a:t>dipoles + </a:t>
            </a:r>
            <a:r>
              <a:rPr lang="en-GB" sz="1400" dirty="0" err="1">
                <a:solidFill>
                  <a:srgbClr val="FF0000"/>
                </a:solidFill>
                <a:latin typeface="Toga Sans" pitchFamily="34" charset="0"/>
                <a:sym typeface="Symbol" pitchFamily="18" charset="2"/>
              </a:rPr>
              <a:t>quadrupole</a:t>
            </a:r>
            <a:r>
              <a:rPr lang="en-GB" sz="1400" dirty="0">
                <a:solidFill>
                  <a:srgbClr val="FF0000"/>
                </a:solidFill>
                <a:latin typeface="Toga Sans" pitchFamily="34" charset="0"/>
                <a:sym typeface="Symbol" pitchFamily="18" charset="2"/>
              </a:rPr>
              <a:t> triplet </a:t>
            </a:r>
            <a:br>
              <a:rPr lang="en-GB" sz="1400" dirty="0">
                <a:solidFill>
                  <a:srgbClr val="FF0000"/>
                </a:solidFill>
                <a:latin typeface="Toga Sans" pitchFamily="34" charset="0"/>
                <a:sym typeface="Symbol" pitchFamily="18" charset="2"/>
              </a:rPr>
            </a:br>
            <a:r>
              <a:rPr lang="en-GB" sz="1400" dirty="0">
                <a:solidFill>
                  <a:srgbClr val="FF0000"/>
                </a:solidFill>
                <a:latin typeface="Toga Sans" pitchFamily="34" charset="0"/>
                <a:sym typeface="Symbol" pitchFamily="18" charset="2"/>
              </a:rPr>
              <a:t>(&amp; </a:t>
            </a:r>
            <a:r>
              <a:rPr lang="en-GB" sz="1400" dirty="0" err="1">
                <a:solidFill>
                  <a:srgbClr val="FF0000"/>
                </a:solidFill>
                <a:latin typeface="Toga Sans" pitchFamily="34" charset="0"/>
                <a:sym typeface="Symbol" pitchFamily="18" charset="2"/>
              </a:rPr>
              <a:t>steerers</a:t>
            </a:r>
            <a:r>
              <a:rPr lang="en-GB" sz="1400" dirty="0">
                <a:solidFill>
                  <a:srgbClr val="FF0000"/>
                </a:solidFill>
                <a:latin typeface="Toga Sans" pitchFamily="34" charset="0"/>
                <a:sym typeface="Symbol" pitchFamily="18" charset="2"/>
              </a:rPr>
              <a:t>)</a:t>
            </a:r>
          </a:p>
          <a:p>
            <a:endParaRPr lang="en-GB" sz="1400" dirty="0">
              <a:solidFill>
                <a:srgbClr val="FF0000"/>
              </a:solidFill>
              <a:latin typeface="Toga Sans" pitchFamily="34" charset="0"/>
            </a:endParaRPr>
          </a:p>
        </p:txBody>
      </p:sp>
      <p:sp>
        <p:nvSpPr>
          <p:cNvPr id="58" name="Line 154"/>
          <p:cNvSpPr>
            <a:spLocks noChangeShapeType="1"/>
          </p:cNvSpPr>
          <p:nvPr/>
        </p:nvSpPr>
        <p:spPr bwMode="auto">
          <a:xfrm flipH="1">
            <a:off x="3843868" y="2184400"/>
            <a:ext cx="287867" cy="8466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59" name="Text Box 143"/>
          <p:cNvSpPr txBox="1">
            <a:spLocks noChangeArrowheads="1"/>
          </p:cNvSpPr>
          <p:nvPr/>
        </p:nvSpPr>
        <p:spPr bwMode="auto">
          <a:xfrm>
            <a:off x="3496734" y="2504023"/>
            <a:ext cx="46566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rgbClr val="008000"/>
                </a:solidFill>
                <a:latin typeface="Toga Sans" pitchFamily="34" charset="0"/>
              </a:rPr>
              <a:t>PR</a:t>
            </a:r>
          </a:p>
        </p:txBody>
      </p:sp>
      <p:sp>
        <p:nvSpPr>
          <p:cNvPr id="60" name="Oval 34"/>
          <p:cNvSpPr>
            <a:spLocks noChangeArrowheads="1"/>
          </p:cNvSpPr>
          <p:nvPr/>
        </p:nvSpPr>
        <p:spPr bwMode="auto">
          <a:xfrm>
            <a:off x="3840268" y="2564341"/>
            <a:ext cx="190500" cy="209550"/>
          </a:xfrm>
          <a:prstGeom prst="ellipse">
            <a:avLst/>
          </a:prstGeom>
          <a:solidFill>
            <a:srgbClr val="0099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61" name="Oval 34"/>
          <p:cNvSpPr>
            <a:spLocks noChangeArrowheads="1"/>
          </p:cNvSpPr>
          <p:nvPr/>
        </p:nvSpPr>
        <p:spPr bwMode="auto">
          <a:xfrm>
            <a:off x="3908425" y="2480733"/>
            <a:ext cx="190500" cy="2095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62" name="Line 12"/>
          <p:cNvSpPr>
            <a:spLocks noChangeShapeType="1"/>
          </p:cNvSpPr>
          <p:nvPr/>
        </p:nvSpPr>
        <p:spPr bwMode="auto">
          <a:xfrm>
            <a:off x="4851364" y="1757350"/>
            <a:ext cx="2921000" cy="4762"/>
          </a:xfrm>
          <a:prstGeom prst="line">
            <a:avLst/>
          </a:prstGeom>
          <a:noFill/>
          <a:ln w="76200">
            <a:solidFill>
              <a:srgbClr val="008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63" name="Text Box 147"/>
          <p:cNvSpPr txBox="1">
            <a:spLocks noChangeArrowheads="1"/>
          </p:cNvSpPr>
          <p:nvPr/>
        </p:nvSpPr>
        <p:spPr bwMode="auto">
          <a:xfrm>
            <a:off x="8429099" y="1371079"/>
            <a:ext cx="1984904" cy="674687"/>
          </a:xfrm>
          <a:prstGeom prst="rect">
            <a:avLst/>
          </a:prstGeom>
          <a:solidFill>
            <a:srgbClr val="008000"/>
          </a:solidFill>
          <a:ln w="28575">
            <a:solidFill>
              <a:srgbClr val="008000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fr-FR" sz="2000" b="1" dirty="0">
                <a:solidFill>
                  <a:schemeClr val="bg1"/>
                </a:solidFill>
                <a:latin typeface="Times New Roman" pitchFamily="18" charset="0"/>
              </a:rPr>
              <a:t>LBEC </a:t>
            </a:r>
          </a:p>
          <a:p>
            <a:pPr algn="ctr" eaLnBrk="0" hangingPunct="0"/>
            <a:r>
              <a:rPr lang="fr-FR" sz="1600" b="1" dirty="0">
                <a:solidFill>
                  <a:schemeClr val="bg1"/>
                </a:solidFill>
                <a:latin typeface="Times New Roman" pitchFamily="18" charset="0"/>
              </a:rPr>
              <a:t>(H+, D+, A/q=3 ions)</a:t>
            </a:r>
          </a:p>
        </p:txBody>
      </p:sp>
    </p:spTree>
    <p:extLst>
      <p:ext uri="{BB962C8B-B14F-4D97-AF65-F5344CB8AC3E}">
        <p14:creationId xmlns:p14="http://schemas.microsoft.com/office/powerpoint/2010/main" val="899479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1" grpId="0" animBg="1"/>
      <p:bldP spid="46" grpId="0" animBg="1"/>
      <p:bldP spid="49" grpId="0" animBg="1"/>
      <p:bldP spid="50" grpId="0" animBg="1"/>
      <p:bldP spid="54" grpId="0"/>
      <p:bldP spid="55" grpId="0"/>
      <p:bldP spid="56" grpId="0" animBg="1"/>
      <p:bldP spid="57" grpId="0"/>
      <p:bldP spid="58" grpId="0" animBg="1"/>
      <p:bldP spid="59" grpId="0"/>
      <p:bldP spid="60" grpId="0" animBg="1"/>
      <p:bldP spid="6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3"/>
          <p:cNvSpPr>
            <a:spLocks noGrp="1"/>
          </p:cNvSpPr>
          <p:nvPr>
            <p:ph type="title"/>
          </p:nvPr>
        </p:nvSpPr>
        <p:spPr>
          <a:xfrm>
            <a:off x="1776000" y="158400"/>
            <a:ext cx="8208432" cy="318272"/>
          </a:xfrm>
        </p:spPr>
        <p:txBody>
          <a:bodyPr vert="horz" wrap="none" lIns="36000" tIns="36000" rIns="36000" bIns="36000" rtlCol="0" anchor="t" anchorCtr="0">
            <a:noAutofit/>
          </a:bodyPr>
          <a:lstStyle/>
          <a:p>
            <a:pPr algn="just"/>
            <a:r>
              <a:rPr lang="en-US" sz="16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SPIRAL2 accelerator at GANIL-Caen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6384033" y="0"/>
            <a:ext cx="4283127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Font typeface="Arial" pitchFamily="34" charset="0"/>
              <a:buNone/>
              <a:defRPr sz="1800" b="1" i="0" u="none" strike="noStrike" kern="1200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  <a:ea typeface="+mj-ea"/>
                <a:cs typeface="+mj-cs"/>
              </a:defRPr>
            </a:lvl1pPr>
          </a:lstStyle>
          <a:p>
            <a:pPr algn="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LBE2 + LBEC description (3/4)</a:t>
            </a:r>
          </a:p>
        </p:txBody>
      </p:sp>
      <p:pic>
        <p:nvPicPr>
          <p:cNvPr id="64" name="Picture 3"/>
          <p:cNvPicPr>
            <a:picLocks noChangeAspect="1" noChangeArrowheads="1"/>
          </p:cNvPicPr>
          <p:nvPr/>
        </p:nvPicPr>
        <p:blipFill>
          <a:blip r:embed="rId2" cstate="print"/>
          <a:srcRect l="35650"/>
          <a:stretch>
            <a:fillRect/>
          </a:stretch>
        </p:blipFill>
        <p:spPr bwMode="auto">
          <a:xfrm>
            <a:off x="1854200" y="706954"/>
            <a:ext cx="5884296" cy="425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5" name="Picture 2" descr="D:\SPIRAL2_project\GANILphotos\DSC037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52441" y="2379132"/>
            <a:ext cx="5880097" cy="39200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6" name="Line 5"/>
          <p:cNvSpPr>
            <a:spLocks noChangeShapeType="1"/>
          </p:cNvSpPr>
          <p:nvPr/>
        </p:nvSpPr>
        <p:spPr bwMode="auto">
          <a:xfrm flipH="1" flipV="1">
            <a:off x="3730059" y="4758261"/>
            <a:ext cx="4762" cy="50006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67" name="Text Box 6"/>
          <p:cNvSpPr txBox="1">
            <a:spLocks noChangeArrowheads="1"/>
          </p:cNvSpPr>
          <p:nvPr/>
        </p:nvSpPr>
        <p:spPr bwMode="auto">
          <a:xfrm>
            <a:off x="1766322" y="3827979"/>
            <a:ext cx="1312863" cy="73866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GB" sz="1400" dirty="0">
                <a:solidFill>
                  <a:srgbClr val="FF0000"/>
                </a:solidFill>
                <a:latin typeface="Toga Sans" pitchFamily="34" charset="0"/>
              </a:rPr>
              <a:t>Double-coil solenoid + </a:t>
            </a:r>
            <a:r>
              <a:rPr lang="en-GB" sz="1400" dirty="0" err="1">
                <a:solidFill>
                  <a:srgbClr val="FF0000"/>
                </a:solidFill>
                <a:latin typeface="Toga Sans" pitchFamily="34" charset="0"/>
              </a:rPr>
              <a:t>steerers</a:t>
            </a:r>
            <a:endParaRPr lang="en-GB" sz="1400" dirty="0">
              <a:solidFill>
                <a:srgbClr val="FF0000"/>
              </a:solidFill>
              <a:latin typeface="Toga Sans" pitchFamily="34" charset="0"/>
            </a:endParaRPr>
          </a:p>
        </p:txBody>
      </p:sp>
      <p:sp>
        <p:nvSpPr>
          <p:cNvPr id="68" name="Line 7"/>
          <p:cNvSpPr>
            <a:spLocks noChangeShapeType="1"/>
          </p:cNvSpPr>
          <p:nvPr/>
        </p:nvSpPr>
        <p:spPr bwMode="auto">
          <a:xfrm flipH="1">
            <a:off x="3015688" y="4081986"/>
            <a:ext cx="490537" cy="476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69" name="Line 11"/>
          <p:cNvSpPr>
            <a:spLocks noChangeShapeType="1"/>
          </p:cNvSpPr>
          <p:nvPr/>
        </p:nvSpPr>
        <p:spPr bwMode="auto">
          <a:xfrm flipV="1">
            <a:off x="3720534" y="1757886"/>
            <a:ext cx="1130300" cy="112077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70" name="Line 32"/>
          <p:cNvSpPr>
            <a:spLocks noChangeShapeType="1"/>
          </p:cNvSpPr>
          <p:nvPr/>
        </p:nvSpPr>
        <p:spPr bwMode="auto">
          <a:xfrm flipV="1">
            <a:off x="3726887" y="2859605"/>
            <a:ext cx="6350" cy="153987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71" name="Text Box 44"/>
          <p:cNvSpPr txBox="1">
            <a:spLocks noChangeArrowheads="1"/>
          </p:cNvSpPr>
          <p:nvPr/>
        </p:nvSpPr>
        <p:spPr bwMode="auto">
          <a:xfrm>
            <a:off x="7349563" y="1420271"/>
            <a:ext cx="1023969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/>
            <a:r>
              <a:rPr lang="en-GB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Toga Sans" pitchFamily="34" charset="0"/>
              </a:rPr>
              <a:t>to RFQ</a:t>
            </a:r>
          </a:p>
        </p:txBody>
      </p:sp>
      <p:sp>
        <p:nvSpPr>
          <p:cNvPr id="72" name="Line 45"/>
          <p:cNvSpPr>
            <a:spLocks noChangeShapeType="1"/>
          </p:cNvSpPr>
          <p:nvPr/>
        </p:nvSpPr>
        <p:spPr bwMode="auto">
          <a:xfrm>
            <a:off x="7743260" y="1739887"/>
            <a:ext cx="604837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73" name="Rectangle avec flèche vers la droite 72"/>
          <p:cNvSpPr/>
          <p:nvPr/>
        </p:nvSpPr>
        <p:spPr bwMode="auto">
          <a:xfrm rot="3866996">
            <a:off x="4372552" y="1401753"/>
            <a:ext cx="1051351" cy="1390131"/>
          </a:xfrm>
          <a:prstGeom prst="rightArrowCallout">
            <a:avLst>
              <a:gd name="adj1" fmla="val 13119"/>
              <a:gd name="adj2" fmla="val 16156"/>
              <a:gd name="adj3" fmla="val 26980"/>
              <a:gd name="adj4" fmla="val 61095"/>
            </a:avLst>
          </a:prstGeom>
          <a:solidFill>
            <a:srgbClr val="7030A0">
              <a:alpha val="44000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latin typeface="Arial" charset="0"/>
            </a:endParaRPr>
          </a:p>
        </p:txBody>
      </p:sp>
      <p:sp>
        <p:nvSpPr>
          <p:cNvPr id="74" name="Text Box 147"/>
          <p:cNvSpPr txBox="1">
            <a:spLocks noChangeArrowheads="1"/>
          </p:cNvSpPr>
          <p:nvPr/>
        </p:nvSpPr>
        <p:spPr bwMode="auto">
          <a:xfrm>
            <a:off x="1808163" y="998545"/>
            <a:ext cx="1784350" cy="674687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fr-FR" sz="2000" b="1" dirty="0">
                <a:solidFill>
                  <a:schemeClr val="bg1"/>
                </a:solidFill>
                <a:latin typeface="Times New Roman" pitchFamily="18" charset="0"/>
              </a:rPr>
              <a:t>LBE2 </a:t>
            </a:r>
          </a:p>
          <a:p>
            <a:pPr algn="ctr" eaLnBrk="0" hangingPunct="0"/>
            <a:r>
              <a:rPr lang="fr-FR" sz="1600" b="1" dirty="0">
                <a:solidFill>
                  <a:schemeClr val="bg1"/>
                </a:solidFill>
                <a:latin typeface="Times New Roman" pitchFamily="18" charset="0"/>
              </a:rPr>
              <a:t>(H+, D+)</a:t>
            </a:r>
          </a:p>
        </p:txBody>
      </p:sp>
      <p:sp>
        <p:nvSpPr>
          <p:cNvPr id="75" name="ZoneTexte 74"/>
          <p:cNvSpPr txBox="1"/>
          <p:nvPr/>
        </p:nvSpPr>
        <p:spPr>
          <a:xfrm>
            <a:off x="6964306" y="4884208"/>
            <a:ext cx="1248365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Calibri" pitchFamily="34" charset="0"/>
                <a:cs typeface="Calibri" pitchFamily="34" charset="0"/>
              </a:rPr>
              <a:t>LBE2-D12</a:t>
            </a:r>
          </a:p>
        </p:txBody>
      </p:sp>
      <p:cxnSp>
        <p:nvCxnSpPr>
          <p:cNvPr id="76" name="Connecteur droit avec flèche 75"/>
          <p:cNvCxnSpPr/>
          <p:nvPr/>
        </p:nvCxnSpPr>
        <p:spPr bwMode="auto">
          <a:xfrm>
            <a:off x="7728188" y="2874414"/>
            <a:ext cx="382883" cy="80859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7" name="Oval 34"/>
          <p:cNvSpPr>
            <a:spLocks noChangeArrowheads="1"/>
          </p:cNvSpPr>
          <p:nvPr/>
        </p:nvSpPr>
        <p:spPr bwMode="auto">
          <a:xfrm>
            <a:off x="3629028" y="4182533"/>
            <a:ext cx="190500" cy="2095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78" name="Text Box 143"/>
          <p:cNvSpPr txBox="1">
            <a:spLocks noChangeArrowheads="1"/>
          </p:cNvSpPr>
          <p:nvPr/>
        </p:nvSpPr>
        <p:spPr bwMode="auto">
          <a:xfrm>
            <a:off x="3742267" y="4256623"/>
            <a:ext cx="46566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rgbClr val="FF0000"/>
                </a:solidFill>
                <a:latin typeface="Toga Sans" pitchFamily="34" charset="0"/>
              </a:rPr>
              <a:t>CF</a:t>
            </a:r>
          </a:p>
        </p:txBody>
      </p:sp>
      <p:cxnSp>
        <p:nvCxnSpPr>
          <p:cNvPr id="79" name="Connecteur droit avec flèche 78"/>
          <p:cNvCxnSpPr/>
          <p:nvPr/>
        </p:nvCxnSpPr>
        <p:spPr bwMode="auto">
          <a:xfrm flipV="1">
            <a:off x="7518403" y="4072467"/>
            <a:ext cx="16933" cy="84666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0" name="ZoneTexte 79"/>
          <p:cNvSpPr txBox="1"/>
          <p:nvPr/>
        </p:nvSpPr>
        <p:spPr>
          <a:xfrm>
            <a:off x="7001934" y="2505080"/>
            <a:ext cx="1227668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Calibri" pitchFamily="34" charset="0"/>
                <a:cs typeface="Calibri" pitchFamily="34" charset="0"/>
              </a:rPr>
              <a:t>Hacheur</a:t>
            </a:r>
          </a:p>
        </p:txBody>
      </p:sp>
      <p:sp>
        <p:nvSpPr>
          <p:cNvPr id="81" name="Line 7"/>
          <p:cNvSpPr>
            <a:spLocks noChangeShapeType="1"/>
          </p:cNvSpPr>
          <p:nvPr/>
        </p:nvSpPr>
        <p:spPr bwMode="auto">
          <a:xfrm flipH="1">
            <a:off x="3024150" y="3818473"/>
            <a:ext cx="591116" cy="1920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fr-FR"/>
          </a:p>
        </p:txBody>
      </p:sp>
      <p:cxnSp>
        <p:nvCxnSpPr>
          <p:cNvPr id="82" name="Connecteur droit avec flèche 81"/>
          <p:cNvCxnSpPr/>
          <p:nvPr/>
        </p:nvCxnSpPr>
        <p:spPr bwMode="auto">
          <a:xfrm>
            <a:off x="6231467" y="2861740"/>
            <a:ext cx="279400" cy="92286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3" name="ZoneTexte 82"/>
          <p:cNvSpPr txBox="1"/>
          <p:nvPr/>
        </p:nvSpPr>
        <p:spPr>
          <a:xfrm>
            <a:off x="8644469" y="5146681"/>
            <a:ext cx="1185335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Calibri" pitchFamily="34" charset="0"/>
                <a:cs typeface="Calibri" pitchFamily="34" charset="0"/>
              </a:rPr>
              <a:t>LBEC-PR31</a:t>
            </a:r>
          </a:p>
        </p:txBody>
      </p:sp>
      <p:sp>
        <p:nvSpPr>
          <p:cNvPr id="84" name="ZoneTexte 83"/>
          <p:cNvSpPr txBox="1"/>
          <p:nvPr/>
        </p:nvSpPr>
        <p:spPr>
          <a:xfrm>
            <a:off x="4715930" y="5273677"/>
            <a:ext cx="1490141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Calibri" pitchFamily="34" charset="0"/>
                <a:cs typeface="Calibri" pitchFamily="34" charset="0"/>
              </a:rPr>
              <a:t>LBE2-Q15/16</a:t>
            </a:r>
          </a:p>
        </p:txBody>
      </p:sp>
      <p:cxnSp>
        <p:nvCxnSpPr>
          <p:cNvPr id="85" name="Connecteur droit avec flèche 84"/>
          <p:cNvCxnSpPr/>
          <p:nvPr/>
        </p:nvCxnSpPr>
        <p:spPr bwMode="auto">
          <a:xfrm flipV="1">
            <a:off x="5113859" y="4478866"/>
            <a:ext cx="0" cy="7874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6" name="Connecteur droit avec flèche 85"/>
          <p:cNvCxnSpPr/>
          <p:nvPr/>
        </p:nvCxnSpPr>
        <p:spPr bwMode="auto">
          <a:xfrm flipH="1" flipV="1">
            <a:off x="5740402" y="4123266"/>
            <a:ext cx="42326" cy="113453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7" name="Text Box 143"/>
          <p:cNvSpPr txBox="1">
            <a:spLocks noChangeArrowheads="1"/>
          </p:cNvSpPr>
          <p:nvPr/>
        </p:nvSpPr>
        <p:spPr bwMode="auto">
          <a:xfrm>
            <a:off x="3996267" y="2580223"/>
            <a:ext cx="46566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rgbClr val="FF0000"/>
                </a:solidFill>
                <a:latin typeface="Toga Sans" pitchFamily="34" charset="0"/>
              </a:rPr>
              <a:t>CF</a:t>
            </a:r>
          </a:p>
        </p:txBody>
      </p:sp>
      <p:sp>
        <p:nvSpPr>
          <p:cNvPr id="88" name="Text Box 145"/>
          <p:cNvSpPr txBox="1">
            <a:spLocks noChangeArrowheads="1"/>
          </p:cNvSpPr>
          <p:nvPr/>
        </p:nvSpPr>
        <p:spPr bwMode="auto">
          <a:xfrm>
            <a:off x="1650999" y="2934758"/>
            <a:ext cx="1625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solidFill>
                  <a:srgbClr val="FF0000"/>
                </a:solidFill>
                <a:latin typeface="Toga Sans" pitchFamily="34" charset="0"/>
              </a:rPr>
              <a:t>45° dipole</a:t>
            </a:r>
          </a:p>
          <a:p>
            <a:pPr algn="ctr"/>
            <a:r>
              <a:rPr lang="en-GB" sz="1400" dirty="0">
                <a:solidFill>
                  <a:srgbClr val="FF0000"/>
                </a:solidFill>
                <a:latin typeface="Toga Sans" pitchFamily="34" charset="0"/>
              </a:rPr>
              <a:t>(</a:t>
            </a:r>
            <a:r>
              <a:rPr lang="en-GB" sz="1400" dirty="0">
                <a:solidFill>
                  <a:srgbClr val="FF0000"/>
                </a:solidFill>
                <a:latin typeface="Toga Sans" pitchFamily="34" charset="0"/>
                <a:sym typeface="Symbol" pitchFamily="18" charset="2"/>
              </a:rPr>
              <a:t> = 50 cm, </a:t>
            </a:r>
            <a:r>
              <a:rPr lang="en-GB" sz="1400" dirty="0">
                <a:solidFill>
                  <a:srgbClr val="FF0000"/>
                </a:solidFill>
                <a:latin typeface="Toga Sans" pitchFamily="34" charset="0"/>
                <a:sym typeface="Symbol"/>
              </a:rPr>
              <a:t>=</a:t>
            </a:r>
            <a:r>
              <a:rPr lang="en-GB" sz="1400" dirty="0">
                <a:solidFill>
                  <a:srgbClr val="FF0000"/>
                </a:solidFill>
                <a:latin typeface="Toga Sans" pitchFamily="34" charset="0"/>
                <a:sym typeface="Symbol" pitchFamily="18" charset="2"/>
              </a:rPr>
              <a:t>0°)</a:t>
            </a:r>
            <a:endParaRPr lang="en-GB" sz="1400" dirty="0">
              <a:solidFill>
                <a:srgbClr val="FF0000"/>
              </a:solidFill>
              <a:latin typeface="Toga Sans" pitchFamily="34" charset="0"/>
            </a:endParaRPr>
          </a:p>
        </p:txBody>
      </p:sp>
      <p:sp>
        <p:nvSpPr>
          <p:cNvPr id="89" name="Line 154"/>
          <p:cNvSpPr>
            <a:spLocks noChangeShapeType="1"/>
          </p:cNvSpPr>
          <p:nvPr/>
        </p:nvSpPr>
        <p:spPr bwMode="auto">
          <a:xfrm flipH="1">
            <a:off x="3073400" y="2943223"/>
            <a:ext cx="442379" cy="138644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90" name="Text Box 151"/>
          <p:cNvSpPr txBox="1">
            <a:spLocks noChangeArrowheads="1"/>
          </p:cNvSpPr>
          <p:nvPr/>
        </p:nvSpPr>
        <p:spPr bwMode="auto">
          <a:xfrm>
            <a:off x="1464735" y="2020890"/>
            <a:ext cx="290406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400" u="sng" dirty="0">
                <a:solidFill>
                  <a:srgbClr val="FF0000"/>
                </a:solidFill>
                <a:latin typeface="Toga Sans" pitchFamily="34" charset="0"/>
                <a:sym typeface="Symbol" pitchFamily="18" charset="2"/>
              </a:rPr>
              <a:t>Achromatic double-deviation</a:t>
            </a:r>
          </a:p>
          <a:p>
            <a:r>
              <a:rPr lang="en-GB" sz="1400" dirty="0">
                <a:solidFill>
                  <a:srgbClr val="FF0000"/>
                </a:solidFill>
                <a:latin typeface="Toga Sans" pitchFamily="34" charset="0"/>
              </a:rPr>
              <a:t>dipoles + </a:t>
            </a:r>
            <a:r>
              <a:rPr lang="en-GB" sz="1400" dirty="0" err="1">
                <a:solidFill>
                  <a:srgbClr val="FF0000"/>
                </a:solidFill>
                <a:latin typeface="Toga Sans" pitchFamily="34" charset="0"/>
                <a:sym typeface="Symbol" pitchFamily="18" charset="2"/>
              </a:rPr>
              <a:t>quadrupole</a:t>
            </a:r>
            <a:r>
              <a:rPr lang="en-GB" sz="1400" dirty="0">
                <a:solidFill>
                  <a:srgbClr val="FF0000"/>
                </a:solidFill>
                <a:latin typeface="Toga Sans" pitchFamily="34" charset="0"/>
                <a:sym typeface="Symbol" pitchFamily="18" charset="2"/>
              </a:rPr>
              <a:t> triplet </a:t>
            </a:r>
            <a:br>
              <a:rPr lang="en-GB" sz="1400" dirty="0">
                <a:solidFill>
                  <a:srgbClr val="FF0000"/>
                </a:solidFill>
                <a:latin typeface="Toga Sans" pitchFamily="34" charset="0"/>
                <a:sym typeface="Symbol" pitchFamily="18" charset="2"/>
              </a:rPr>
            </a:br>
            <a:r>
              <a:rPr lang="en-GB" sz="1400" dirty="0">
                <a:solidFill>
                  <a:srgbClr val="FF0000"/>
                </a:solidFill>
                <a:latin typeface="Toga Sans" pitchFamily="34" charset="0"/>
                <a:sym typeface="Symbol" pitchFamily="18" charset="2"/>
              </a:rPr>
              <a:t>(&amp; </a:t>
            </a:r>
            <a:r>
              <a:rPr lang="en-GB" sz="1400" dirty="0" err="1">
                <a:solidFill>
                  <a:srgbClr val="FF0000"/>
                </a:solidFill>
                <a:latin typeface="Toga Sans" pitchFamily="34" charset="0"/>
                <a:sym typeface="Symbol" pitchFamily="18" charset="2"/>
              </a:rPr>
              <a:t>steerers</a:t>
            </a:r>
            <a:r>
              <a:rPr lang="en-GB" sz="1400" dirty="0">
                <a:solidFill>
                  <a:srgbClr val="FF0000"/>
                </a:solidFill>
                <a:latin typeface="Toga Sans" pitchFamily="34" charset="0"/>
                <a:sym typeface="Symbol" pitchFamily="18" charset="2"/>
              </a:rPr>
              <a:t>)</a:t>
            </a:r>
          </a:p>
          <a:p>
            <a:endParaRPr lang="en-GB" sz="1400" dirty="0">
              <a:solidFill>
                <a:srgbClr val="FF0000"/>
              </a:solidFill>
              <a:latin typeface="Toga Sans" pitchFamily="34" charset="0"/>
            </a:endParaRPr>
          </a:p>
        </p:txBody>
      </p:sp>
      <p:sp>
        <p:nvSpPr>
          <p:cNvPr id="91" name="Line 154"/>
          <p:cNvSpPr>
            <a:spLocks noChangeShapeType="1"/>
          </p:cNvSpPr>
          <p:nvPr/>
        </p:nvSpPr>
        <p:spPr bwMode="auto">
          <a:xfrm flipH="1">
            <a:off x="3843868" y="2184400"/>
            <a:ext cx="287867" cy="8466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92" name="Text Box 143"/>
          <p:cNvSpPr txBox="1">
            <a:spLocks noChangeArrowheads="1"/>
          </p:cNvSpPr>
          <p:nvPr/>
        </p:nvSpPr>
        <p:spPr bwMode="auto">
          <a:xfrm>
            <a:off x="3496734" y="2504023"/>
            <a:ext cx="46566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rgbClr val="008000"/>
                </a:solidFill>
                <a:latin typeface="Toga Sans" pitchFamily="34" charset="0"/>
              </a:rPr>
              <a:t>PR</a:t>
            </a:r>
          </a:p>
        </p:txBody>
      </p:sp>
      <p:sp>
        <p:nvSpPr>
          <p:cNvPr id="93" name="Oval 34"/>
          <p:cNvSpPr>
            <a:spLocks noChangeArrowheads="1"/>
          </p:cNvSpPr>
          <p:nvPr/>
        </p:nvSpPr>
        <p:spPr bwMode="auto">
          <a:xfrm>
            <a:off x="3840268" y="2564341"/>
            <a:ext cx="190500" cy="209550"/>
          </a:xfrm>
          <a:prstGeom prst="ellipse">
            <a:avLst/>
          </a:prstGeom>
          <a:solidFill>
            <a:srgbClr val="0099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94" name="Oval 34"/>
          <p:cNvSpPr>
            <a:spLocks noChangeArrowheads="1"/>
          </p:cNvSpPr>
          <p:nvPr/>
        </p:nvSpPr>
        <p:spPr bwMode="auto">
          <a:xfrm>
            <a:off x="3908425" y="2480733"/>
            <a:ext cx="190500" cy="2095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95" name="Text Box 143"/>
          <p:cNvSpPr txBox="1">
            <a:spLocks noChangeArrowheads="1"/>
          </p:cNvSpPr>
          <p:nvPr/>
        </p:nvSpPr>
        <p:spPr bwMode="auto">
          <a:xfrm>
            <a:off x="4123268" y="1869021"/>
            <a:ext cx="46566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rgbClr val="008000"/>
                </a:solidFill>
                <a:latin typeface="Toga Sans" pitchFamily="34" charset="0"/>
              </a:rPr>
              <a:t>PR</a:t>
            </a:r>
          </a:p>
        </p:txBody>
      </p:sp>
      <p:sp>
        <p:nvSpPr>
          <p:cNvPr id="96" name="Oval 34"/>
          <p:cNvSpPr>
            <a:spLocks noChangeArrowheads="1"/>
          </p:cNvSpPr>
          <p:nvPr/>
        </p:nvSpPr>
        <p:spPr bwMode="auto">
          <a:xfrm>
            <a:off x="4466805" y="1929341"/>
            <a:ext cx="190500" cy="209550"/>
          </a:xfrm>
          <a:prstGeom prst="ellipse">
            <a:avLst/>
          </a:prstGeom>
          <a:solidFill>
            <a:srgbClr val="0099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97" name="ZoneTexte 96"/>
          <p:cNvSpPr txBox="1"/>
          <p:nvPr/>
        </p:nvSpPr>
        <p:spPr>
          <a:xfrm>
            <a:off x="5469470" y="2505079"/>
            <a:ext cx="1185335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Calibri" pitchFamily="34" charset="0"/>
                <a:cs typeface="Calibri" pitchFamily="34" charset="0"/>
              </a:rPr>
              <a:t>LBE2-PR13</a:t>
            </a:r>
          </a:p>
        </p:txBody>
      </p:sp>
      <p:sp>
        <p:nvSpPr>
          <p:cNvPr id="98" name="Text Box 145"/>
          <p:cNvSpPr txBox="1">
            <a:spLocks noChangeArrowheads="1"/>
          </p:cNvSpPr>
          <p:nvPr/>
        </p:nvSpPr>
        <p:spPr bwMode="auto">
          <a:xfrm>
            <a:off x="3522127" y="750360"/>
            <a:ext cx="1625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solidFill>
                  <a:srgbClr val="FF0000"/>
                </a:solidFill>
                <a:latin typeface="Toga Sans" pitchFamily="34" charset="0"/>
              </a:rPr>
              <a:t>45° dipole</a:t>
            </a:r>
          </a:p>
          <a:p>
            <a:pPr algn="ctr"/>
            <a:r>
              <a:rPr lang="en-GB" sz="1400" dirty="0">
                <a:solidFill>
                  <a:srgbClr val="FF0000"/>
                </a:solidFill>
                <a:latin typeface="Toga Sans" pitchFamily="34" charset="0"/>
              </a:rPr>
              <a:t>(</a:t>
            </a:r>
            <a:r>
              <a:rPr lang="en-GB" sz="1400" dirty="0">
                <a:solidFill>
                  <a:srgbClr val="FF0000"/>
                </a:solidFill>
                <a:latin typeface="Toga Sans" pitchFamily="34" charset="0"/>
                <a:sym typeface="Symbol" pitchFamily="18" charset="2"/>
              </a:rPr>
              <a:t> = 50 cm, </a:t>
            </a:r>
            <a:r>
              <a:rPr lang="en-GB" sz="1400" dirty="0">
                <a:solidFill>
                  <a:srgbClr val="FF0000"/>
                </a:solidFill>
                <a:latin typeface="Toga Sans" pitchFamily="34" charset="0"/>
                <a:sym typeface="Symbol"/>
              </a:rPr>
              <a:t>=</a:t>
            </a:r>
            <a:r>
              <a:rPr lang="en-GB" sz="1400" dirty="0">
                <a:solidFill>
                  <a:srgbClr val="FF0000"/>
                </a:solidFill>
                <a:latin typeface="Toga Sans" pitchFamily="34" charset="0"/>
                <a:sym typeface="Symbol" pitchFamily="18" charset="2"/>
              </a:rPr>
              <a:t>0°)</a:t>
            </a:r>
            <a:endParaRPr lang="en-GB" sz="1400" dirty="0">
              <a:solidFill>
                <a:srgbClr val="FF0000"/>
              </a:solidFill>
              <a:latin typeface="Toga Sans" pitchFamily="34" charset="0"/>
            </a:endParaRPr>
          </a:p>
        </p:txBody>
      </p:sp>
      <p:sp>
        <p:nvSpPr>
          <p:cNvPr id="99" name="Line 154"/>
          <p:cNvSpPr>
            <a:spLocks noChangeShapeType="1"/>
          </p:cNvSpPr>
          <p:nvPr/>
        </p:nvSpPr>
        <p:spPr bwMode="auto">
          <a:xfrm flipH="1" flipV="1">
            <a:off x="4698999" y="1219206"/>
            <a:ext cx="118534" cy="49953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00" name="Line 12"/>
          <p:cNvSpPr>
            <a:spLocks noChangeShapeType="1"/>
          </p:cNvSpPr>
          <p:nvPr/>
        </p:nvSpPr>
        <p:spPr bwMode="auto">
          <a:xfrm>
            <a:off x="4851364" y="1757350"/>
            <a:ext cx="2921000" cy="4762"/>
          </a:xfrm>
          <a:prstGeom prst="line">
            <a:avLst/>
          </a:prstGeom>
          <a:noFill/>
          <a:ln w="76200">
            <a:solidFill>
              <a:srgbClr val="008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1" name="Text Box 147"/>
          <p:cNvSpPr txBox="1">
            <a:spLocks noChangeArrowheads="1"/>
          </p:cNvSpPr>
          <p:nvPr/>
        </p:nvSpPr>
        <p:spPr bwMode="auto">
          <a:xfrm>
            <a:off x="8429099" y="1371079"/>
            <a:ext cx="1984904" cy="674687"/>
          </a:xfrm>
          <a:prstGeom prst="rect">
            <a:avLst/>
          </a:prstGeom>
          <a:solidFill>
            <a:srgbClr val="008000"/>
          </a:solidFill>
          <a:ln w="28575">
            <a:solidFill>
              <a:srgbClr val="008000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fr-FR" sz="2000" b="1" dirty="0">
                <a:solidFill>
                  <a:schemeClr val="bg1"/>
                </a:solidFill>
                <a:latin typeface="Times New Roman" pitchFamily="18" charset="0"/>
              </a:rPr>
              <a:t>LBEC </a:t>
            </a:r>
          </a:p>
          <a:p>
            <a:pPr algn="ctr" eaLnBrk="0" hangingPunct="0"/>
            <a:r>
              <a:rPr lang="fr-FR" sz="1600" b="1" dirty="0">
                <a:solidFill>
                  <a:schemeClr val="bg1"/>
                </a:solidFill>
                <a:latin typeface="Times New Roman" pitchFamily="18" charset="0"/>
              </a:rPr>
              <a:t>(H+, D+, A/q=3 ions)</a:t>
            </a:r>
          </a:p>
        </p:txBody>
      </p:sp>
      <p:sp>
        <p:nvSpPr>
          <p:cNvPr id="102" name="Text Box 36"/>
          <p:cNvSpPr txBox="1">
            <a:spLocks noChangeArrowheads="1"/>
          </p:cNvSpPr>
          <p:nvPr/>
        </p:nvSpPr>
        <p:spPr bwMode="auto">
          <a:xfrm>
            <a:off x="5201680" y="669382"/>
            <a:ext cx="1933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sz="1400" dirty="0">
                <a:solidFill>
                  <a:srgbClr val="008000"/>
                </a:solidFill>
                <a:latin typeface="Toga Sans" pitchFamily="34" charset="0"/>
                <a:sym typeface="Symbol" pitchFamily="18" charset="2"/>
              </a:rPr>
              <a:t>10 kV slow chopper</a:t>
            </a:r>
            <a:endParaRPr lang="en-GB" sz="1400" dirty="0">
              <a:solidFill>
                <a:srgbClr val="008000"/>
              </a:solidFill>
              <a:latin typeface="Toga Sans" pitchFamily="34" charset="0"/>
            </a:endParaRPr>
          </a:p>
        </p:txBody>
      </p:sp>
      <p:sp>
        <p:nvSpPr>
          <p:cNvPr id="103" name="Line 41"/>
          <p:cNvSpPr>
            <a:spLocks noChangeShapeType="1"/>
          </p:cNvSpPr>
          <p:nvPr/>
        </p:nvSpPr>
        <p:spPr bwMode="auto">
          <a:xfrm flipV="1">
            <a:off x="5113870" y="939800"/>
            <a:ext cx="237067" cy="668866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fr-FR"/>
          </a:p>
        </p:txBody>
      </p:sp>
      <p:cxnSp>
        <p:nvCxnSpPr>
          <p:cNvPr id="104" name="Connecteur droit avec flèche 103"/>
          <p:cNvCxnSpPr/>
          <p:nvPr/>
        </p:nvCxnSpPr>
        <p:spPr bwMode="auto">
          <a:xfrm flipH="1" flipV="1">
            <a:off x="8610604" y="4419607"/>
            <a:ext cx="143933" cy="75353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5" name="Text Box 143"/>
          <p:cNvSpPr txBox="1">
            <a:spLocks noChangeArrowheads="1"/>
          </p:cNvSpPr>
          <p:nvPr/>
        </p:nvSpPr>
        <p:spPr bwMode="auto">
          <a:xfrm>
            <a:off x="5063067" y="1843621"/>
            <a:ext cx="46566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rgbClr val="008000"/>
                </a:solidFill>
                <a:latin typeface="Toga Sans" pitchFamily="34" charset="0"/>
              </a:rPr>
              <a:t>PR</a:t>
            </a:r>
          </a:p>
        </p:txBody>
      </p:sp>
      <p:sp>
        <p:nvSpPr>
          <p:cNvPr id="106" name="Oval 34"/>
          <p:cNvSpPr>
            <a:spLocks noChangeArrowheads="1"/>
          </p:cNvSpPr>
          <p:nvPr/>
        </p:nvSpPr>
        <p:spPr bwMode="auto">
          <a:xfrm>
            <a:off x="5169538" y="1649941"/>
            <a:ext cx="190500" cy="209550"/>
          </a:xfrm>
          <a:prstGeom prst="ellipse">
            <a:avLst/>
          </a:prstGeom>
          <a:solidFill>
            <a:srgbClr val="0099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7" name="Text Box 37"/>
          <p:cNvSpPr txBox="1">
            <a:spLocks noChangeArrowheads="1"/>
          </p:cNvSpPr>
          <p:nvPr/>
        </p:nvSpPr>
        <p:spPr bwMode="auto">
          <a:xfrm>
            <a:off x="5344553" y="950896"/>
            <a:ext cx="221618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400" dirty="0" err="1">
                <a:solidFill>
                  <a:srgbClr val="008000"/>
                </a:solidFill>
                <a:latin typeface="Toga Sans" pitchFamily="34" charset="0"/>
                <a:sym typeface="Symbol" pitchFamily="18" charset="2"/>
              </a:rPr>
              <a:t>Quadrupole</a:t>
            </a:r>
            <a:r>
              <a:rPr lang="en-GB" sz="1400" dirty="0">
                <a:solidFill>
                  <a:srgbClr val="008000"/>
                </a:solidFill>
                <a:latin typeface="Toga Sans" pitchFamily="34" charset="0"/>
                <a:sym typeface="Symbol" pitchFamily="18" charset="2"/>
              </a:rPr>
              <a:t> quadruplet (&amp; </a:t>
            </a:r>
            <a:r>
              <a:rPr lang="en-GB" sz="1400" dirty="0" err="1">
                <a:solidFill>
                  <a:srgbClr val="008000"/>
                </a:solidFill>
                <a:latin typeface="Toga Sans" pitchFamily="34" charset="0"/>
                <a:sym typeface="Symbol" pitchFamily="18" charset="2"/>
              </a:rPr>
              <a:t>steerers</a:t>
            </a:r>
            <a:r>
              <a:rPr lang="en-GB" sz="1400" dirty="0">
                <a:solidFill>
                  <a:srgbClr val="008000"/>
                </a:solidFill>
                <a:latin typeface="Toga Sans" pitchFamily="34" charset="0"/>
                <a:sym typeface="Symbol" pitchFamily="18" charset="2"/>
              </a:rPr>
              <a:t>)</a:t>
            </a:r>
            <a:endParaRPr lang="en-GB" sz="1400" dirty="0">
              <a:solidFill>
                <a:srgbClr val="008000"/>
              </a:solidFill>
              <a:latin typeface="Toga Sans" pitchFamily="34" charset="0"/>
            </a:endParaRPr>
          </a:p>
        </p:txBody>
      </p:sp>
      <p:sp>
        <p:nvSpPr>
          <p:cNvPr id="108" name="Line 42"/>
          <p:cNvSpPr>
            <a:spLocks noChangeShapeType="1"/>
          </p:cNvSpPr>
          <p:nvPr/>
        </p:nvSpPr>
        <p:spPr bwMode="auto">
          <a:xfrm flipH="1" flipV="1">
            <a:off x="5715000" y="1413940"/>
            <a:ext cx="0" cy="160867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09" name="ZoneTexte 108"/>
          <p:cNvSpPr txBox="1"/>
          <p:nvPr/>
        </p:nvSpPr>
        <p:spPr>
          <a:xfrm>
            <a:off x="8864594" y="2471216"/>
            <a:ext cx="1591743" cy="64633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Calibri" pitchFamily="34" charset="0"/>
                <a:cs typeface="Calibri" pitchFamily="34" charset="0"/>
              </a:rPr>
              <a:t>LBEC-Q31/32/33/34</a:t>
            </a:r>
          </a:p>
        </p:txBody>
      </p:sp>
      <p:cxnSp>
        <p:nvCxnSpPr>
          <p:cNvPr id="110" name="Connecteur droit avec flèche 109"/>
          <p:cNvCxnSpPr/>
          <p:nvPr/>
        </p:nvCxnSpPr>
        <p:spPr bwMode="auto">
          <a:xfrm>
            <a:off x="9294522" y="3026814"/>
            <a:ext cx="289749" cy="63079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1" name="Text Box 4"/>
          <p:cNvSpPr txBox="1">
            <a:spLocks noChangeArrowheads="1"/>
          </p:cNvSpPr>
          <p:nvPr/>
        </p:nvSpPr>
        <p:spPr bwMode="auto">
          <a:xfrm>
            <a:off x="481514" y="5223392"/>
            <a:ext cx="3503613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GB" sz="1400" u="sng" dirty="0">
                <a:solidFill>
                  <a:srgbClr val="FF0000"/>
                </a:solidFill>
                <a:latin typeface="Toga Sans" pitchFamily="34" charset="0"/>
              </a:rPr>
              <a:t>H+/D+ source</a:t>
            </a:r>
          </a:p>
          <a:p>
            <a:pPr algn="r"/>
            <a:r>
              <a:rPr lang="en-GB" sz="1400" dirty="0">
                <a:solidFill>
                  <a:srgbClr val="FF0000"/>
                </a:solidFill>
                <a:latin typeface="Toga Sans" pitchFamily="34" charset="0"/>
              </a:rPr>
              <a:t>ECR 2.45 GHz</a:t>
            </a:r>
          </a:p>
          <a:p>
            <a:pPr algn="r"/>
            <a:r>
              <a:rPr lang="en-GB" sz="1400" dirty="0">
                <a:solidFill>
                  <a:srgbClr val="FF0000"/>
                </a:solidFill>
                <a:latin typeface="Toga Sans" pitchFamily="34" charset="0"/>
              </a:rPr>
              <a:t>40.3 kV max – 6.5 </a:t>
            </a:r>
            <a:r>
              <a:rPr lang="en-GB" sz="1400" dirty="0" err="1">
                <a:solidFill>
                  <a:srgbClr val="FF0000"/>
                </a:solidFill>
                <a:latin typeface="Toga Sans" pitchFamily="34" charset="0"/>
              </a:rPr>
              <a:t>mA</a:t>
            </a:r>
            <a:r>
              <a:rPr lang="en-GB" sz="1400" dirty="0">
                <a:solidFill>
                  <a:srgbClr val="FF0000"/>
                </a:solidFill>
                <a:latin typeface="Toga Sans" pitchFamily="34" charset="0"/>
              </a:rPr>
              <a:t> max</a:t>
            </a:r>
          </a:p>
        </p:txBody>
      </p:sp>
    </p:spTree>
    <p:extLst>
      <p:ext uri="{BB962C8B-B14F-4D97-AF65-F5344CB8AC3E}">
        <p14:creationId xmlns:p14="http://schemas.microsoft.com/office/powerpoint/2010/main" val="1405210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75" grpId="0" animBg="1"/>
      <p:bldP spid="80" grpId="0" animBg="1"/>
      <p:bldP spid="83" grpId="0" animBg="1"/>
      <p:bldP spid="84" grpId="0" animBg="1"/>
      <p:bldP spid="95" grpId="0"/>
      <p:bldP spid="96" grpId="0" animBg="1"/>
      <p:bldP spid="97" grpId="0" animBg="1"/>
      <p:bldP spid="98" grpId="0"/>
      <p:bldP spid="99" grpId="0" animBg="1"/>
      <p:bldP spid="102" grpId="0"/>
      <p:bldP spid="103" grpId="0" animBg="1"/>
      <p:bldP spid="105" grpId="0"/>
      <p:bldP spid="106" grpId="0" animBg="1"/>
      <p:bldP spid="107" grpId="0"/>
      <p:bldP spid="108" grpId="0" animBg="1"/>
      <p:bldP spid="10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3"/>
          <p:cNvSpPr>
            <a:spLocks noGrp="1"/>
          </p:cNvSpPr>
          <p:nvPr>
            <p:ph type="title"/>
          </p:nvPr>
        </p:nvSpPr>
        <p:spPr>
          <a:xfrm>
            <a:off x="1776000" y="158400"/>
            <a:ext cx="8208432" cy="318272"/>
          </a:xfrm>
        </p:spPr>
        <p:txBody>
          <a:bodyPr vert="horz" wrap="none" lIns="36000" tIns="36000" rIns="36000" bIns="36000" rtlCol="0" anchor="t" anchorCtr="0">
            <a:noAutofit/>
          </a:bodyPr>
          <a:lstStyle/>
          <a:p>
            <a:pPr algn="just"/>
            <a:r>
              <a:rPr lang="en-US" sz="16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SPIRAL2 accelerator at GANIL-Caen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6384033" y="0"/>
            <a:ext cx="4283127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Font typeface="Arial" pitchFamily="34" charset="0"/>
              <a:buNone/>
              <a:defRPr sz="1800" b="1" i="0" u="none" strike="noStrike" kern="1200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  <a:ea typeface="+mj-ea"/>
                <a:cs typeface="+mj-cs"/>
              </a:defRPr>
            </a:lvl1pPr>
          </a:lstStyle>
          <a:p>
            <a:pPr algn="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LBE2 + LBEC description (4/4)</a:t>
            </a:r>
          </a:p>
        </p:txBody>
      </p:sp>
      <p:pic>
        <p:nvPicPr>
          <p:cNvPr id="52" name="Picture 3"/>
          <p:cNvPicPr>
            <a:picLocks noChangeAspect="1" noChangeArrowheads="1"/>
          </p:cNvPicPr>
          <p:nvPr/>
        </p:nvPicPr>
        <p:blipFill>
          <a:blip r:embed="rId2" cstate="print"/>
          <a:srcRect l="35650"/>
          <a:stretch>
            <a:fillRect/>
          </a:stretch>
        </p:blipFill>
        <p:spPr bwMode="auto">
          <a:xfrm>
            <a:off x="1854200" y="706954"/>
            <a:ext cx="5884296" cy="425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3" name="Picture 2" descr="D:\SPIRAL2_project\GANILphotos\DSC036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70404" y="2388137"/>
            <a:ext cx="6002867" cy="40019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4" name="Text Box 4"/>
          <p:cNvSpPr txBox="1">
            <a:spLocks noChangeArrowheads="1"/>
          </p:cNvSpPr>
          <p:nvPr/>
        </p:nvSpPr>
        <p:spPr bwMode="auto">
          <a:xfrm>
            <a:off x="481514" y="5223392"/>
            <a:ext cx="3503613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GB" sz="1400" u="sng" dirty="0">
                <a:solidFill>
                  <a:srgbClr val="FF0000"/>
                </a:solidFill>
                <a:latin typeface="Toga Sans" pitchFamily="34" charset="0"/>
              </a:rPr>
              <a:t>H+/D+ source</a:t>
            </a:r>
          </a:p>
          <a:p>
            <a:pPr algn="r"/>
            <a:r>
              <a:rPr lang="en-GB" sz="1400" dirty="0">
                <a:solidFill>
                  <a:srgbClr val="FF0000"/>
                </a:solidFill>
                <a:latin typeface="Toga Sans" pitchFamily="34" charset="0"/>
              </a:rPr>
              <a:t>ECR 2.45 GHz</a:t>
            </a:r>
          </a:p>
          <a:p>
            <a:pPr algn="r"/>
            <a:r>
              <a:rPr lang="en-GB" sz="1400" dirty="0">
                <a:solidFill>
                  <a:srgbClr val="FF0000"/>
                </a:solidFill>
                <a:latin typeface="Toga Sans" pitchFamily="34" charset="0"/>
              </a:rPr>
              <a:t>40.3 kV max – 6.5 </a:t>
            </a:r>
            <a:r>
              <a:rPr lang="en-GB" sz="1400" dirty="0" err="1">
                <a:solidFill>
                  <a:srgbClr val="FF0000"/>
                </a:solidFill>
                <a:latin typeface="Toga Sans" pitchFamily="34" charset="0"/>
              </a:rPr>
              <a:t>mA</a:t>
            </a:r>
            <a:r>
              <a:rPr lang="en-GB" sz="1400" dirty="0">
                <a:solidFill>
                  <a:srgbClr val="FF0000"/>
                </a:solidFill>
                <a:latin typeface="Toga Sans" pitchFamily="34" charset="0"/>
              </a:rPr>
              <a:t> max</a:t>
            </a:r>
          </a:p>
        </p:txBody>
      </p:sp>
      <p:sp>
        <p:nvSpPr>
          <p:cNvPr id="55" name="Line 5"/>
          <p:cNvSpPr>
            <a:spLocks noChangeShapeType="1"/>
          </p:cNvSpPr>
          <p:nvPr/>
        </p:nvSpPr>
        <p:spPr bwMode="auto">
          <a:xfrm flipH="1" flipV="1">
            <a:off x="3730059" y="4758261"/>
            <a:ext cx="4762" cy="50006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56" name="Text Box 6"/>
          <p:cNvSpPr txBox="1">
            <a:spLocks noChangeArrowheads="1"/>
          </p:cNvSpPr>
          <p:nvPr/>
        </p:nvSpPr>
        <p:spPr bwMode="auto">
          <a:xfrm>
            <a:off x="1766322" y="3827979"/>
            <a:ext cx="1312863" cy="73866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GB" sz="1400" dirty="0">
                <a:solidFill>
                  <a:srgbClr val="FF0000"/>
                </a:solidFill>
                <a:latin typeface="Toga Sans" pitchFamily="34" charset="0"/>
              </a:rPr>
              <a:t>Double-coil solenoid + </a:t>
            </a:r>
            <a:r>
              <a:rPr lang="en-GB" sz="1400" dirty="0" err="1">
                <a:solidFill>
                  <a:srgbClr val="FF0000"/>
                </a:solidFill>
                <a:latin typeface="Toga Sans" pitchFamily="34" charset="0"/>
              </a:rPr>
              <a:t>steerers</a:t>
            </a:r>
            <a:endParaRPr lang="en-GB" sz="1400" dirty="0">
              <a:solidFill>
                <a:srgbClr val="FF0000"/>
              </a:solidFill>
              <a:latin typeface="Toga Sans" pitchFamily="34" charset="0"/>
            </a:endParaRPr>
          </a:p>
        </p:txBody>
      </p:sp>
      <p:sp>
        <p:nvSpPr>
          <p:cNvPr id="57" name="Line 7"/>
          <p:cNvSpPr>
            <a:spLocks noChangeShapeType="1"/>
          </p:cNvSpPr>
          <p:nvPr/>
        </p:nvSpPr>
        <p:spPr bwMode="auto">
          <a:xfrm flipH="1">
            <a:off x="3015688" y="4081986"/>
            <a:ext cx="490537" cy="476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58" name="Line 11"/>
          <p:cNvSpPr>
            <a:spLocks noChangeShapeType="1"/>
          </p:cNvSpPr>
          <p:nvPr/>
        </p:nvSpPr>
        <p:spPr bwMode="auto">
          <a:xfrm flipV="1">
            <a:off x="3720534" y="1757886"/>
            <a:ext cx="1130300" cy="112077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9" name="Line 32"/>
          <p:cNvSpPr>
            <a:spLocks noChangeShapeType="1"/>
          </p:cNvSpPr>
          <p:nvPr/>
        </p:nvSpPr>
        <p:spPr bwMode="auto">
          <a:xfrm flipV="1">
            <a:off x="3726887" y="2859605"/>
            <a:ext cx="6350" cy="153987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60" name="Text Box 44"/>
          <p:cNvSpPr txBox="1">
            <a:spLocks noChangeArrowheads="1"/>
          </p:cNvSpPr>
          <p:nvPr/>
        </p:nvSpPr>
        <p:spPr bwMode="auto">
          <a:xfrm>
            <a:off x="7349563" y="1420271"/>
            <a:ext cx="1023969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/>
            <a:r>
              <a:rPr lang="en-GB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Toga Sans" pitchFamily="34" charset="0"/>
              </a:rPr>
              <a:t>to RFQ</a:t>
            </a:r>
          </a:p>
        </p:txBody>
      </p:sp>
      <p:sp>
        <p:nvSpPr>
          <p:cNvPr id="61" name="Line 45"/>
          <p:cNvSpPr>
            <a:spLocks noChangeShapeType="1"/>
          </p:cNvSpPr>
          <p:nvPr/>
        </p:nvSpPr>
        <p:spPr bwMode="auto">
          <a:xfrm>
            <a:off x="7743260" y="1739887"/>
            <a:ext cx="604837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62" name="Rectangle avec flèche vers la droite 61"/>
          <p:cNvSpPr/>
          <p:nvPr/>
        </p:nvSpPr>
        <p:spPr bwMode="auto">
          <a:xfrm rot="5400000">
            <a:off x="6273815" y="1261552"/>
            <a:ext cx="994260" cy="1257844"/>
          </a:xfrm>
          <a:prstGeom prst="rightArrowCallout">
            <a:avLst>
              <a:gd name="adj1" fmla="val 13119"/>
              <a:gd name="adj2" fmla="val 16156"/>
              <a:gd name="adj3" fmla="val 26980"/>
              <a:gd name="adj4" fmla="val 61095"/>
            </a:avLst>
          </a:prstGeom>
          <a:solidFill>
            <a:srgbClr val="7030A0">
              <a:alpha val="44000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latin typeface="Arial" charset="0"/>
            </a:endParaRPr>
          </a:p>
        </p:txBody>
      </p:sp>
      <p:sp>
        <p:nvSpPr>
          <p:cNvPr id="63" name="Text Box 147"/>
          <p:cNvSpPr txBox="1">
            <a:spLocks noChangeArrowheads="1"/>
          </p:cNvSpPr>
          <p:nvPr/>
        </p:nvSpPr>
        <p:spPr bwMode="auto">
          <a:xfrm>
            <a:off x="1808163" y="998545"/>
            <a:ext cx="1784350" cy="674687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fr-FR" sz="2000" b="1" dirty="0">
                <a:solidFill>
                  <a:schemeClr val="bg1"/>
                </a:solidFill>
                <a:latin typeface="Times New Roman" pitchFamily="18" charset="0"/>
              </a:rPr>
              <a:t>LBE2 </a:t>
            </a:r>
          </a:p>
          <a:p>
            <a:pPr algn="ctr" eaLnBrk="0" hangingPunct="0"/>
            <a:r>
              <a:rPr lang="fr-FR" sz="1600" b="1" dirty="0">
                <a:solidFill>
                  <a:schemeClr val="bg1"/>
                </a:solidFill>
                <a:latin typeface="Times New Roman" pitchFamily="18" charset="0"/>
              </a:rPr>
              <a:t>(H+, D+)</a:t>
            </a:r>
          </a:p>
        </p:txBody>
      </p:sp>
      <p:cxnSp>
        <p:nvCxnSpPr>
          <p:cNvPr id="112" name="Connecteur droit avec flèche 111"/>
          <p:cNvCxnSpPr/>
          <p:nvPr/>
        </p:nvCxnSpPr>
        <p:spPr bwMode="auto">
          <a:xfrm>
            <a:off x="8382004" y="2963334"/>
            <a:ext cx="321733" cy="26246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3" name="Oval 34"/>
          <p:cNvSpPr>
            <a:spLocks noChangeArrowheads="1"/>
          </p:cNvSpPr>
          <p:nvPr/>
        </p:nvSpPr>
        <p:spPr bwMode="auto">
          <a:xfrm>
            <a:off x="3629028" y="4182533"/>
            <a:ext cx="190500" cy="2095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14" name="Text Box 143"/>
          <p:cNvSpPr txBox="1">
            <a:spLocks noChangeArrowheads="1"/>
          </p:cNvSpPr>
          <p:nvPr/>
        </p:nvSpPr>
        <p:spPr bwMode="auto">
          <a:xfrm>
            <a:off x="3742267" y="4256623"/>
            <a:ext cx="46566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rgbClr val="FF0000"/>
                </a:solidFill>
                <a:latin typeface="Toga Sans" pitchFamily="34" charset="0"/>
              </a:rPr>
              <a:t>CF</a:t>
            </a:r>
          </a:p>
        </p:txBody>
      </p:sp>
      <p:cxnSp>
        <p:nvCxnSpPr>
          <p:cNvPr id="115" name="Connecteur droit avec flèche 114"/>
          <p:cNvCxnSpPr>
            <a:stCxn id="119" idx="0"/>
          </p:cNvCxnSpPr>
          <p:nvPr/>
        </p:nvCxnSpPr>
        <p:spPr bwMode="auto">
          <a:xfrm flipV="1">
            <a:off x="5444070" y="4665140"/>
            <a:ext cx="1507067" cy="87948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6" name="ZoneTexte 115"/>
          <p:cNvSpPr txBox="1"/>
          <p:nvPr/>
        </p:nvSpPr>
        <p:spPr>
          <a:xfrm>
            <a:off x="7162800" y="2454287"/>
            <a:ext cx="1227668" cy="64633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err="1">
                <a:latin typeface="Calibri" pitchFamily="34" charset="0"/>
                <a:cs typeface="Calibri" pitchFamily="34" charset="0"/>
              </a:rPr>
              <a:t>Emittance</a:t>
            </a:r>
            <a:r>
              <a:rPr lang="fr-FR" dirty="0">
                <a:latin typeface="Calibri" pitchFamily="34" charset="0"/>
                <a:cs typeface="Calibri" pitchFamily="34" charset="0"/>
              </a:rPr>
              <a:t>-mètres</a:t>
            </a:r>
          </a:p>
        </p:txBody>
      </p:sp>
      <p:sp>
        <p:nvSpPr>
          <p:cNvPr id="117" name="Line 7"/>
          <p:cNvSpPr>
            <a:spLocks noChangeShapeType="1"/>
          </p:cNvSpPr>
          <p:nvPr/>
        </p:nvSpPr>
        <p:spPr bwMode="auto">
          <a:xfrm flipH="1">
            <a:off x="3024150" y="3818473"/>
            <a:ext cx="591116" cy="1920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fr-FR"/>
          </a:p>
        </p:txBody>
      </p:sp>
      <p:cxnSp>
        <p:nvCxnSpPr>
          <p:cNvPr id="118" name="Connecteur droit avec flèche 117"/>
          <p:cNvCxnSpPr/>
          <p:nvPr/>
        </p:nvCxnSpPr>
        <p:spPr bwMode="auto">
          <a:xfrm>
            <a:off x="6524545" y="3166539"/>
            <a:ext cx="978225" cy="87792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9" name="ZoneTexte 118"/>
          <p:cNvSpPr txBox="1"/>
          <p:nvPr/>
        </p:nvSpPr>
        <p:spPr>
          <a:xfrm>
            <a:off x="4851402" y="5544614"/>
            <a:ext cx="1185335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Calibri" pitchFamily="34" charset="0"/>
                <a:cs typeface="Calibri" pitchFamily="34" charset="0"/>
              </a:rPr>
              <a:t>LBEC-PR32</a:t>
            </a:r>
          </a:p>
        </p:txBody>
      </p:sp>
      <p:sp>
        <p:nvSpPr>
          <p:cNvPr id="120" name="Text Box 143"/>
          <p:cNvSpPr txBox="1">
            <a:spLocks noChangeArrowheads="1"/>
          </p:cNvSpPr>
          <p:nvPr/>
        </p:nvSpPr>
        <p:spPr bwMode="auto">
          <a:xfrm>
            <a:off x="3996267" y="2580223"/>
            <a:ext cx="46566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rgbClr val="FF0000"/>
                </a:solidFill>
                <a:latin typeface="Toga Sans" pitchFamily="34" charset="0"/>
              </a:rPr>
              <a:t>CF</a:t>
            </a:r>
          </a:p>
        </p:txBody>
      </p:sp>
      <p:sp>
        <p:nvSpPr>
          <p:cNvPr id="121" name="Text Box 145"/>
          <p:cNvSpPr txBox="1">
            <a:spLocks noChangeArrowheads="1"/>
          </p:cNvSpPr>
          <p:nvPr/>
        </p:nvSpPr>
        <p:spPr bwMode="auto">
          <a:xfrm>
            <a:off x="1650999" y="2934758"/>
            <a:ext cx="1625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solidFill>
                  <a:srgbClr val="FF0000"/>
                </a:solidFill>
                <a:latin typeface="Toga Sans" pitchFamily="34" charset="0"/>
              </a:rPr>
              <a:t>45° dipole</a:t>
            </a:r>
          </a:p>
          <a:p>
            <a:pPr algn="ctr"/>
            <a:r>
              <a:rPr lang="en-GB" sz="1400" dirty="0">
                <a:solidFill>
                  <a:srgbClr val="FF0000"/>
                </a:solidFill>
                <a:latin typeface="Toga Sans" pitchFamily="34" charset="0"/>
              </a:rPr>
              <a:t>(</a:t>
            </a:r>
            <a:r>
              <a:rPr lang="en-GB" sz="1400" dirty="0">
                <a:solidFill>
                  <a:srgbClr val="FF0000"/>
                </a:solidFill>
                <a:latin typeface="Toga Sans" pitchFamily="34" charset="0"/>
                <a:sym typeface="Symbol" pitchFamily="18" charset="2"/>
              </a:rPr>
              <a:t> = 50 cm, </a:t>
            </a:r>
            <a:r>
              <a:rPr lang="en-GB" sz="1400" dirty="0">
                <a:solidFill>
                  <a:srgbClr val="FF0000"/>
                </a:solidFill>
                <a:latin typeface="Toga Sans" pitchFamily="34" charset="0"/>
                <a:sym typeface="Symbol"/>
              </a:rPr>
              <a:t>=</a:t>
            </a:r>
            <a:r>
              <a:rPr lang="en-GB" sz="1400" dirty="0">
                <a:solidFill>
                  <a:srgbClr val="FF0000"/>
                </a:solidFill>
                <a:latin typeface="Toga Sans" pitchFamily="34" charset="0"/>
                <a:sym typeface="Symbol" pitchFamily="18" charset="2"/>
              </a:rPr>
              <a:t>0°)</a:t>
            </a:r>
            <a:endParaRPr lang="en-GB" sz="1400" dirty="0">
              <a:solidFill>
                <a:srgbClr val="FF0000"/>
              </a:solidFill>
              <a:latin typeface="Toga Sans" pitchFamily="34" charset="0"/>
            </a:endParaRPr>
          </a:p>
        </p:txBody>
      </p:sp>
      <p:sp>
        <p:nvSpPr>
          <p:cNvPr id="122" name="Line 154"/>
          <p:cNvSpPr>
            <a:spLocks noChangeShapeType="1"/>
          </p:cNvSpPr>
          <p:nvPr/>
        </p:nvSpPr>
        <p:spPr bwMode="auto">
          <a:xfrm flipH="1">
            <a:off x="3073400" y="2943223"/>
            <a:ext cx="442379" cy="138644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23" name="Text Box 151"/>
          <p:cNvSpPr txBox="1">
            <a:spLocks noChangeArrowheads="1"/>
          </p:cNvSpPr>
          <p:nvPr/>
        </p:nvSpPr>
        <p:spPr bwMode="auto">
          <a:xfrm>
            <a:off x="1464735" y="2020890"/>
            <a:ext cx="290406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400" u="sng" dirty="0">
                <a:solidFill>
                  <a:srgbClr val="FF0000"/>
                </a:solidFill>
                <a:latin typeface="Toga Sans" pitchFamily="34" charset="0"/>
                <a:sym typeface="Symbol" pitchFamily="18" charset="2"/>
              </a:rPr>
              <a:t>Achromatic double-deviation</a:t>
            </a:r>
          </a:p>
          <a:p>
            <a:r>
              <a:rPr lang="en-GB" sz="1400" dirty="0">
                <a:solidFill>
                  <a:srgbClr val="FF0000"/>
                </a:solidFill>
                <a:latin typeface="Toga Sans" pitchFamily="34" charset="0"/>
              </a:rPr>
              <a:t>dipoles + </a:t>
            </a:r>
            <a:r>
              <a:rPr lang="en-GB" sz="1400" dirty="0" err="1">
                <a:solidFill>
                  <a:srgbClr val="FF0000"/>
                </a:solidFill>
                <a:latin typeface="Toga Sans" pitchFamily="34" charset="0"/>
                <a:sym typeface="Symbol" pitchFamily="18" charset="2"/>
              </a:rPr>
              <a:t>quadrupole</a:t>
            </a:r>
            <a:r>
              <a:rPr lang="en-GB" sz="1400" dirty="0">
                <a:solidFill>
                  <a:srgbClr val="FF0000"/>
                </a:solidFill>
                <a:latin typeface="Toga Sans" pitchFamily="34" charset="0"/>
                <a:sym typeface="Symbol" pitchFamily="18" charset="2"/>
              </a:rPr>
              <a:t> triplet </a:t>
            </a:r>
            <a:br>
              <a:rPr lang="en-GB" sz="1400" dirty="0">
                <a:solidFill>
                  <a:srgbClr val="FF0000"/>
                </a:solidFill>
                <a:latin typeface="Toga Sans" pitchFamily="34" charset="0"/>
                <a:sym typeface="Symbol" pitchFamily="18" charset="2"/>
              </a:rPr>
            </a:br>
            <a:r>
              <a:rPr lang="en-GB" sz="1400" dirty="0">
                <a:solidFill>
                  <a:srgbClr val="FF0000"/>
                </a:solidFill>
                <a:latin typeface="Toga Sans" pitchFamily="34" charset="0"/>
                <a:sym typeface="Symbol" pitchFamily="18" charset="2"/>
              </a:rPr>
              <a:t>(&amp; </a:t>
            </a:r>
            <a:r>
              <a:rPr lang="en-GB" sz="1400" dirty="0" err="1">
                <a:solidFill>
                  <a:srgbClr val="FF0000"/>
                </a:solidFill>
                <a:latin typeface="Toga Sans" pitchFamily="34" charset="0"/>
                <a:sym typeface="Symbol" pitchFamily="18" charset="2"/>
              </a:rPr>
              <a:t>steerers</a:t>
            </a:r>
            <a:r>
              <a:rPr lang="en-GB" sz="1400" dirty="0">
                <a:solidFill>
                  <a:srgbClr val="FF0000"/>
                </a:solidFill>
                <a:latin typeface="Toga Sans" pitchFamily="34" charset="0"/>
                <a:sym typeface="Symbol" pitchFamily="18" charset="2"/>
              </a:rPr>
              <a:t>)</a:t>
            </a:r>
          </a:p>
          <a:p>
            <a:endParaRPr lang="en-GB" sz="1400" dirty="0">
              <a:solidFill>
                <a:srgbClr val="FF0000"/>
              </a:solidFill>
              <a:latin typeface="Toga Sans" pitchFamily="34" charset="0"/>
            </a:endParaRPr>
          </a:p>
        </p:txBody>
      </p:sp>
      <p:sp>
        <p:nvSpPr>
          <p:cNvPr id="124" name="Line 154"/>
          <p:cNvSpPr>
            <a:spLocks noChangeShapeType="1"/>
          </p:cNvSpPr>
          <p:nvPr/>
        </p:nvSpPr>
        <p:spPr bwMode="auto">
          <a:xfrm flipH="1">
            <a:off x="3843868" y="2184400"/>
            <a:ext cx="287867" cy="8466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25" name="Text Box 143"/>
          <p:cNvSpPr txBox="1">
            <a:spLocks noChangeArrowheads="1"/>
          </p:cNvSpPr>
          <p:nvPr/>
        </p:nvSpPr>
        <p:spPr bwMode="auto">
          <a:xfrm>
            <a:off x="3496734" y="2504023"/>
            <a:ext cx="46566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rgbClr val="008000"/>
                </a:solidFill>
                <a:latin typeface="Toga Sans" pitchFamily="34" charset="0"/>
              </a:rPr>
              <a:t>PR</a:t>
            </a:r>
          </a:p>
        </p:txBody>
      </p:sp>
      <p:sp>
        <p:nvSpPr>
          <p:cNvPr id="126" name="Oval 34"/>
          <p:cNvSpPr>
            <a:spLocks noChangeArrowheads="1"/>
          </p:cNvSpPr>
          <p:nvPr/>
        </p:nvSpPr>
        <p:spPr bwMode="auto">
          <a:xfrm>
            <a:off x="3840268" y="2564341"/>
            <a:ext cx="190500" cy="209550"/>
          </a:xfrm>
          <a:prstGeom prst="ellipse">
            <a:avLst/>
          </a:prstGeom>
          <a:solidFill>
            <a:srgbClr val="0099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27" name="Oval 34"/>
          <p:cNvSpPr>
            <a:spLocks noChangeArrowheads="1"/>
          </p:cNvSpPr>
          <p:nvPr/>
        </p:nvSpPr>
        <p:spPr bwMode="auto">
          <a:xfrm>
            <a:off x="3908425" y="2480733"/>
            <a:ext cx="190500" cy="2095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28" name="Text Box 143"/>
          <p:cNvSpPr txBox="1">
            <a:spLocks noChangeArrowheads="1"/>
          </p:cNvSpPr>
          <p:nvPr/>
        </p:nvSpPr>
        <p:spPr bwMode="auto">
          <a:xfrm>
            <a:off x="4123268" y="1869021"/>
            <a:ext cx="46566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rgbClr val="008000"/>
                </a:solidFill>
                <a:latin typeface="Toga Sans" pitchFamily="34" charset="0"/>
              </a:rPr>
              <a:t>PR</a:t>
            </a:r>
          </a:p>
        </p:txBody>
      </p:sp>
      <p:sp>
        <p:nvSpPr>
          <p:cNvPr id="129" name="Oval 34"/>
          <p:cNvSpPr>
            <a:spLocks noChangeArrowheads="1"/>
          </p:cNvSpPr>
          <p:nvPr/>
        </p:nvSpPr>
        <p:spPr bwMode="auto">
          <a:xfrm>
            <a:off x="4466805" y="1929341"/>
            <a:ext cx="190500" cy="209550"/>
          </a:xfrm>
          <a:prstGeom prst="ellipse">
            <a:avLst/>
          </a:prstGeom>
          <a:solidFill>
            <a:srgbClr val="0099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30" name="ZoneTexte 129"/>
          <p:cNvSpPr txBox="1"/>
          <p:nvPr/>
        </p:nvSpPr>
        <p:spPr>
          <a:xfrm>
            <a:off x="8923870" y="2564345"/>
            <a:ext cx="1185335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Calibri" pitchFamily="34" charset="0"/>
                <a:cs typeface="Calibri" pitchFamily="34" charset="0"/>
              </a:rPr>
              <a:t>LBEC-CF34</a:t>
            </a:r>
          </a:p>
        </p:txBody>
      </p:sp>
      <p:sp>
        <p:nvSpPr>
          <p:cNvPr id="131" name="Text Box 145"/>
          <p:cNvSpPr txBox="1">
            <a:spLocks noChangeArrowheads="1"/>
          </p:cNvSpPr>
          <p:nvPr/>
        </p:nvSpPr>
        <p:spPr bwMode="auto">
          <a:xfrm>
            <a:off x="3496729" y="750360"/>
            <a:ext cx="1625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solidFill>
                  <a:srgbClr val="FF0000"/>
                </a:solidFill>
                <a:latin typeface="Toga Sans" pitchFamily="34" charset="0"/>
              </a:rPr>
              <a:t>45° dipole</a:t>
            </a:r>
          </a:p>
          <a:p>
            <a:pPr algn="ctr"/>
            <a:r>
              <a:rPr lang="en-GB" sz="1400" dirty="0">
                <a:solidFill>
                  <a:srgbClr val="FF0000"/>
                </a:solidFill>
                <a:latin typeface="Toga Sans" pitchFamily="34" charset="0"/>
              </a:rPr>
              <a:t>(</a:t>
            </a:r>
            <a:r>
              <a:rPr lang="en-GB" sz="1400" dirty="0">
                <a:solidFill>
                  <a:srgbClr val="FF0000"/>
                </a:solidFill>
                <a:latin typeface="Toga Sans" pitchFamily="34" charset="0"/>
                <a:sym typeface="Symbol" pitchFamily="18" charset="2"/>
              </a:rPr>
              <a:t> = 50 cm, </a:t>
            </a:r>
            <a:r>
              <a:rPr lang="en-GB" sz="1400" dirty="0">
                <a:solidFill>
                  <a:srgbClr val="FF0000"/>
                </a:solidFill>
                <a:latin typeface="Toga Sans" pitchFamily="34" charset="0"/>
                <a:sym typeface="Symbol"/>
              </a:rPr>
              <a:t>=</a:t>
            </a:r>
            <a:r>
              <a:rPr lang="en-GB" sz="1400" dirty="0">
                <a:solidFill>
                  <a:srgbClr val="FF0000"/>
                </a:solidFill>
                <a:latin typeface="Toga Sans" pitchFamily="34" charset="0"/>
                <a:sym typeface="Symbol" pitchFamily="18" charset="2"/>
              </a:rPr>
              <a:t>0°)</a:t>
            </a:r>
            <a:endParaRPr lang="en-GB" sz="1400" dirty="0">
              <a:solidFill>
                <a:srgbClr val="FF0000"/>
              </a:solidFill>
              <a:latin typeface="Toga Sans" pitchFamily="34" charset="0"/>
            </a:endParaRPr>
          </a:p>
        </p:txBody>
      </p:sp>
      <p:sp>
        <p:nvSpPr>
          <p:cNvPr id="132" name="Line 154"/>
          <p:cNvSpPr>
            <a:spLocks noChangeShapeType="1"/>
          </p:cNvSpPr>
          <p:nvPr/>
        </p:nvSpPr>
        <p:spPr bwMode="auto">
          <a:xfrm flipH="1" flipV="1">
            <a:off x="4698999" y="1219206"/>
            <a:ext cx="118534" cy="49953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33" name="Line 12"/>
          <p:cNvSpPr>
            <a:spLocks noChangeShapeType="1"/>
          </p:cNvSpPr>
          <p:nvPr/>
        </p:nvSpPr>
        <p:spPr bwMode="auto">
          <a:xfrm>
            <a:off x="4851364" y="1757350"/>
            <a:ext cx="2921000" cy="4762"/>
          </a:xfrm>
          <a:prstGeom prst="line">
            <a:avLst/>
          </a:prstGeom>
          <a:noFill/>
          <a:ln w="76200">
            <a:solidFill>
              <a:srgbClr val="008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34" name="Text Box 147"/>
          <p:cNvSpPr txBox="1">
            <a:spLocks noChangeArrowheads="1"/>
          </p:cNvSpPr>
          <p:nvPr/>
        </p:nvSpPr>
        <p:spPr bwMode="auto">
          <a:xfrm>
            <a:off x="8429099" y="1371079"/>
            <a:ext cx="1984904" cy="674687"/>
          </a:xfrm>
          <a:prstGeom prst="rect">
            <a:avLst/>
          </a:prstGeom>
          <a:solidFill>
            <a:srgbClr val="008000"/>
          </a:solidFill>
          <a:ln w="28575">
            <a:solidFill>
              <a:srgbClr val="008000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fr-FR" sz="2000" b="1" dirty="0">
                <a:solidFill>
                  <a:schemeClr val="bg1"/>
                </a:solidFill>
                <a:latin typeface="Times New Roman" pitchFamily="18" charset="0"/>
              </a:rPr>
              <a:t>LBEC </a:t>
            </a:r>
          </a:p>
          <a:p>
            <a:pPr algn="ctr" eaLnBrk="0" hangingPunct="0"/>
            <a:r>
              <a:rPr lang="fr-FR" sz="1600" b="1" dirty="0">
                <a:solidFill>
                  <a:schemeClr val="bg1"/>
                </a:solidFill>
                <a:latin typeface="Times New Roman" pitchFamily="18" charset="0"/>
              </a:rPr>
              <a:t>(H+, D+, A/q=3 ions)</a:t>
            </a:r>
          </a:p>
        </p:txBody>
      </p:sp>
      <p:sp>
        <p:nvSpPr>
          <p:cNvPr id="135" name="Text Box 36"/>
          <p:cNvSpPr txBox="1">
            <a:spLocks noChangeArrowheads="1"/>
          </p:cNvSpPr>
          <p:nvPr/>
        </p:nvSpPr>
        <p:spPr bwMode="auto">
          <a:xfrm>
            <a:off x="5201680" y="669382"/>
            <a:ext cx="1933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sz="1400" dirty="0">
                <a:solidFill>
                  <a:srgbClr val="008000"/>
                </a:solidFill>
                <a:latin typeface="Toga Sans" pitchFamily="34" charset="0"/>
                <a:sym typeface="Symbol" pitchFamily="18" charset="2"/>
              </a:rPr>
              <a:t>10 kV slow chopper</a:t>
            </a:r>
            <a:endParaRPr lang="en-GB" sz="1400" dirty="0">
              <a:solidFill>
                <a:srgbClr val="008000"/>
              </a:solidFill>
              <a:latin typeface="Toga Sans" pitchFamily="34" charset="0"/>
            </a:endParaRPr>
          </a:p>
        </p:txBody>
      </p:sp>
      <p:sp>
        <p:nvSpPr>
          <p:cNvPr id="136" name="Line 41"/>
          <p:cNvSpPr>
            <a:spLocks noChangeShapeType="1"/>
          </p:cNvSpPr>
          <p:nvPr/>
        </p:nvSpPr>
        <p:spPr bwMode="auto">
          <a:xfrm flipV="1">
            <a:off x="5113870" y="939800"/>
            <a:ext cx="237067" cy="668866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fr-FR"/>
          </a:p>
        </p:txBody>
      </p:sp>
      <p:cxnSp>
        <p:nvCxnSpPr>
          <p:cNvPr id="137" name="Connecteur droit avec flèche 136"/>
          <p:cNvCxnSpPr>
            <a:stCxn id="143" idx="0"/>
          </p:cNvCxnSpPr>
          <p:nvPr/>
        </p:nvCxnSpPr>
        <p:spPr bwMode="auto">
          <a:xfrm flipV="1">
            <a:off x="6773333" y="4715940"/>
            <a:ext cx="804334" cy="8202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8" name="Text Box 143"/>
          <p:cNvSpPr txBox="1">
            <a:spLocks noChangeArrowheads="1"/>
          </p:cNvSpPr>
          <p:nvPr/>
        </p:nvSpPr>
        <p:spPr bwMode="auto">
          <a:xfrm>
            <a:off x="5063067" y="1843621"/>
            <a:ext cx="46566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rgbClr val="008000"/>
                </a:solidFill>
                <a:latin typeface="Toga Sans" pitchFamily="34" charset="0"/>
              </a:rPr>
              <a:t>PR</a:t>
            </a:r>
          </a:p>
        </p:txBody>
      </p:sp>
      <p:sp>
        <p:nvSpPr>
          <p:cNvPr id="139" name="Oval 34"/>
          <p:cNvSpPr>
            <a:spLocks noChangeArrowheads="1"/>
          </p:cNvSpPr>
          <p:nvPr/>
        </p:nvSpPr>
        <p:spPr bwMode="auto">
          <a:xfrm>
            <a:off x="5169538" y="1649941"/>
            <a:ext cx="190500" cy="209550"/>
          </a:xfrm>
          <a:prstGeom prst="ellipse">
            <a:avLst/>
          </a:prstGeom>
          <a:solidFill>
            <a:srgbClr val="0099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40" name="Text Box 37"/>
          <p:cNvSpPr txBox="1">
            <a:spLocks noChangeArrowheads="1"/>
          </p:cNvSpPr>
          <p:nvPr/>
        </p:nvSpPr>
        <p:spPr bwMode="auto">
          <a:xfrm>
            <a:off x="5344553" y="925496"/>
            <a:ext cx="221618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400" dirty="0" err="1">
                <a:solidFill>
                  <a:srgbClr val="008000"/>
                </a:solidFill>
                <a:latin typeface="Toga Sans" pitchFamily="34" charset="0"/>
                <a:sym typeface="Symbol" pitchFamily="18" charset="2"/>
              </a:rPr>
              <a:t>Quadrupole</a:t>
            </a:r>
            <a:r>
              <a:rPr lang="en-GB" sz="1400" dirty="0">
                <a:solidFill>
                  <a:srgbClr val="008000"/>
                </a:solidFill>
                <a:latin typeface="Toga Sans" pitchFamily="34" charset="0"/>
                <a:sym typeface="Symbol" pitchFamily="18" charset="2"/>
              </a:rPr>
              <a:t> quadruplet (&amp; </a:t>
            </a:r>
            <a:r>
              <a:rPr lang="en-GB" sz="1400" dirty="0" err="1">
                <a:solidFill>
                  <a:srgbClr val="008000"/>
                </a:solidFill>
                <a:latin typeface="Toga Sans" pitchFamily="34" charset="0"/>
                <a:sym typeface="Symbol" pitchFamily="18" charset="2"/>
              </a:rPr>
              <a:t>steerers</a:t>
            </a:r>
            <a:r>
              <a:rPr lang="en-GB" sz="1400" dirty="0">
                <a:solidFill>
                  <a:srgbClr val="008000"/>
                </a:solidFill>
                <a:latin typeface="Toga Sans" pitchFamily="34" charset="0"/>
                <a:sym typeface="Symbol" pitchFamily="18" charset="2"/>
              </a:rPr>
              <a:t>)</a:t>
            </a:r>
            <a:endParaRPr lang="en-GB" sz="1400" dirty="0">
              <a:solidFill>
                <a:srgbClr val="008000"/>
              </a:solidFill>
              <a:latin typeface="Toga Sans" pitchFamily="34" charset="0"/>
            </a:endParaRPr>
          </a:p>
        </p:txBody>
      </p:sp>
      <p:sp>
        <p:nvSpPr>
          <p:cNvPr id="141" name="Line 42"/>
          <p:cNvSpPr>
            <a:spLocks noChangeShapeType="1"/>
          </p:cNvSpPr>
          <p:nvPr/>
        </p:nvSpPr>
        <p:spPr bwMode="auto">
          <a:xfrm flipH="1" flipV="1">
            <a:off x="5715000" y="1413940"/>
            <a:ext cx="0" cy="160867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fr-FR"/>
          </a:p>
        </p:txBody>
      </p:sp>
      <p:cxnSp>
        <p:nvCxnSpPr>
          <p:cNvPr id="142" name="Connecteur droit avec flèche 141"/>
          <p:cNvCxnSpPr>
            <a:stCxn id="130" idx="2"/>
          </p:cNvCxnSpPr>
          <p:nvPr/>
        </p:nvCxnSpPr>
        <p:spPr bwMode="auto">
          <a:xfrm flipH="1">
            <a:off x="8949271" y="2933677"/>
            <a:ext cx="567267" cy="114725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3" name="ZoneTexte 142"/>
          <p:cNvSpPr txBox="1"/>
          <p:nvPr/>
        </p:nvSpPr>
        <p:spPr>
          <a:xfrm>
            <a:off x="6180669" y="5536148"/>
            <a:ext cx="1185335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Calibri" pitchFamily="34" charset="0"/>
                <a:cs typeface="Calibri" pitchFamily="34" charset="0"/>
              </a:rPr>
              <a:t>LBEC-PR33</a:t>
            </a:r>
          </a:p>
        </p:txBody>
      </p:sp>
      <p:sp>
        <p:nvSpPr>
          <p:cNvPr id="144" name="ZoneTexte 143"/>
          <p:cNvSpPr txBox="1"/>
          <p:nvPr/>
        </p:nvSpPr>
        <p:spPr>
          <a:xfrm>
            <a:off x="7501469" y="5527682"/>
            <a:ext cx="1185335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Calibri" pitchFamily="34" charset="0"/>
                <a:cs typeface="Calibri" pitchFamily="34" charset="0"/>
              </a:rPr>
              <a:t>LBEC-PR34</a:t>
            </a:r>
          </a:p>
        </p:txBody>
      </p:sp>
      <p:cxnSp>
        <p:nvCxnSpPr>
          <p:cNvPr id="145" name="Connecteur droit avec flèche 144"/>
          <p:cNvCxnSpPr/>
          <p:nvPr/>
        </p:nvCxnSpPr>
        <p:spPr bwMode="auto">
          <a:xfrm flipH="1" flipV="1">
            <a:off x="8085667" y="4809067"/>
            <a:ext cx="8466" cy="6858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6" name="ZoneTexte 145"/>
          <p:cNvSpPr txBox="1"/>
          <p:nvPr/>
        </p:nvSpPr>
        <p:spPr>
          <a:xfrm>
            <a:off x="8442808" y="5972566"/>
            <a:ext cx="1185335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Calibri" pitchFamily="34" charset="0"/>
                <a:cs typeface="Calibri" pitchFamily="34" charset="0"/>
              </a:rPr>
              <a:t>LBEC-PR35</a:t>
            </a:r>
          </a:p>
        </p:txBody>
      </p:sp>
      <p:cxnSp>
        <p:nvCxnSpPr>
          <p:cNvPr id="147" name="Connecteur droit avec flèche 146"/>
          <p:cNvCxnSpPr>
            <a:stCxn id="146" idx="0"/>
          </p:cNvCxnSpPr>
          <p:nvPr/>
        </p:nvCxnSpPr>
        <p:spPr bwMode="auto">
          <a:xfrm flipV="1">
            <a:off x="9035476" y="5133116"/>
            <a:ext cx="191655" cy="83945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8" name="Connecteur droit avec flèche 147"/>
          <p:cNvCxnSpPr/>
          <p:nvPr/>
        </p:nvCxnSpPr>
        <p:spPr bwMode="auto">
          <a:xfrm>
            <a:off x="7848602" y="3124201"/>
            <a:ext cx="482600" cy="82973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9" name="ZoneTexte 148"/>
          <p:cNvSpPr txBox="1"/>
          <p:nvPr/>
        </p:nvSpPr>
        <p:spPr>
          <a:xfrm>
            <a:off x="4648197" y="2530488"/>
            <a:ext cx="2108202" cy="64633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Calibri" pitchFamily="34" charset="0"/>
                <a:cs typeface="Calibri" pitchFamily="34" charset="0"/>
              </a:rPr>
              <a:t>LBEC-FH32/33/34</a:t>
            </a:r>
          </a:p>
          <a:p>
            <a:pPr algn="ctr"/>
            <a:r>
              <a:rPr lang="fr-FR" dirty="0">
                <a:latin typeface="Calibri" pitchFamily="34" charset="0"/>
                <a:cs typeface="Calibri" pitchFamily="34" charset="0"/>
              </a:rPr>
              <a:t>LBEC-FV32/33/34</a:t>
            </a:r>
          </a:p>
        </p:txBody>
      </p:sp>
      <p:cxnSp>
        <p:nvCxnSpPr>
          <p:cNvPr id="150" name="Connecteur droit avec flèche 149"/>
          <p:cNvCxnSpPr/>
          <p:nvPr/>
        </p:nvCxnSpPr>
        <p:spPr bwMode="auto">
          <a:xfrm>
            <a:off x="6712116" y="3128115"/>
            <a:ext cx="1230272" cy="89876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1" name="Connecteur droit avec flèche 150"/>
          <p:cNvCxnSpPr/>
          <p:nvPr/>
        </p:nvCxnSpPr>
        <p:spPr bwMode="auto">
          <a:xfrm>
            <a:off x="6251656" y="3144391"/>
            <a:ext cx="758744" cy="91179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2" name="Oval 34"/>
          <p:cNvSpPr>
            <a:spLocks noChangeArrowheads="1"/>
          </p:cNvSpPr>
          <p:nvPr/>
        </p:nvSpPr>
        <p:spPr bwMode="auto">
          <a:xfrm>
            <a:off x="6168602" y="1658407"/>
            <a:ext cx="190500" cy="209550"/>
          </a:xfrm>
          <a:prstGeom prst="ellipse">
            <a:avLst/>
          </a:prstGeom>
          <a:solidFill>
            <a:srgbClr val="0099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53" name="Oval 34"/>
          <p:cNvSpPr>
            <a:spLocks noChangeArrowheads="1"/>
          </p:cNvSpPr>
          <p:nvPr/>
        </p:nvSpPr>
        <p:spPr bwMode="auto">
          <a:xfrm>
            <a:off x="6414135" y="1658407"/>
            <a:ext cx="190500" cy="209550"/>
          </a:xfrm>
          <a:prstGeom prst="ellipse">
            <a:avLst/>
          </a:prstGeom>
          <a:solidFill>
            <a:srgbClr val="0099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54" name="Oval 34"/>
          <p:cNvSpPr>
            <a:spLocks noChangeArrowheads="1"/>
          </p:cNvSpPr>
          <p:nvPr/>
        </p:nvSpPr>
        <p:spPr bwMode="auto">
          <a:xfrm>
            <a:off x="6651204" y="1649941"/>
            <a:ext cx="190500" cy="209550"/>
          </a:xfrm>
          <a:prstGeom prst="ellipse">
            <a:avLst/>
          </a:prstGeom>
          <a:solidFill>
            <a:srgbClr val="0099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55" name="Oval 34"/>
          <p:cNvSpPr>
            <a:spLocks noChangeArrowheads="1"/>
          </p:cNvSpPr>
          <p:nvPr/>
        </p:nvSpPr>
        <p:spPr bwMode="auto">
          <a:xfrm>
            <a:off x="7058374" y="1649941"/>
            <a:ext cx="190500" cy="209550"/>
          </a:xfrm>
          <a:prstGeom prst="ellipse">
            <a:avLst/>
          </a:prstGeom>
          <a:solidFill>
            <a:srgbClr val="0099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56" name="Text Box 143"/>
          <p:cNvSpPr txBox="1">
            <a:spLocks noChangeArrowheads="1"/>
          </p:cNvSpPr>
          <p:nvPr/>
        </p:nvSpPr>
        <p:spPr bwMode="auto">
          <a:xfrm>
            <a:off x="6062134" y="1445689"/>
            <a:ext cx="46566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rgbClr val="008000"/>
                </a:solidFill>
                <a:latin typeface="Toga Sans" pitchFamily="34" charset="0"/>
              </a:rPr>
              <a:t>PR</a:t>
            </a:r>
          </a:p>
        </p:txBody>
      </p:sp>
      <p:sp>
        <p:nvSpPr>
          <p:cNvPr id="157" name="Text Box 143"/>
          <p:cNvSpPr txBox="1">
            <a:spLocks noChangeArrowheads="1"/>
          </p:cNvSpPr>
          <p:nvPr/>
        </p:nvSpPr>
        <p:spPr bwMode="auto">
          <a:xfrm>
            <a:off x="6316133" y="1454157"/>
            <a:ext cx="46566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rgbClr val="008000"/>
                </a:solidFill>
                <a:latin typeface="Toga Sans" pitchFamily="34" charset="0"/>
              </a:rPr>
              <a:t>PR</a:t>
            </a:r>
          </a:p>
        </p:txBody>
      </p:sp>
      <p:sp>
        <p:nvSpPr>
          <p:cNvPr id="158" name="Text Box 143"/>
          <p:cNvSpPr txBox="1">
            <a:spLocks noChangeArrowheads="1"/>
          </p:cNvSpPr>
          <p:nvPr/>
        </p:nvSpPr>
        <p:spPr bwMode="auto">
          <a:xfrm>
            <a:off x="6561667" y="1454156"/>
            <a:ext cx="46566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rgbClr val="008000"/>
                </a:solidFill>
                <a:latin typeface="Toga Sans" pitchFamily="34" charset="0"/>
              </a:rPr>
              <a:t>PR</a:t>
            </a:r>
          </a:p>
        </p:txBody>
      </p:sp>
      <p:sp>
        <p:nvSpPr>
          <p:cNvPr id="159" name="Text Box 143"/>
          <p:cNvSpPr txBox="1">
            <a:spLocks noChangeArrowheads="1"/>
          </p:cNvSpPr>
          <p:nvPr/>
        </p:nvSpPr>
        <p:spPr bwMode="auto">
          <a:xfrm>
            <a:off x="7043499" y="1433373"/>
            <a:ext cx="46566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rgbClr val="008000"/>
                </a:solidFill>
                <a:latin typeface="Toga Sans" pitchFamily="34" charset="0"/>
              </a:rPr>
              <a:t>PR</a:t>
            </a:r>
          </a:p>
        </p:txBody>
      </p:sp>
      <p:sp>
        <p:nvSpPr>
          <p:cNvPr id="160" name="Text Box 38"/>
          <p:cNvSpPr txBox="1">
            <a:spLocks noChangeArrowheads="1"/>
          </p:cNvSpPr>
          <p:nvPr/>
        </p:nvSpPr>
        <p:spPr bwMode="auto">
          <a:xfrm>
            <a:off x="5206976" y="2075916"/>
            <a:ext cx="122769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008000"/>
                </a:solidFill>
                <a:latin typeface="Toga Sans" pitchFamily="34" charset="0"/>
                <a:sym typeface="Symbol" pitchFamily="18" charset="2"/>
              </a:rPr>
              <a:t>3-slit system</a:t>
            </a:r>
            <a:endParaRPr lang="en-GB" sz="1400" dirty="0">
              <a:solidFill>
                <a:srgbClr val="008000"/>
              </a:solidFill>
              <a:latin typeface="Toga Sans" pitchFamily="34" charset="0"/>
            </a:endParaRPr>
          </a:p>
        </p:txBody>
      </p:sp>
      <p:sp>
        <p:nvSpPr>
          <p:cNvPr id="161" name="Line 43"/>
          <p:cNvSpPr>
            <a:spLocks noChangeShapeType="1"/>
          </p:cNvSpPr>
          <p:nvPr/>
        </p:nvSpPr>
        <p:spPr bwMode="auto">
          <a:xfrm flipH="1">
            <a:off x="6282270" y="1964271"/>
            <a:ext cx="110067" cy="194733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62" name="Éclair 161"/>
          <p:cNvSpPr/>
          <p:nvPr/>
        </p:nvSpPr>
        <p:spPr bwMode="auto">
          <a:xfrm rot="1822509" flipH="1" flipV="1">
            <a:off x="6117257" y="1773014"/>
            <a:ext cx="263113" cy="326640"/>
          </a:xfrm>
          <a:prstGeom prst="lightningBol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latin typeface="Arial" charset="0"/>
            </a:endParaRPr>
          </a:p>
        </p:txBody>
      </p:sp>
      <p:sp>
        <p:nvSpPr>
          <p:cNvPr id="163" name="Éclair 162"/>
          <p:cNvSpPr/>
          <p:nvPr/>
        </p:nvSpPr>
        <p:spPr bwMode="auto">
          <a:xfrm rot="1822509" flipH="1" flipV="1">
            <a:off x="6066457" y="1773013"/>
            <a:ext cx="263113" cy="326640"/>
          </a:xfrm>
          <a:prstGeom prst="lightningBol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latin typeface="Arial" charset="0"/>
            </a:endParaRPr>
          </a:p>
        </p:txBody>
      </p:sp>
      <p:sp>
        <p:nvSpPr>
          <p:cNvPr id="164" name="Éclair 163"/>
          <p:cNvSpPr/>
          <p:nvPr/>
        </p:nvSpPr>
        <p:spPr bwMode="auto">
          <a:xfrm rot="1822509" flipH="1" flipV="1">
            <a:off x="6388191" y="1781480"/>
            <a:ext cx="263113" cy="326640"/>
          </a:xfrm>
          <a:prstGeom prst="lightningBol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latin typeface="Arial" charset="0"/>
            </a:endParaRPr>
          </a:p>
        </p:txBody>
      </p:sp>
      <p:sp>
        <p:nvSpPr>
          <p:cNvPr id="165" name="Éclair 164"/>
          <p:cNvSpPr/>
          <p:nvPr/>
        </p:nvSpPr>
        <p:spPr bwMode="auto">
          <a:xfrm rot="1822509" flipH="1" flipV="1">
            <a:off x="6337391" y="1781479"/>
            <a:ext cx="263113" cy="326640"/>
          </a:xfrm>
          <a:prstGeom prst="lightningBol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latin typeface="Arial" charset="0"/>
            </a:endParaRPr>
          </a:p>
        </p:txBody>
      </p:sp>
      <p:sp>
        <p:nvSpPr>
          <p:cNvPr id="166" name="Éclair 165"/>
          <p:cNvSpPr/>
          <p:nvPr/>
        </p:nvSpPr>
        <p:spPr bwMode="auto">
          <a:xfrm rot="1822509" flipH="1" flipV="1">
            <a:off x="6633724" y="1781481"/>
            <a:ext cx="263113" cy="326640"/>
          </a:xfrm>
          <a:prstGeom prst="lightningBol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latin typeface="Arial" charset="0"/>
            </a:endParaRPr>
          </a:p>
        </p:txBody>
      </p:sp>
      <p:sp>
        <p:nvSpPr>
          <p:cNvPr id="167" name="Éclair 166"/>
          <p:cNvSpPr/>
          <p:nvPr/>
        </p:nvSpPr>
        <p:spPr bwMode="auto">
          <a:xfrm rot="1822509" flipH="1" flipV="1">
            <a:off x="6582924" y="1781480"/>
            <a:ext cx="263113" cy="326640"/>
          </a:xfrm>
          <a:prstGeom prst="lightningBol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latin typeface="Arial" charset="0"/>
            </a:endParaRPr>
          </a:p>
        </p:txBody>
      </p:sp>
      <p:sp>
        <p:nvSpPr>
          <p:cNvPr id="168" name="Oval 34"/>
          <p:cNvSpPr>
            <a:spLocks noChangeArrowheads="1"/>
          </p:cNvSpPr>
          <p:nvPr/>
        </p:nvSpPr>
        <p:spPr bwMode="auto">
          <a:xfrm>
            <a:off x="6839472" y="1646093"/>
            <a:ext cx="190500" cy="20955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69" name="Text Box 143"/>
          <p:cNvSpPr txBox="1">
            <a:spLocks noChangeArrowheads="1"/>
          </p:cNvSpPr>
          <p:nvPr/>
        </p:nvSpPr>
        <p:spPr bwMode="auto">
          <a:xfrm>
            <a:off x="6794118" y="1433373"/>
            <a:ext cx="46566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rgbClr val="FFC000"/>
                </a:solidFill>
                <a:latin typeface="Toga Sans" pitchFamily="34" charset="0"/>
              </a:rPr>
              <a:t>EM</a:t>
            </a:r>
          </a:p>
        </p:txBody>
      </p:sp>
      <p:sp>
        <p:nvSpPr>
          <p:cNvPr id="170" name="Text Box 143"/>
          <p:cNvSpPr txBox="1">
            <a:spLocks noChangeArrowheads="1"/>
          </p:cNvSpPr>
          <p:nvPr/>
        </p:nvSpPr>
        <p:spPr bwMode="auto">
          <a:xfrm>
            <a:off x="6898795" y="1790507"/>
            <a:ext cx="46566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rgbClr val="FF0000"/>
                </a:solidFill>
                <a:latin typeface="Toga Sans" pitchFamily="34" charset="0"/>
              </a:rPr>
              <a:t>CF</a:t>
            </a:r>
          </a:p>
        </p:txBody>
      </p:sp>
      <p:sp>
        <p:nvSpPr>
          <p:cNvPr id="171" name="Oval 34"/>
          <p:cNvSpPr>
            <a:spLocks noChangeArrowheads="1"/>
          </p:cNvSpPr>
          <p:nvPr/>
        </p:nvSpPr>
        <p:spPr bwMode="auto">
          <a:xfrm>
            <a:off x="6942574" y="1642533"/>
            <a:ext cx="190500" cy="2095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72" name="Text Box 39"/>
          <p:cNvSpPr txBox="1">
            <a:spLocks noChangeArrowheads="1"/>
          </p:cNvSpPr>
          <p:nvPr/>
        </p:nvSpPr>
        <p:spPr bwMode="auto">
          <a:xfrm>
            <a:off x="7322127" y="893704"/>
            <a:ext cx="187729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/>
            <a:r>
              <a:rPr lang="en-GB" sz="1400" dirty="0">
                <a:solidFill>
                  <a:srgbClr val="008000"/>
                </a:solidFill>
                <a:latin typeface="Toga Sans" pitchFamily="34" charset="0"/>
              </a:rPr>
              <a:t>Double-coil solenoid</a:t>
            </a:r>
          </a:p>
        </p:txBody>
      </p:sp>
      <p:sp>
        <p:nvSpPr>
          <p:cNvPr id="173" name="Line 40"/>
          <p:cNvSpPr>
            <a:spLocks noChangeShapeType="1"/>
          </p:cNvSpPr>
          <p:nvPr/>
        </p:nvSpPr>
        <p:spPr bwMode="auto">
          <a:xfrm flipV="1">
            <a:off x="7439891" y="1149870"/>
            <a:ext cx="159986" cy="464191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74" name="ZoneTexte 173"/>
          <p:cNvSpPr txBox="1"/>
          <p:nvPr/>
        </p:nvSpPr>
        <p:spPr>
          <a:xfrm>
            <a:off x="9454961" y="5085880"/>
            <a:ext cx="1185335" cy="64633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Calibri" pitchFamily="34" charset="0"/>
                <a:cs typeface="Calibri" pitchFamily="34" charset="0"/>
              </a:rPr>
              <a:t>LBEC-SOL31/32</a:t>
            </a:r>
          </a:p>
        </p:txBody>
      </p:sp>
      <p:cxnSp>
        <p:nvCxnSpPr>
          <p:cNvPr id="175" name="Connecteur droit avec flèche 174"/>
          <p:cNvCxnSpPr/>
          <p:nvPr/>
        </p:nvCxnSpPr>
        <p:spPr bwMode="auto">
          <a:xfrm flipV="1">
            <a:off x="10037622" y="4620491"/>
            <a:ext cx="27709" cy="43641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6" name="Oval 34"/>
          <p:cNvSpPr>
            <a:spLocks noChangeArrowheads="1"/>
          </p:cNvSpPr>
          <p:nvPr/>
        </p:nvSpPr>
        <p:spPr bwMode="auto">
          <a:xfrm>
            <a:off x="7512058" y="1645720"/>
            <a:ext cx="190500" cy="209550"/>
          </a:xfrm>
          <a:prstGeom prst="ellipse">
            <a:avLst/>
          </a:prstGeom>
          <a:solidFill>
            <a:srgbClr val="3333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77" name="ZoneTexte 176"/>
          <p:cNvSpPr txBox="1"/>
          <p:nvPr/>
        </p:nvSpPr>
        <p:spPr>
          <a:xfrm>
            <a:off x="7535064" y="1770876"/>
            <a:ext cx="6224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b="1" dirty="0">
                <a:solidFill>
                  <a:srgbClr val="3333CC"/>
                </a:solidFill>
              </a:rPr>
              <a:t>DCCT</a:t>
            </a:r>
          </a:p>
        </p:txBody>
      </p:sp>
    </p:spTree>
    <p:extLst>
      <p:ext uri="{BB962C8B-B14F-4D97-AF65-F5344CB8AC3E}">
        <p14:creationId xmlns:p14="http://schemas.microsoft.com/office/powerpoint/2010/main" val="199587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116" grpId="0" animBg="1"/>
      <p:bldP spid="119" grpId="0" animBg="1"/>
      <p:bldP spid="130" grpId="0" animBg="1"/>
      <p:bldP spid="143" grpId="0" animBg="1"/>
      <p:bldP spid="144" grpId="0" animBg="1"/>
      <p:bldP spid="146" grpId="0" animBg="1"/>
      <p:bldP spid="149" grpId="0" animBg="1"/>
      <p:bldP spid="152" grpId="0" animBg="1"/>
      <p:bldP spid="153" grpId="0" animBg="1"/>
      <p:bldP spid="154" grpId="0" animBg="1"/>
      <p:bldP spid="155" grpId="0" animBg="1"/>
      <p:bldP spid="156" grpId="0"/>
      <p:bldP spid="157" grpId="0"/>
      <p:bldP spid="158" grpId="0"/>
      <p:bldP spid="159" grpId="0"/>
      <p:bldP spid="160" grpId="0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/>
      <p:bldP spid="170" grpId="0"/>
      <p:bldP spid="171" grpId="0" animBg="1"/>
      <p:bldP spid="172" grpId="0"/>
      <p:bldP spid="173" grpId="0" animBg="1"/>
      <p:bldP spid="174" grpId="0" animBg="1"/>
      <p:bldP spid="176" grpId="0" animBg="1"/>
      <p:bldP spid="17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3"/>
          <p:cNvSpPr>
            <a:spLocks noGrp="1"/>
          </p:cNvSpPr>
          <p:nvPr>
            <p:ph type="title"/>
          </p:nvPr>
        </p:nvSpPr>
        <p:spPr>
          <a:xfrm>
            <a:off x="1776000" y="158400"/>
            <a:ext cx="8208432" cy="318272"/>
          </a:xfrm>
        </p:spPr>
        <p:txBody>
          <a:bodyPr vert="horz" wrap="none" lIns="36000" tIns="36000" rIns="36000" bIns="36000" rtlCol="0" anchor="t" anchorCtr="0">
            <a:noAutofit/>
          </a:bodyPr>
          <a:lstStyle/>
          <a:p>
            <a:pPr algn="just"/>
            <a:r>
              <a:rPr lang="en-US" sz="16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SPIRAL2 accelerator at GANIL-Caen</a:t>
            </a:r>
          </a:p>
        </p:txBody>
      </p:sp>
      <p:sp>
        <p:nvSpPr>
          <p:cNvPr id="82" name="Rectangle 2"/>
          <p:cNvSpPr txBox="1">
            <a:spLocks noChangeArrowheads="1"/>
          </p:cNvSpPr>
          <p:nvPr/>
        </p:nvSpPr>
        <p:spPr>
          <a:xfrm>
            <a:off x="2639616" y="582960"/>
            <a:ext cx="6984776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Font typeface="Arial" pitchFamily="34" charset="0"/>
              <a:buNone/>
              <a:defRPr sz="1800" b="1" i="0" u="none" strike="noStrike" kern="1200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  <a:ea typeface="+mj-ea"/>
                <a:cs typeface="+mj-cs"/>
              </a:defRPr>
            </a:lvl1pPr>
          </a:lstStyle>
          <a:p>
            <a:pPr marL="457200" indent="-457200" algn="ctr">
              <a:buFont typeface="+mj-lt"/>
              <a:buAutoNum type="arabicPeriod" startAt="3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SPIRAL2 RFQ</a:t>
            </a:r>
          </a:p>
        </p:txBody>
      </p:sp>
      <p:pic>
        <p:nvPicPr>
          <p:cNvPr id="83" name="Picture 26" descr="sp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5797" y="1255052"/>
            <a:ext cx="8132443" cy="5414309"/>
          </a:xfrm>
          <a:prstGeom prst="rect">
            <a:avLst/>
          </a:prstGeom>
          <a:noFill/>
        </p:spPr>
      </p:pic>
      <p:sp>
        <p:nvSpPr>
          <p:cNvPr id="84" name="Ellipse 83"/>
          <p:cNvSpPr>
            <a:spLocks noChangeAspect="1"/>
          </p:cNvSpPr>
          <p:nvPr/>
        </p:nvSpPr>
        <p:spPr bwMode="auto">
          <a:xfrm>
            <a:off x="6562726" y="5499071"/>
            <a:ext cx="371475" cy="338455"/>
          </a:xfrm>
          <a:prstGeom prst="ellipse">
            <a:avLst/>
          </a:prstGeom>
          <a:noFill/>
          <a:ln>
            <a:solidFill>
              <a:schemeClr val="accent3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5" name="ZoneTexte 84"/>
          <p:cNvSpPr txBox="1">
            <a:spLocks noChangeAspect="1"/>
          </p:cNvSpPr>
          <p:nvPr/>
        </p:nvSpPr>
        <p:spPr>
          <a:xfrm>
            <a:off x="6726555" y="5072985"/>
            <a:ext cx="598170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dirty="0">
                <a:latin typeface="Calibri" pitchFamily="34" charset="0"/>
                <a:cs typeface="Calibri" pitchFamily="34" charset="0"/>
              </a:rPr>
              <a:t>RFQ</a:t>
            </a:r>
          </a:p>
        </p:txBody>
      </p:sp>
    </p:spTree>
    <p:extLst>
      <p:ext uri="{BB962C8B-B14F-4D97-AF65-F5344CB8AC3E}">
        <p14:creationId xmlns:p14="http://schemas.microsoft.com/office/powerpoint/2010/main" val="3532978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" fill="hold"/>
                                        <p:tgtEl>
                                          <p:spTgt spid="84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84" grpId="1" animBg="1"/>
      <p:bldP spid="8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3"/>
          <p:cNvSpPr>
            <a:spLocks noGrp="1"/>
          </p:cNvSpPr>
          <p:nvPr>
            <p:ph type="title"/>
          </p:nvPr>
        </p:nvSpPr>
        <p:spPr>
          <a:xfrm>
            <a:off x="1776000" y="158400"/>
            <a:ext cx="8208432" cy="318272"/>
          </a:xfrm>
        </p:spPr>
        <p:txBody>
          <a:bodyPr vert="horz" wrap="none" lIns="36000" tIns="36000" rIns="36000" bIns="36000" rtlCol="0" anchor="t" anchorCtr="0">
            <a:noAutofit/>
          </a:bodyPr>
          <a:lstStyle/>
          <a:p>
            <a:pPr algn="just"/>
            <a:r>
              <a:rPr lang="en-US" sz="16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SPIRAL2 accelerator at GANIL-Caen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719737" y="685800"/>
            <a:ext cx="4283127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Font typeface="Arial" pitchFamily="34" charset="0"/>
              <a:buNone/>
              <a:defRPr sz="1800" b="1" i="0" u="none" strike="noStrike" kern="1200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Why a RFQ is needed ?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2388096" y="3529459"/>
            <a:ext cx="7380312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we have to put between the source and the LINAC for :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#1 : obtain a good transmission of the LINAC (I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LINAC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Source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#2 : obtain a good efficiency of the LINAC (energy gain per cavity)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" name="Image 9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39617" y="1552491"/>
            <a:ext cx="6876661" cy="207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885272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3"/>
          <p:cNvSpPr>
            <a:spLocks noGrp="1"/>
          </p:cNvSpPr>
          <p:nvPr>
            <p:ph type="title"/>
          </p:nvPr>
        </p:nvSpPr>
        <p:spPr>
          <a:xfrm>
            <a:off x="1776000" y="158400"/>
            <a:ext cx="8208432" cy="318272"/>
          </a:xfrm>
        </p:spPr>
        <p:txBody>
          <a:bodyPr vert="horz" wrap="none" lIns="36000" tIns="36000" rIns="36000" bIns="36000" rtlCol="0" anchor="t" anchorCtr="0">
            <a:noAutofit/>
          </a:bodyPr>
          <a:lstStyle/>
          <a:p>
            <a:pPr algn="just"/>
            <a:r>
              <a:rPr lang="en-US" sz="16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SPIRAL2 accelerator at GANIL-Caen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2207568" y="685800"/>
            <a:ext cx="7704856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Font typeface="Arial" pitchFamily="34" charset="0"/>
              <a:buNone/>
              <a:defRPr sz="1800" b="1" i="0" u="none" strike="noStrike" kern="1200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  <a:ea typeface="+mj-ea"/>
                <a:cs typeface="+mj-cs"/>
              </a:defRPr>
            </a:lvl1pPr>
          </a:lstStyle>
          <a:p>
            <a:pPr algn="ctr"/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#1 : a good transmission of the LINAC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Box 9"/>
              <p:cNvSpPr txBox="1">
                <a:spLocks noChangeArrowheads="1"/>
              </p:cNvSpPr>
              <p:nvPr/>
            </p:nvSpPr>
            <p:spPr bwMode="auto">
              <a:xfrm>
                <a:off x="4727849" y="1492916"/>
                <a:ext cx="5803641" cy="45243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Production of ions by the source is a continuous beam</a:t>
                </a:r>
              </a:p>
              <a:p>
                <a:endPara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LINAC need particles bunches</a:t>
                </a:r>
              </a:p>
              <a:p>
                <a:endPara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Phase acceptance ~ 3 </a:t>
                </a:r>
                <a:r>
                  <a:rPr lang="en-US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Φ</a:t>
                </a:r>
                <a:r>
                  <a:rPr lang="en-US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(acceleration)</a:t>
                </a:r>
              </a:p>
              <a:p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Continuous beam produce by the source have to be regroup in bunches (</a:t>
                </a:r>
                <a:r>
                  <a:rPr lang="en-US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b="1" baseline="-25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rf</a:t>
                </a:r>
                <a:r>
                  <a:rPr lang="en-US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Numerical application :</a:t>
                </a:r>
              </a:p>
              <a:p>
                <a:br>
                  <a:rPr lang="en-US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dirty="0">
                        <a:solidFill>
                          <a:srgbClr val="00B050"/>
                        </a:solidFill>
                        <a:latin typeface="Cambria Math"/>
                        <a:cs typeface="Times New Roman" panose="02020603050405020304" pitchFamily="18" charset="0"/>
                      </a:rPr>
                      <m:t>Φ</m:t>
                    </m:r>
                    <m:r>
                      <a:rPr lang="en-US" i="1" baseline="-25000" dirty="0" err="1">
                        <a:solidFill>
                          <a:srgbClr val="00B050"/>
                        </a:solidFill>
                        <a:latin typeface="Cambria Math"/>
                        <a:cs typeface="Times New Roman" panose="02020603050405020304" pitchFamily="18" charset="0"/>
                      </a:rPr>
                      <m:t>𝑠</m:t>
                    </m:r>
                    <m:r>
                      <a:rPr lang="en-US" i="1" dirty="0">
                        <a:solidFill>
                          <a:srgbClr val="00B050"/>
                        </a:solidFill>
                        <a:latin typeface="Cambria Math"/>
                        <a:cs typeface="Times New Roman" panose="02020603050405020304" pitchFamily="18" charset="0"/>
                      </a:rPr>
                      <m:t> = −30°</m:t>
                    </m:r>
                  </m:oMath>
                </a14:m>
                <a:r>
                  <a:rPr lang="en-US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00B050"/>
                        </a:solidFill>
                        <a:latin typeface="Cambria Math"/>
                        <a:cs typeface="Times New Roman" panose="02020603050405020304" pitchFamily="18" charset="0"/>
                      </a:rPr>
                      <m:t>=&gt;</m:t>
                    </m:r>
                  </m:oMath>
                </a14:m>
                <a:r>
                  <a:rPr lang="en-US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efficiency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00B050"/>
                        </a:solidFill>
                        <a:latin typeface="Cambria Math"/>
                        <a:cs typeface="Times New Roman" panose="02020603050405020304" pitchFamily="18" charset="0"/>
                      </a:rPr>
                      <m:t>= 3 </m:t>
                    </m:r>
                    <m:r>
                      <a:rPr lang="en-US" i="1" dirty="0">
                        <a:solidFill>
                          <a:srgbClr val="00B050"/>
                        </a:solidFill>
                        <a:latin typeface="Cambria Math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i="1" dirty="0">
                        <a:solidFill>
                          <a:srgbClr val="00B050"/>
                        </a:solidFill>
                        <a:latin typeface="Cambria Math"/>
                        <a:cs typeface="Times New Roman" panose="02020603050405020304" pitchFamily="18" charset="0"/>
                      </a:rPr>
                      <m:t> 30 / 360 = 25 %</m:t>
                    </m:r>
                  </m:oMath>
                </a14:m>
                <a:endParaRPr lang="en-US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00B050"/>
                        </a:solidFill>
                        <a:latin typeface="Cambria Math"/>
                        <a:cs typeface="Times New Roman" panose="02020603050405020304" pitchFamily="18" charset="0"/>
                      </a:rPr>
                      <m:t>75% </m:t>
                    </m:r>
                  </m:oMath>
                </a14:m>
                <a:r>
                  <a:rPr lang="en-US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 particles are lost if no bunches</a:t>
                </a:r>
              </a:p>
            </p:txBody>
          </p:sp>
        </mc:Choice>
        <mc:Fallback xmlns="">
          <p:sp>
            <p:nvSpPr>
              <p:cNvPr id="6" name="Text 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27849" y="1492916"/>
                <a:ext cx="5803641" cy="4524315"/>
              </a:xfrm>
              <a:prstGeom prst="rect">
                <a:avLst/>
              </a:prstGeom>
              <a:blipFill>
                <a:blip r:embed="rId2"/>
                <a:stretch>
                  <a:fillRect l="-945" t="-809" b="-121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Image 8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52274" y="1439936"/>
            <a:ext cx="3079318" cy="4653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Connecteur droit avec flèche 10"/>
          <p:cNvCxnSpPr/>
          <p:nvPr/>
        </p:nvCxnSpPr>
        <p:spPr bwMode="auto">
          <a:xfrm>
            <a:off x="5969324" y="2996952"/>
            <a:ext cx="0" cy="40640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8664127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3"/>
          <p:cNvSpPr>
            <a:spLocks noGrp="1"/>
          </p:cNvSpPr>
          <p:nvPr>
            <p:ph type="title"/>
          </p:nvPr>
        </p:nvSpPr>
        <p:spPr>
          <a:xfrm>
            <a:off x="1776000" y="158400"/>
            <a:ext cx="8208432" cy="318272"/>
          </a:xfrm>
        </p:spPr>
        <p:txBody>
          <a:bodyPr vert="horz" wrap="none" lIns="36000" tIns="36000" rIns="36000" bIns="36000" rtlCol="0" anchor="t" anchorCtr="0">
            <a:noAutofit/>
          </a:bodyPr>
          <a:lstStyle/>
          <a:p>
            <a:pPr algn="just"/>
            <a:r>
              <a:rPr lang="en-US" sz="16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SPIRAL2 accelerator at GANIL-Caen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2207568" y="685800"/>
            <a:ext cx="7704856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Font typeface="Arial" pitchFamily="34" charset="0"/>
              <a:buNone/>
              <a:defRPr sz="1800" b="1" i="0" u="none" strike="noStrike" kern="1200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#2 : a good acceleration in the LINAC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4079776" y="1562016"/>
            <a:ext cx="5688632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Particles must be in synchronism with the accelerating field in order to have a maximum energy gain per cavity.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Ions speed is imposed by the geometry and the frequency of the LINAC cavities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 Box 9"/>
              <p:cNvSpPr txBox="1">
                <a:spLocks noChangeArrowheads="1"/>
              </p:cNvSpPr>
              <p:nvPr/>
            </p:nvSpPr>
            <p:spPr bwMode="auto">
              <a:xfrm>
                <a:off x="5276328" y="5218562"/>
                <a:ext cx="4708105" cy="10772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US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Numerical application :</a:t>
                </a:r>
              </a:p>
              <a:p>
                <a:pPr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00B050"/>
                        </a:solidFill>
                        <a:latin typeface="Cambria Math"/>
                        <a:cs typeface="Times New Roman" panose="02020603050405020304" pitchFamily="18" charset="0"/>
                      </a:rPr>
                      <m:t>88 </m:t>
                    </m:r>
                    <m:r>
                      <a:rPr lang="en-US" i="1" dirty="0">
                        <a:solidFill>
                          <a:srgbClr val="00B050"/>
                        </a:solidFill>
                        <a:latin typeface="Cambria Math"/>
                        <a:cs typeface="Times New Roman" panose="02020603050405020304" pitchFamily="18" charset="0"/>
                      </a:rPr>
                      <m:t>𝑀𝐻𝑧</m:t>
                    </m:r>
                    <m:r>
                      <a:rPr lang="en-US" i="1" dirty="0">
                        <a:solidFill>
                          <a:srgbClr val="00B050"/>
                        </a:solidFill>
                        <a:latin typeface="Cambria Math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=&gt;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00B050"/>
                        </a:solidFill>
                        <a:latin typeface="Cambria Math"/>
                        <a:cs typeface="Times New Roman" panose="02020603050405020304" pitchFamily="18" charset="0"/>
                      </a:rPr>
                      <m:t>𝜆</m:t>
                    </m:r>
                    <m:r>
                      <a:rPr lang="en-US" i="1" baseline="-25000" dirty="0" err="1">
                        <a:solidFill>
                          <a:srgbClr val="00B050"/>
                        </a:solidFill>
                        <a:latin typeface="Cambria Math"/>
                        <a:cs typeface="Times New Roman" panose="02020603050405020304" pitchFamily="18" charset="0"/>
                      </a:rPr>
                      <m:t>𝑟𝑓</m:t>
                    </m:r>
                    <m:r>
                      <a:rPr lang="en-US" i="1" dirty="0">
                        <a:solidFill>
                          <a:srgbClr val="00B050"/>
                        </a:solidFill>
                        <a:latin typeface="Cambria Math"/>
                        <a:cs typeface="Times New Roman" panose="02020603050405020304" pitchFamily="18" charset="0"/>
                      </a:rPr>
                      <m:t> = 3.4 </m:t>
                    </m:r>
                    <m:r>
                      <a:rPr lang="en-US" i="1" dirty="0">
                        <a:solidFill>
                          <a:srgbClr val="00B050"/>
                        </a:solidFill>
                        <a:latin typeface="Cambria Math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r>
                  <a:rPr lang="en-US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00B050"/>
                        </a:solidFill>
                        <a:latin typeface="Cambria Math"/>
                        <a:cs typeface="Times New Roman" panose="02020603050405020304" pitchFamily="18" charset="0"/>
                      </a:rPr>
                      <m:t>𝑑𝑧</m:t>
                    </m:r>
                    <m:r>
                      <a:rPr lang="en-US" i="1" dirty="0">
                        <a:solidFill>
                          <a:srgbClr val="00B050"/>
                        </a:solidFill>
                        <a:latin typeface="Cambria Math"/>
                        <a:cs typeface="Times New Roman" panose="02020603050405020304" pitchFamily="18" charset="0"/>
                      </a:rPr>
                      <m:t> = 10 </m:t>
                    </m:r>
                    <m:r>
                      <a:rPr lang="en-US" i="1" dirty="0">
                        <a:solidFill>
                          <a:srgbClr val="00B050"/>
                        </a:solidFill>
                        <a:latin typeface="Cambria Math"/>
                        <a:cs typeface="Times New Roman" panose="02020603050405020304" pitchFamily="18" charset="0"/>
                      </a:rPr>
                      <m:t>𝑐𝑚</m:t>
                    </m:r>
                  </m:oMath>
                </a14:m>
                <a:endParaRPr lang="en-US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/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00B050"/>
                        </a:solidFill>
                        <a:latin typeface="Cambria Math"/>
                        <a:cs typeface="Times New Roman" panose="02020603050405020304" pitchFamily="18" charset="0"/>
                      </a:rPr>
                      <m:t>𝛽</m:t>
                    </m:r>
                    <m:r>
                      <a:rPr lang="en-US" i="1" dirty="0">
                        <a:solidFill>
                          <a:srgbClr val="00B050"/>
                        </a:solidFill>
                        <a:latin typeface="Cambria Math"/>
                        <a:cs typeface="Times New Roman" panose="02020603050405020304" pitchFamily="18" charset="0"/>
                      </a:rPr>
                      <m:t> = 0.06</m:t>
                    </m:r>
                  </m:oMath>
                </a14:m>
                <a:r>
                  <a:rPr lang="en-US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=&gt;       </a:t>
                </a:r>
                <a14:m>
                  <m:oMath xmlns:m="http://schemas.openxmlformats.org/officeDocument/2006/math">
                    <m:r>
                      <a:rPr lang="en-US" b="1" i="1" dirty="0">
                        <a:solidFill>
                          <a:srgbClr val="00B050"/>
                        </a:solidFill>
                        <a:latin typeface="Cambria Math"/>
                        <a:cs typeface="Times New Roman" panose="02020603050405020304" pitchFamily="18" charset="0"/>
                      </a:rPr>
                      <m:t>𝑾</m:t>
                    </m:r>
                    <m:r>
                      <a:rPr lang="en-US" b="1" i="1" dirty="0">
                        <a:solidFill>
                          <a:srgbClr val="00B050"/>
                        </a:solidFill>
                        <a:latin typeface="Cambria Math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b="1" i="1" dirty="0">
                        <a:solidFill>
                          <a:srgbClr val="00B050"/>
                        </a:solidFill>
                        <a:latin typeface="Cambria Math"/>
                        <a:cs typeface="Times New Roman" panose="02020603050405020304" pitchFamily="18" charset="0"/>
                      </a:rPr>
                      <m:t>𝑷𝒓𝒐𝒕𝒐𝒏𝒔</m:t>
                    </m:r>
                    <m:r>
                      <a:rPr lang="en-US" b="1" i="1" dirty="0">
                        <a:solidFill>
                          <a:srgbClr val="00B050"/>
                        </a:solidFill>
                        <a:latin typeface="Cambria Math"/>
                        <a:cs typeface="Times New Roman" panose="02020603050405020304" pitchFamily="18" charset="0"/>
                      </a:rPr>
                      <m:t> = </m:t>
                    </m:r>
                    <m:r>
                      <a:rPr lang="en-US" b="1" i="1" dirty="0">
                        <a:solidFill>
                          <a:srgbClr val="00B050"/>
                        </a:solidFill>
                        <a:latin typeface="Cambria Math"/>
                        <a:cs typeface="Times New Roman" panose="02020603050405020304" pitchFamily="18" charset="0"/>
                      </a:rPr>
                      <m:t>𝟏</m:t>
                    </m:r>
                    <m:r>
                      <a:rPr lang="en-US" b="1" i="1" dirty="0">
                        <a:solidFill>
                          <a:srgbClr val="00B050"/>
                        </a:solidFill>
                        <a:latin typeface="Cambria Math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b="1" i="1" dirty="0">
                        <a:solidFill>
                          <a:srgbClr val="00B050"/>
                        </a:solidFill>
                        <a:latin typeface="Cambria Math"/>
                        <a:cs typeface="Times New Roman" panose="02020603050405020304" pitchFamily="18" charset="0"/>
                      </a:rPr>
                      <m:t>𝟔</m:t>
                    </m:r>
                    <m:r>
                      <a:rPr lang="en-US" b="1" i="1" dirty="0">
                        <a:solidFill>
                          <a:srgbClr val="00B050"/>
                        </a:solidFill>
                        <a:latin typeface="Cambria Math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b="1" i="1" dirty="0">
                        <a:solidFill>
                          <a:srgbClr val="00B050"/>
                        </a:solidFill>
                        <a:latin typeface="Cambria Math"/>
                        <a:cs typeface="Times New Roman" panose="02020603050405020304" pitchFamily="18" charset="0"/>
                      </a:rPr>
                      <m:t>𝑴𝒆𝑽</m:t>
                    </m:r>
                  </m:oMath>
                </a14:m>
                <a:endParaRPr lang="en-US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 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76328" y="5218562"/>
                <a:ext cx="4708105" cy="1077218"/>
              </a:xfrm>
              <a:prstGeom prst="rect">
                <a:avLst/>
              </a:prstGeom>
              <a:blipFill>
                <a:blip r:embed="rId2"/>
                <a:stretch>
                  <a:fillRect l="-1166" t="-2825" b="-791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15881" y="4308247"/>
            <a:ext cx="5411755" cy="79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8" name="Connecteur droit avec flèche 17"/>
          <p:cNvCxnSpPr/>
          <p:nvPr/>
        </p:nvCxnSpPr>
        <p:spPr bwMode="auto">
          <a:xfrm>
            <a:off x="8591317" y="4005064"/>
            <a:ext cx="100825" cy="462122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3" name="Groupe 2"/>
          <p:cNvGrpSpPr/>
          <p:nvPr/>
        </p:nvGrpSpPr>
        <p:grpSpPr>
          <a:xfrm>
            <a:off x="1788464" y="4197094"/>
            <a:ext cx="3083400" cy="2472267"/>
            <a:chOff x="0" y="4197093"/>
            <a:chExt cx="3083400" cy="2472267"/>
          </a:xfrm>
        </p:grpSpPr>
        <p:pic>
          <p:nvPicPr>
            <p:cNvPr id="13" name="Image 12"/>
            <p:cNvPicPr/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4197093"/>
              <a:ext cx="3083400" cy="24722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4" name="Connecteur droit avec flèche 13"/>
            <p:cNvCxnSpPr/>
            <p:nvPr/>
          </p:nvCxnSpPr>
          <p:spPr bwMode="auto">
            <a:xfrm>
              <a:off x="900660" y="5249468"/>
              <a:ext cx="321647" cy="1814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5" name="Connecteur droit avec flèche 14"/>
            <p:cNvCxnSpPr/>
            <p:nvPr/>
          </p:nvCxnSpPr>
          <p:spPr bwMode="auto">
            <a:xfrm flipH="1" flipV="1">
              <a:off x="2146041" y="5288603"/>
              <a:ext cx="306611" cy="1298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9" name="Rectangle 18"/>
            <p:cNvSpPr/>
            <p:nvPr/>
          </p:nvSpPr>
          <p:spPr>
            <a:xfrm>
              <a:off x="1469643" y="5366587"/>
              <a:ext cx="39786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dirty="0"/>
                <a:t>dz</a:t>
              </a:r>
            </a:p>
          </p:txBody>
        </p:sp>
        <p:cxnSp>
          <p:nvCxnSpPr>
            <p:cNvPr id="20" name="Connecteur droit avec flèche 19"/>
            <p:cNvCxnSpPr/>
            <p:nvPr/>
          </p:nvCxnSpPr>
          <p:spPr bwMode="auto">
            <a:xfrm flipV="1">
              <a:off x="1073020" y="5705141"/>
              <a:ext cx="1209970" cy="12669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</p:grp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3668" y="1228338"/>
            <a:ext cx="1883322" cy="2848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216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3045" y="1196752"/>
            <a:ext cx="7688425" cy="1754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re 3"/>
          <p:cNvSpPr>
            <a:spLocks noGrp="1"/>
          </p:cNvSpPr>
          <p:nvPr>
            <p:ph type="title"/>
          </p:nvPr>
        </p:nvSpPr>
        <p:spPr>
          <a:xfrm>
            <a:off x="1776000" y="158400"/>
            <a:ext cx="8208432" cy="318272"/>
          </a:xfrm>
        </p:spPr>
        <p:txBody>
          <a:bodyPr vert="horz" wrap="none" lIns="36000" tIns="36000" rIns="36000" bIns="36000" rtlCol="0" anchor="t" anchorCtr="0">
            <a:noAutofit/>
          </a:bodyPr>
          <a:lstStyle/>
          <a:p>
            <a:pPr algn="just"/>
            <a:r>
              <a:rPr lang="en-US" sz="16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SPIRAL2 accelerator at GANIL-Caen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2207568" y="685800"/>
            <a:ext cx="7704856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Font typeface="Arial" pitchFamily="34" charset="0"/>
              <a:buNone/>
              <a:defRPr sz="1800" b="1" i="0" u="none" strike="noStrike" kern="1200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Ideal system between source and LINAC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 Box 9"/>
              <p:cNvSpPr txBox="1">
                <a:spLocks noChangeArrowheads="1"/>
              </p:cNvSpPr>
              <p:nvPr/>
            </p:nvSpPr>
            <p:spPr bwMode="auto">
              <a:xfrm>
                <a:off x="1884040" y="2924945"/>
                <a:ext cx="8388424" cy="38138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sz="1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-1- Efficient bunching at the RF frequency</a:t>
                </a:r>
              </a:p>
              <a:p>
                <a:pPr>
                  <a:buFont typeface="Symbol" pitchFamily="18" charset="2"/>
                  <a:buChar char="Þ"/>
                </a:pPr>
                <a:r>
                  <a:rPr lang="en-US" sz="1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Set of “bunching cavities” at </a:t>
                </a:r>
                <a14:m>
                  <m:oMath xmlns:m="http://schemas.openxmlformats.org/officeDocument/2006/math">
                    <m:r>
                      <a:rPr lang="en-US" sz="1500" i="1" dirty="0">
                        <a:latin typeface="Cambria Math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1500" i="1" baseline="-25000" dirty="0" err="1">
                        <a:latin typeface="Cambria Math"/>
                        <a:cs typeface="Times New Roman" panose="02020603050405020304" pitchFamily="18" charset="0"/>
                      </a:rPr>
                      <m:t>𝑟𝑓</m:t>
                    </m:r>
                  </m:oMath>
                </a14:m>
                <a:r>
                  <a:rPr lang="en-US" sz="1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(adiabatic bunching, </a:t>
                </a:r>
                <a14:m>
                  <m:oMath xmlns:m="http://schemas.openxmlformats.org/officeDocument/2006/math">
                    <m:r>
                      <a:rPr lang="en-US" sz="1500" i="1" dirty="0">
                        <a:latin typeface="Cambria Math"/>
                        <a:cs typeface="Times New Roman" panose="02020603050405020304" pitchFamily="18" charset="0"/>
                      </a:rPr>
                      <m:t>𝜌</m:t>
                    </m:r>
                    <m:r>
                      <a:rPr lang="en-US" sz="1500" i="1" dirty="0">
                        <a:latin typeface="Cambria Math"/>
                        <a:cs typeface="Times New Roman" panose="02020603050405020304" pitchFamily="18" charset="0"/>
                      </a:rPr>
                      <m:t> &gt; 95%</m:t>
                    </m:r>
                  </m:oMath>
                </a14:m>
                <a:r>
                  <a:rPr lang="en-US" sz="1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endParaRPr lang="fr-FR" sz="1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1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-2- Acceleration at high energy (</a:t>
                </a:r>
                <a14:m>
                  <m:oMath xmlns:m="http://schemas.openxmlformats.org/officeDocument/2006/math">
                    <m:r>
                      <a:rPr lang="en-US" sz="1500" i="1" dirty="0">
                        <a:latin typeface="Cambria Math"/>
                        <a:cs typeface="Times New Roman" panose="02020603050405020304" pitchFamily="18" charset="0"/>
                      </a:rPr>
                      <m:t>𝑉</m:t>
                    </m:r>
                    <m:r>
                      <a:rPr lang="en-US" sz="1500" i="1" baseline="-25000" dirty="0" err="1">
                        <a:latin typeface="Cambria Math"/>
                        <a:cs typeface="Times New Roman" panose="02020603050405020304" pitchFamily="18" charset="0"/>
                      </a:rPr>
                      <m:t>𝑎𝑐𝑐</m:t>
                    </m:r>
                    <m:r>
                      <a:rPr lang="en-US" sz="1500" i="1" dirty="0">
                        <a:latin typeface="Cambria Math"/>
                        <a:cs typeface="Times New Roman" panose="02020603050405020304" pitchFamily="18" charset="0"/>
                      </a:rPr>
                      <m:t> &gt; 1 </m:t>
                    </m:r>
                    <m:r>
                      <a:rPr lang="en-US" sz="1500" i="1" dirty="0">
                        <a:latin typeface="Cambria Math"/>
                        <a:cs typeface="Times New Roman" panose="02020603050405020304" pitchFamily="18" charset="0"/>
                      </a:rPr>
                      <m:t>𝑀𝑉</m:t>
                    </m:r>
                  </m:oMath>
                </a14:m>
                <a:r>
                  <a:rPr lang="en-US" sz="1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>
                  <a:buFont typeface="Symbol" pitchFamily="18" charset="2"/>
                  <a:buChar char="Þ"/>
                </a:pPr>
                <a:r>
                  <a:rPr lang="en-US" sz="1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Set of “accelerating cavities” at </a:t>
                </a:r>
                <a14:m>
                  <m:oMath xmlns:m="http://schemas.openxmlformats.org/officeDocument/2006/math">
                    <m:r>
                      <a:rPr lang="en-US" sz="1500" i="1" dirty="0">
                        <a:latin typeface="Cambria Math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1500" i="1" baseline="-25000" dirty="0" err="1">
                        <a:latin typeface="Cambria Math"/>
                        <a:cs typeface="Times New Roman" panose="02020603050405020304" pitchFamily="18" charset="0"/>
                      </a:rPr>
                      <m:t>𝑟𝑓</m:t>
                    </m:r>
                  </m:oMath>
                </a14:m>
                <a:r>
                  <a:rPr lang="en-US" sz="1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(LINAC)</a:t>
                </a:r>
              </a:p>
              <a:p>
                <a:endParaRPr lang="fr-FR" sz="1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1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-3- Radial focalization in order to don’t lose particles</a:t>
                </a:r>
              </a:p>
              <a:p>
                <a:endParaRPr lang="en-US" sz="15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1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-1- + -2- = RF structure =&gt; </a:t>
                </a:r>
                <a:r>
                  <a:rPr lang="en-US" sz="15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Radio-Frequency Quadrupole (RFQ)</a:t>
                </a:r>
              </a:p>
              <a:p>
                <a:endParaRPr lang="en-US" sz="1500" dirty="0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1500" dirty="0">
                    <a:solidFill>
                      <a:srgbClr val="008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First publication : I.M. </a:t>
                </a:r>
                <a:r>
                  <a:rPr lang="en-US" sz="1500" dirty="0" err="1">
                    <a:solidFill>
                      <a:srgbClr val="008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Kapchinskiy</a:t>
                </a:r>
                <a:r>
                  <a:rPr lang="en-US" sz="1500" dirty="0">
                    <a:solidFill>
                      <a:srgbClr val="008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V.S. </a:t>
                </a:r>
                <a:r>
                  <a:rPr lang="en-US" sz="1500" dirty="0" err="1">
                    <a:solidFill>
                      <a:srgbClr val="008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Tepliakov</a:t>
                </a:r>
                <a:r>
                  <a:rPr lang="en-US" sz="1500" dirty="0">
                    <a:solidFill>
                      <a:srgbClr val="008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1500" dirty="0" err="1">
                    <a:solidFill>
                      <a:srgbClr val="008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Prib</a:t>
                </a:r>
                <a:r>
                  <a:rPr lang="en-US" sz="1500" dirty="0">
                    <a:solidFill>
                      <a:srgbClr val="008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1500" dirty="0" err="1">
                    <a:solidFill>
                      <a:srgbClr val="008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Tekh</a:t>
                </a:r>
                <a:r>
                  <a:rPr lang="en-US" sz="1500" dirty="0">
                    <a:solidFill>
                      <a:srgbClr val="008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1500" dirty="0" err="1">
                    <a:solidFill>
                      <a:srgbClr val="008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Eksp</a:t>
                </a:r>
                <a:r>
                  <a:rPr lang="en-US" sz="1500" dirty="0">
                    <a:solidFill>
                      <a:srgbClr val="008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2, 19-22 (1970)</a:t>
                </a:r>
              </a:p>
              <a:p>
                <a:endParaRPr lang="en-US" sz="1500" dirty="0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1500" dirty="0">
                    <a:solidFill>
                      <a:srgbClr val="008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At Los Alamos : R.H. Stokes, </a:t>
                </a:r>
                <a:r>
                  <a:rPr lang="en-US" sz="1500" b="1" dirty="0">
                    <a:solidFill>
                      <a:srgbClr val="008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K.R. Crandall</a:t>
                </a:r>
                <a:r>
                  <a:rPr lang="en-US" sz="1500" dirty="0">
                    <a:solidFill>
                      <a:srgbClr val="008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J.E. Stovall, and D.A. Swenson, “ RF Quadrupole beam dynamics”, PAC79</a:t>
                </a:r>
              </a:p>
              <a:p>
                <a:endParaRPr lang="en-US" sz="1500" dirty="0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1500" dirty="0">
                    <a:solidFill>
                      <a:srgbClr val="008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 Europe (LNS-</a:t>
                </a:r>
                <a:r>
                  <a:rPr lang="en-US" sz="1500" dirty="0" err="1">
                    <a:solidFill>
                      <a:srgbClr val="008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Saclay</a:t>
                </a:r>
                <a:r>
                  <a:rPr lang="en-US" sz="1500" dirty="0">
                    <a:solidFill>
                      <a:srgbClr val="008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: J-L. </a:t>
                </a:r>
                <a:r>
                  <a:rPr lang="en-US" sz="1500" dirty="0" err="1">
                    <a:solidFill>
                      <a:srgbClr val="008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Laclare</a:t>
                </a:r>
                <a:r>
                  <a:rPr lang="en-US" sz="1500" dirty="0">
                    <a:solidFill>
                      <a:srgbClr val="008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M. Olivier et all, design in 1982 =&gt; 1</a:t>
                </a:r>
                <a:r>
                  <a:rPr lang="en-US" sz="1500" baseline="30000" dirty="0">
                    <a:solidFill>
                      <a:srgbClr val="008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</a:t>
                </a:r>
                <a:r>
                  <a:rPr lang="en-US" sz="1500" dirty="0">
                    <a:solidFill>
                      <a:srgbClr val="008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beam in 1984</a:t>
                </a:r>
                <a:endParaRPr lang="fr-FR" sz="1500" dirty="0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 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84040" y="2924945"/>
                <a:ext cx="8388424" cy="3813801"/>
              </a:xfrm>
              <a:prstGeom prst="rect">
                <a:avLst/>
              </a:prstGeom>
              <a:blipFill>
                <a:blip r:embed="rId3"/>
                <a:stretch>
                  <a:fillRect l="-291" t="-320" b="-16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82807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3"/>
          <p:cNvSpPr>
            <a:spLocks noGrp="1"/>
          </p:cNvSpPr>
          <p:nvPr>
            <p:ph type="title"/>
          </p:nvPr>
        </p:nvSpPr>
        <p:spPr>
          <a:xfrm>
            <a:off x="1776000" y="158400"/>
            <a:ext cx="8208432" cy="318272"/>
          </a:xfrm>
        </p:spPr>
        <p:txBody>
          <a:bodyPr vert="horz" wrap="none" lIns="36000" tIns="36000" rIns="36000" bIns="36000" rtlCol="0" anchor="t" anchorCtr="0">
            <a:noAutofit/>
          </a:bodyPr>
          <a:lstStyle/>
          <a:p>
            <a:pPr algn="just"/>
            <a:r>
              <a:rPr lang="en-US" sz="16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SPIRAL2 accelerator at GANIL-Caen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2207568" y="685800"/>
            <a:ext cx="7704856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Font typeface="Arial" pitchFamily="34" charset="0"/>
              <a:buNone/>
              <a:defRPr sz="1800" b="1" i="0" u="none" strike="noStrike" kern="1200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Few aspects of RFQ</a:t>
            </a:r>
          </a:p>
        </p:txBody>
      </p:sp>
      <p:grpSp>
        <p:nvGrpSpPr>
          <p:cNvPr id="3" name="Groupe 2"/>
          <p:cNvGrpSpPr/>
          <p:nvPr/>
        </p:nvGrpSpPr>
        <p:grpSpPr>
          <a:xfrm>
            <a:off x="1695354" y="1331184"/>
            <a:ext cx="8865142" cy="2169825"/>
            <a:chOff x="171354" y="1331183"/>
            <a:chExt cx="8865142" cy="216982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3779912" y="1331183"/>
                  <a:ext cx="5256584" cy="216982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sz="15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The electric field oscillate at the RF frequency</a:t>
                  </a:r>
                </a:p>
                <a:p>
                  <a:r>
                    <a:rPr lang="en-US" sz="15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Cambria Math"/>
                      <a:cs typeface="Times New Roman" panose="02020603050405020304" pitchFamily="18" charset="0"/>
                    </a:rPr>
                    <a:t>⇒</a:t>
                  </a:r>
                  <a:r>
                    <a:rPr lang="en-US" sz="15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Transport of the particles in a series of focusing and defocusing quadrupoles</a:t>
                  </a:r>
                </a:p>
                <a:p>
                  <a:endParaRPr lang="en-US" sz="15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endParaRPr lang="en-US" sz="15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endParaRPr lang="en-US" sz="15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endParaRPr lang="en-US" sz="15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r>
                    <a:rPr lang="en-US" sz="15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Alternating focusing</a:t>
                  </a:r>
                </a:p>
                <a:p>
                  <a:r>
                    <a:rPr lang="fr-FR" sz="15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No </a:t>
                  </a:r>
                  <a14:m>
                    <m:oMath xmlns:m="http://schemas.openxmlformats.org/officeDocument/2006/math">
                      <m:r>
                        <a:rPr lang="fr-FR" sz="1500" i="1" dirty="0">
                          <a:solidFill>
                            <a:srgbClr val="FF0000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𝐸</m:t>
                      </m:r>
                      <m:r>
                        <a:rPr lang="fr-FR" sz="1500" i="1" baseline="-25000" dirty="0" err="1">
                          <a:solidFill>
                            <a:srgbClr val="FF0000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𝑧</m:t>
                      </m:r>
                    </m:oMath>
                  </a14:m>
                  <a:r>
                    <a:rPr lang="fr-FR" sz="15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longitudinal </a:t>
                  </a:r>
                  <a:r>
                    <a:rPr lang="en-US" sz="15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component</a:t>
                  </a:r>
                  <a:r>
                    <a:rPr lang="fr-FR" sz="15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15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Cambria Math"/>
                      <a:cs typeface="Times New Roman" panose="02020603050405020304" pitchFamily="18" charset="0"/>
                    </a:rPr>
                    <a:t>⇒ No acceleration</a:t>
                  </a:r>
                  <a:endParaRPr lang="en-US" sz="15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" name="Text 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3779912" y="1331183"/>
                  <a:ext cx="5256584" cy="2169825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 l="-348" t="-562" r="-116" b="-1966"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4818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354" y="1484651"/>
              <a:ext cx="2024382" cy="16651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4819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9689" y="1561942"/>
              <a:ext cx="1396207" cy="13628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4820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9991" y="2060715"/>
              <a:ext cx="3672408" cy="8940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" name="Groupe 3"/>
          <p:cNvGrpSpPr/>
          <p:nvPr/>
        </p:nvGrpSpPr>
        <p:grpSpPr>
          <a:xfrm>
            <a:off x="2135561" y="3863080"/>
            <a:ext cx="8136903" cy="2806281"/>
            <a:chOff x="611560" y="3863079"/>
            <a:chExt cx="8136903" cy="2806281"/>
          </a:xfrm>
        </p:grpSpPr>
        <p:pic>
          <p:nvPicPr>
            <p:cNvPr id="34821" name="Picture 5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4" t="7812" r="2053" b="3649"/>
            <a:stretch/>
          </p:blipFill>
          <p:spPr bwMode="auto">
            <a:xfrm>
              <a:off x="1062646" y="3863079"/>
              <a:ext cx="2357226" cy="19421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4822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0" y="5928463"/>
              <a:ext cx="3168352" cy="7408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4211960" y="4072423"/>
                  <a:ext cx="4536503" cy="209288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sz="15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Electrodes modulation des </a:t>
                  </a:r>
                  <a:r>
                    <a:rPr lang="en-US" sz="15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électrodes</a:t>
                  </a:r>
                  <a:r>
                    <a:rPr lang="en-US" sz="15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in order to create a longitudinal component </a:t>
                  </a:r>
                  <a14:m>
                    <m:oMath xmlns:m="http://schemas.openxmlformats.org/officeDocument/2006/math">
                      <m:r>
                        <a:rPr lang="en-US" sz="1500" i="1" dirty="0">
                          <a:latin typeface="Cambria Math"/>
                          <a:cs typeface="Times New Roman" panose="02020603050405020304" pitchFamily="18" charset="0"/>
                        </a:rPr>
                        <m:t>𝐸</m:t>
                      </m:r>
                      <m:r>
                        <a:rPr lang="en-US" sz="1500" i="1" baseline="-25000" dirty="0" err="1">
                          <a:latin typeface="Cambria Math"/>
                          <a:cs typeface="Times New Roman" panose="02020603050405020304" pitchFamily="18" charset="0"/>
                        </a:rPr>
                        <m:t>𝑧</m:t>
                      </m:r>
                      <m:r>
                        <a:rPr lang="en-US" sz="1500" i="1" dirty="0">
                          <a:latin typeface="Cambria Math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1500" i="1" dirty="0">
                          <a:latin typeface="Cambria Math"/>
                          <a:cs typeface="Times New Roman" panose="02020603050405020304" pitchFamily="18" charset="0"/>
                        </a:rPr>
                        <m:t>𝑧</m:t>
                      </m:r>
                      <m:r>
                        <a:rPr lang="en-US" sz="1500" i="1" dirty="0">
                          <a:latin typeface="Cambria Math"/>
                          <a:cs typeface="Times New Roman" panose="02020603050405020304" pitchFamily="18" charset="0"/>
                        </a:rPr>
                        <m:t>)</m:t>
                      </m:r>
                    </m:oMath>
                  </a14:m>
                  <a:br>
                    <a:rPr lang="en-US" sz="15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</a:br>
                  <a:endParaRPr lang="en-US" sz="15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r>
                    <a:rPr lang="en-US" sz="15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Cambria Math"/>
                      <a:cs typeface="Times New Roman" panose="02020603050405020304" pitchFamily="18" charset="0"/>
                    </a:rPr>
                    <a:t>⇒ </a:t>
                  </a:r>
                  <a:r>
                    <a:rPr lang="en-US" sz="15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Continuous series of “cavities”</a:t>
                  </a:r>
                </a:p>
                <a:p>
                  <a:endParaRPr lang="en-US" sz="15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>
                    <a:spcAft>
                      <a:spcPts val="600"/>
                    </a:spcAft>
                  </a:pPr>
                  <a:r>
                    <a:rPr lang="en-US" sz="15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Cambria Math"/>
                      <a:cs typeface="Times New Roman" panose="02020603050405020304" pitchFamily="18" charset="0"/>
                    </a:rPr>
                    <a:t>⇒ </a:t>
                  </a:r>
                  <a:r>
                    <a:rPr lang="en-US" sz="15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Radial focusing</a:t>
                  </a:r>
                </a:p>
                <a:p>
                  <a:pPr>
                    <a:spcAft>
                      <a:spcPts val="600"/>
                    </a:spcAft>
                  </a:pPr>
                  <a:r>
                    <a:rPr lang="en-US" sz="15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+  Progressive bunching of the beam</a:t>
                  </a:r>
                </a:p>
                <a:p>
                  <a:pPr>
                    <a:spcAft>
                      <a:spcPts val="600"/>
                    </a:spcAft>
                  </a:pPr>
                  <a:r>
                    <a:rPr lang="en-US" sz="15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+  Acceleration of bunches</a:t>
                  </a:r>
                </a:p>
              </p:txBody>
            </p:sp>
          </mc:Choice>
          <mc:Fallback xmlns="">
            <p:sp>
              <p:nvSpPr>
                <p:cNvPr id="18" name="Text 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211960" y="4072423"/>
                  <a:ext cx="4536503" cy="2092881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 l="-538" t="-583" r="-538" b="-2332"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6142690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3"/>
          <p:cNvSpPr>
            <a:spLocks noGrp="1"/>
          </p:cNvSpPr>
          <p:nvPr>
            <p:ph type="title"/>
          </p:nvPr>
        </p:nvSpPr>
        <p:spPr>
          <a:xfrm>
            <a:off x="1776000" y="158400"/>
            <a:ext cx="8208432" cy="318272"/>
          </a:xfrm>
        </p:spPr>
        <p:txBody>
          <a:bodyPr vert="horz" wrap="none" lIns="36000" tIns="36000" rIns="36000" bIns="36000" rtlCol="0" anchor="t" anchorCtr="0">
            <a:noAutofit/>
          </a:bodyPr>
          <a:lstStyle/>
          <a:p>
            <a:pPr algn="just"/>
            <a:r>
              <a:rPr lang="en-US" sz="16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SPIRAL2 accelerator at GANIL-Caen</a:t>
            </a:r>
          </a:p>
        </p:txBody>
      </p:sp>
      <p:sp>
        <p:nvSpPr>
          <p:cNvPr id="7" name="Rectangle 6"/>
          <p:cNvSpPr/>
          <p:nvPr/>
        </p:nvSpPr>
        <p:spPr>
          <a:xfrm>
            <a:off x="1522412" y="1253660"/>
            <a:ext cx="9145588" cy="4983653"/>
          </a:xfrm>
          <a:prstGeom prst="rect">
            <a:avLst/>
          </a:prstGeom>
          <a:solidFill>
            <a:srgbClr val="0009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Picture 4" descr="http://www.google.fr/url?source=imglanding&amp;ct=img&amp;q=http://www.ganil-spiral2.eu/spiral2/poussee-scientifique/resolveuid/b94fec0df6b63d2710347814da0f08f0&amp;sa=X&amp;ei=B7llVcm8HIG1UYDMg4AP&amp;ved=0CAkQ8wc&amp;usg=AFQjCNFujdoiGWVrGv-pLH9zAlZ_VatWk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67608" y="1370414"/>
            <a:ext cx="6226158" cy="4680000"/>
          </a:xfrm>
          <a:prstGeom prst="rect">
            <a:avLst/>
          </a:prstGeom>
          <a:noFill/>
        </p:spPr>
      </p:pic>
      <p:sp>
        <p:nvSpPr>
          <p:cNvPr id="9" name="ZoneTexte 8"/>
          <p:cNvSpPr txBox="1"/>
          <p:nvPr/>
        </p:nvSpPr>
        <p:spPr>
          <a:xfrm>
            <a:off x="1662682" y="1370415"/>
            <a:ext cx="55134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white : 291 natural nuclides</a:t>
            </a:r>
          </a:p>
          <a:p>
            <a:pPr>
              <a:buFont typeface="Arial" pitchFamily="34" charset="0"/>
              <a:buChar char="•"/>
            </a:pPr>
            <a:endParaRPr lang="en-US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Sky blue : 2000 nuclides already produced in laboratory</a:t>
            </a:r>
          </a:p>
          <a:p>
            <a:pPr>
              <a:buFont typeface="Arial" pitchFamily="34" charset="0"/>
              <a:buChar char="•"/>
            </a:pPr>
            <a:endParaRPr lang="en-US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red : nuclides produce with the SPIRAL2 accelerator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3765632" y="756622"/>
            <a:ext cx="4778640" cy="440130"/>
          </a:xfrm>
          <a:prstGeom prst="rect">
            <a:avLst/>
          </a:prstGeom>
        </p:spPr>
        <p:txBody>
          <a:bodyPr vert="horz" wrap="none" lIns="36000" tIns="36000" rIns="36000" bIns="3600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Font typeface="Arial" pitchFamily="34" charset="0"/>
              <a:buNone/>
              <a:defRPr sz="1800" b="1" i="0" u="none" strike="noStrike" kern="1200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  <a:ea typeface="+mj-ea"/>
                <a:cs typeface="+mj-cs"/>
              </a:defRPr>
            </a:lvl1pPr>
          </a:lstStyle>
          <a:p>
            <a:pPr algn="ctr"/>
            <a:r>
              <a:rPr 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Exploration of Terra Incognita</a:t>
            </a:r>
            <a:endParaRPr 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59583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3"/>
          <p:cNvSpPr>
            <a:spLocks noGrp="1"/>
          </p:cNvSpPr>
          <p:nvPr>
            <p:ph type="title"/>
          </p:nvPr>
        </p:nvSpPr>
        <p:spPr>
          <a:xfrm>
            <a:off x="1776000" y="158400"/>
            <a:ext cx="8208432" cy="318272"/>
          </a:xfrm>
        </p:spPr>
        <p:txBody>
          <a:bodyPr vert="horz" wrap="none" lIns="36000" tIns="36000" rIns="36000" bIns="36000" rtlCol="0" anchor="t" anchorCtr="0">
            <a:noAutofit/>
          </a:bodyPr>
          <a:lstStyle/>
          <a:p>
            <a:pPr algn="just"/>
            <a:r>
              <a:rPr lang="en-US" sz="16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SPIRAL2 accelerator at GANIL-Caen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431704" y="685800"/>
            <a:ext cx="5112568" cy="438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Font typeface="Arial" pitchFamily="34" charset="0"/>
              <a:buNone/>
              <a:defRPr sz="1800" b="1" i="0" u="none" strike="noStrike" kern="1200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sections of the RFQ (1/5)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 Box 9"/>
              <p:cNvSpPr txBox="1">
                <a:spLocks noChangeArrowheads="1"/>
              </p:cNvSpPr>
              <p:nvPr/>
            </p:nvSpPr>
            <p:spPr bwMode="auto">
              <a:xfrm>
                <a:off x="2244080" y="1243550"/>
                <a:ext cx="7452320" cy="10310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285750" indent="-285750">
                  <a:spcBef>
                    <a:spcPts val="6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Ø"/>
                </a:pPr>
                <a:r>
                  <a:rPr lang="en-GB" sz="1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Section 1 – Radial adaptation at the entrance</a:t>
                </a:r>
                <a:r>
                  <a:rPr lang="en-GB" sz="17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(“Radial Matching section”)</a:t>
                </a:r>
              </a:p>
              <a:p>
                <a:pPr>
                  <a:spcBef>
                    <a:spcPts val="600"/>
                  </a:spcBef>
                </a:pPr>
                <a:r>
                  <a:rPr lang="en-GB" sz="17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Make a beam with small dimensions </a:t>
                </a:r>
                <a14:m>
                  <m:oMath xmlns:m="http://schemas.openxmlformats.org/officeDocument/2006/math">
                    <m:r>
                      <a:rPr lang="en-GB" sz="1700" i="1" dirty="0">
                        <a:solidFill>
                          <a:srgbClr val="0070C0"/>
                        </a:solidFill>
                        <a:latin typeface="Cambria Math"/>
                        <a:cs typeface="Times New Roman" panose="02020603050405020304" pitchFamily="18" charset="0"/>
                      </a:rPr>
                      <m:t>(</m:t>
                    </m:r>
                    <m:r>
                      <a:rPr lang="en-GB" sz="1700" i="1" dirty="0" err="1">
                        <a:solidFill>
                          <a:srgbClr val="0070C0"/>
                        </a:solidFill>
                        <a:latin typeface="Cambria Math"/>
                        <a:cs typeface="Times New Roman" panose="02020603050405020304" pitchFamily="18" charset="0"/>
                      </a:rPr>
                      <m:t>𝑟</m:t>
                    </m:r>
                    <m:r>
                      <a:rPr lang="en-GB" sz="1700" i="1" baseline="-25000" dirty="0" err="1">
                        <a:solidFill>
                          <a:srgbClr val="0070C0"/>
                        </a:solidFill>
                        <a:latin typeface="Cambria Math"/>
                        <a:cs typeface="Times New Roman" panose="02020603050405020304" pitchFamily="18" charset="0"/>
                      </a:rPr>
                      <m:t>𝑚𝑎𝑥</m:t>
                    </m:r>
                    <m:r>
                      <a:rPr lang="en-GB" sz="1700" i="1" dirty="0">
                        <a:solidFill>
                          <a:srgbClr val="0070C0"/>
                        </a:solidFill>
                        <a:latin typeface="Cambria Math"/>
                        <a:cs typeface="Times New Roman" panose="02020603050405020304" pitchFamily="18" charset="0"/>
                      </a:rPr>
                      <m:t> ~ 5 </m:t>
                    </m:r>
                    <m:r>
                      <a:rPr lang="en-GB" sz="1700" i="1" dirty="0">
                        <a:solidFill>
                          <a:srgbClr val="0070C0"/>
                        </a:solidFill>
                        <a:latin typeface="Cambria Math"/>
                        <a:cs typeface="Times New Roman" panose="02020603050405020304" pitchFamily="18" charset="0"/>
                      </a:rPr>
                      <m:t>𝑚𝑚</m:t>
                    </m:r>
                    <m:r>
                      <a:rPr lang="en-GB" sz="1700" i="1" dirty="0">
                        <a:solidFill>
                          <a:srgbClr val="0070C0"/>
                        </a:solidFill>
                        <a:latin typeface="Cambria Math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GB" sz="17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600"/>
                  </a:spcBef>
                </a:pPr>
                <a:r>
                  <a:rPr lang="en-GB" sz="17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Progressive adaptation of the beam at the RF focalisation (as a function of time)</a:t>
                </a:r>
                <a:endParaRPr lang="en-US" sz="17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 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44080" y="1243550"/>
                <a:ext cx="7452320" cy="1031051"/>
              </a:xfrm>
              <a:prstGeom prst="rect">
                <a:avLst/>
              </a:prstGeom>
              <a:blipFill>
                <a:blip r:embed="rId2"/>
                <a:stretch>
                  <a:fillRect l="-491" t="-1775" b="-769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Image 14" descr="DSCN0993.jpg"/>
          <p:cNvPicPr>
            <a:picLocks noChangeAspect="1"/>
          </p:cNvPicPr>
          <p:nvPr/>
        </p:nvPicPr>
        <p:blipFill>
          <a:blip r:embed="rId3" cstate="print"/>
          <a:srcRect l="9207" r="9915"/>
          <a:stretch>
            <a:fillRect/>
          </a:stretch>
        </p:blipFill>
        <p:spPr>
          <a:xfrm>
            <a:off x="5945224" y="2579380"/>
            <a:ext cx="4111217" cy="3815542"/>
          </a:xfrm>
          <a:prstGeom prst="rect">
            <a:avLst/>
          </a:prstGeom>
        </p:spPr>
      </p:pic>
      <p:grpSp>
        <p:nvGrpSpPr>
          <p:cNvPr id="9" name="Groupe 8"/>
          <p:cNvGrpSpPr/>
          <p:nvPr/>
        </p:nvGrpSpPr>
        <p:grpSpPr>
          <a:xfrm>
            <a:off x="2288610" y="2636912"/>
            <a:ext cx="3231326" cy="3906188"/>
            <a:chOff x="139959" y="2545396"/>
            <a:chExt cx="3231326" cy="3906188"/>
          </a:xfrm>
        </p:grpSpPr>
        <p:sp>
          <p:nvSpPr>
            <p:cNvPr id="16" name="Rectangle 15"/>
            <p:cNvSpPr/>
            <p:nvPr/>
          </p:nvSpPr>
          <p:spPr>
            <a:xfrm>
              <a:off x="251520" y="2545396"/>
              <a:ext cx="3119765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5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Acceptances without radial adaptation</a:t>
              </a:r>
            </a:p>
          </p:txBody>
        </p:sp>
        <p:grpSp>
          <p:nvGrpSpPr>
            <p:cNvPr id="8" name="Groupe 7"/>
            <p:cNvGrpSpPr/>
            <p:nvPr/>
          </p:nvGrpSpPr>
          <p:grpSpPr>
            <a:xfrm>
              <a:off x="139959" y="2844384"/>
              <a:ext cx="3172408" cy="3607200"/>
              <a:chOff x="139959" y="2844384"/>
              <a:chExt cx="3172408" cy="3607200"/>
            </a:xfrm>
          </p:grpSpPr>
          <p:pic>
            <p:nvPicPr>
              <p:cNvPr id="14" name="Picture 3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t="6898"/>
              <a:stretch>
                <a:fillRect/>
              </a:stretch>
            </p:blipFill>
            <p:spPr bwMode="auto">
              <a:xfrm>
                <a:off x="139959" y="2844384"/>
                <a:ext cx="3172408" cy="3607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" name="Rectangle 1"/>
              <p:cNvSpPr/>
              <p:nvPr/>
            </p:nvSpPr>
            <p:spPr>
              <a:xfrm>
                <a:off x="1403648" y="4509120"/>
                <a:ext cx="648072" cy="2880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7" name="Rectangle 16"/>
            <p:cNvSpPr/>
            <p:nvPr/>
          </p:nvSpPr>
          <p:spPr>
            <a:xfrm>
              <a:off x="395536" y="4473987"/>
              <a:ext cx="2874505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5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Acceptances with radial adaptation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434404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3"/>
          <p:cNvSpPr>
            <a:spLocks noGrp="1"/>
          </p:cNvSpPr>
          <p:nvPr>
            <p:ph type="title"/>
          </p:nvPr>
        </p:nvSpPr>
        <p:spPr>
          <a:xfrm>
            <a:off x="1776000" y="158400"/>
            <a:ext cx="8208432" cy="318272"/>
          </a:xfrm>
        </p:spPr>
        <p:txBody>
          <a:bodyPr vert="horz" wrap="none" lIns="36000" tIns="36000" rIns="36000" bIns="36000" rtlCol="0" anchor="t" anchorCtr="0">
            <a:noAutofit/>
          </a:bodyPr>
          <a:lstStyle/>
          <a:p>
            <a:pPr algn="just"/>
            <a:r>
              <a:rPr lang="en-US" sz="16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SPIRAL2 accelerator at GANIL-Caen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431704" y="685800"/>
            <a:ext cx="5112568" cy="438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Font typeface="Arial" pitchFamily="34" charset="0"/>
              <a:buNone/>
              <a:defRPr sz="1800" b="1" i="0" u="none" strike="noStrike" kern="1200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sections of the RFQ (2/5)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 Box 9"/>
              <p:cNvSpPr txBox="1">
                <a:spLocks noChangeArrowheads="1"/>
              </p:cNvSpPr>
              <p:nvPr/>
            </p:nvSpPr>
            <p:spPr bwMode="auto">
              <a:xfrm>
                <a:off x="2244080" y="1243550"/>
                <a:ext cx="7452320" cy="10310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285750" indent="-285750">
                  <a:spcBef>
                    <a:spcPts val="6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Ø"/>
                </a:pPr>
                <a:r>
                  <a:rPr lang="en-GB" sz="1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Section 2 – </a:t>
                </a:r>
                <a:r>
                  <a:rPr lang="en-US" sz="1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Shaper</a:t>
                </a:r>
                <a:r>
                  <a:rPr lang="fr-FR" sz="1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section « Mise en forme des paquets »</a:t>
                </a:r>
                <a:endParaRPr lang="en-GB" sz="17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600"/>
                  </a:spcBef>
                </a:pPr>
                <a:r>
                  <a:rPr lang="en-US" sz="17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Almost no acceleration </a:t>
                </a:r>
                <a14:m>
                  <m:oMath xmlns:m="http://schemas.openxmlformats.org/officeDocument/2006/math">
                    <m:r>
                      <a:rPr lang="en-US" sz="1700" i="1" dirty="0">
                        <a:solidFill>
                          <a:srgbClr val="0070C0"/>
                        </a:solidFill>
                        <a:latin typeface="Cambria Math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1700" dirty="0" err="1">
                        <a:solidFill>
                          <a:srgbClr val="0070C0"/>
                        </a:solidFill>
                        <a:latin typeface="Cambria Math"/>
                        <a:cs typeface="Times New Roman" panose="02020603050405020304" pitchFamily="18" charset="0"/>
                      </a:rPr>
                      <m:t>Φ</m:t>
                    </m:r>
                    <m:r>
                      <a:rPr lang="en-US" sz="1700" i="1" dirty="0" err="1">
                        <a:solidFill>
                          <a:srgbClr val="0070C0"/>
                        </a:solidFill>
                        <a:latin typeface="Cambria Math"/>
                        <a:cs typeface="Times New Roman" panose="02020603050405020304" pitchFamily="18" charset="0"/>
                      </a:rPr>
                      <m:t>𝑠</m:t>
                    </m:r>
                    <m:r>
                      <a:rPr lang="en-US" sz="1700" i="1" dirty="0">
                        <a:solidFill>
                          <a:srgbClr val="0070C0"/>
                        </a:solidFill>
                        <a:latin typeface="Cambria Math"/>
                        <a:cs typeface="Times New Roman" panose="02020603050405020304" pitchFamily="18" charset="0"/>
                      </a:rPr>
                      <m:t>  ~ −90°)</m:t>
                    </m:r>
                  </m:oMath>
                </a14:m>
                <a:endParaRPr lang="en-US" sz="17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600"/>
                  </a:spcBef>
                </a:pPr>
                <a:r>
                  <a:rPr lang="en-US" sz="17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Very slow increasing of the modulation for start the adiabatic bunching</a:t>
                </a:r>
              </a:p>
            </p:txBody>
          </p:sp>
        </mc:Choice>
        <mc:Fallback xmlns="">
          <p:sp>
            <p:nvSpPr>
              <p:cNvPr id="13" name="Text 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44080" y="1243550"/>
                <a:ext cx="7452320" cy="1031051"/>
              </a:xfrm>
              <a:prstGeom prst="rect">
                <a:avLst/>
              </a:prstGeom>
              <a:blipFill>
                <a:blip r:embed="rId3"/>
                <a:stretch>
                  <a:fillRect l="-491" t="-1775" b="-769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13242" y="2541728"/>
            <a:ext cx="3488993" cy="405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18"/>
          <p:cNvSpPr/>
          <p:nvPr/>
        </p:nvSpPr>
        <p:spPr>
          <a:xfrm>
            <a:off x="2048478" y="2582390"/>
            <a:ext cx="38314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Particles of group at the center of the bucket</a:t>
            </a:r>
          </a:p>
          <a:p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Good emittance / little halo</a:t>
            </a:r>
          </a:p>
        </p:txBody>
      </p:sp>
      <p:cxnSp>
        <p:nvCxnSpPr>
          <p:cNvPr id="20" name="Connecteur droit avec flèche 19"/>
          <p:cNvCxnSpPr/>
          <p:nvPr/>
        </p:nvCxnSpPr>
        <p:spPr bwMode="auto">
          <a:xfrm>
            <a:off x="5676125" y="2989596"/>
            <a:ext cx="1828800" cy="1110343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3" name="Groupe 2"/>
          <p:cNvGrpSpPr/>
          <p:nvPr/>
        </p:nvGrpSpPr>
        <p:grpSpPr>
          <a:xfrm>
            <a:off x="1775927" y="3737534"/>
            <a:ext cx="4124131" cy="2668883"/>
            <a:chOff x="251926" y="3737533"/>
            <a:chExt cx="4124131" cy="2668883"/>
          </a:xfrm>
        </p:grpSpPr>
        <p:pic>
          <p:nvPicPr>
            <p:cNvPr id="18" name="Image 17" descr="Image1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1926" y="3737533"/>
              <a:ext cx="4124131" cy="2668883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 bwMode="auto">
            <a:xfrm>
              <a:off x="720080" y="3789040"/>
              <a:ext cx="1366934" cy="2088232"/>
            </a:xfrm>
            <a:prstGeom prst="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fr-FR" sz="1600">
                <a:solidFill>
                  <a:schemeClr val="accent2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70116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3"/>
          <p:cNvSpPr>
            <a:spLocks noGrp="1"/>
          </p:cNvSpPr>
          <p:nvPr>
            <p:ph type="title"/>
          </p:nvPr>
        </p:nvSpPr>
        <p:spPr>
          <a:xfrm>
            <a:off x="1776000" y="158400"/>
            <a:ext cx="8208432" cy="318272"/>
          </a:xfrm>
        </p:spPr>
        <p:txBody>
          <a:bodyPr vert="horz" wrap="none" lIns="36000" tIns="36000" rIns="36000" bIns="36000" rtlCol="0" anchor="t" anchorCtr="0">
            <a:noAutofit/>
          </a:bodyPr>
          <a:lstStyle/>
          <a:p>
            <a:pPr algn="just"/>
            <a:r>
              <a:rPr lang="en-US" sz="16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SPIRAL2 accelerator at GANIL-Caen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431704" y="685800"/>
            <a:ext cx="5112568" cy="438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Font typeface="Arial" pitchFamily="34" charset="0"/>
              <a:buNone/>
              <a:defRPr sz="1800" b="1" i="0" u="none" strike="noStrike" kern="1200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sections of the RFQ (3/5)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 Box 9"/>
              <p:cNvSpPr txBox="1">
                <a:spLocks noChangeArrowheads="1"/>
              </p:cNvSpPr>
              <p:nvPr/>
            </p:nvSpPr>
            <p:spPr bwMode="auto">
              <a:xfrm>
                <a:off x="2244080" y="1243550"/>
                <a:ext cx="7452320" cy="10310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285750" indent="-285750">
                  <a:spcBef>
                    <a:spcPts val="6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Ø"/>
                </a:pPr>
                <a:r>
                  <a:rPr lang="en-GB" sz="1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Section 3 – Adiabatic bunching or “Gentle </a:t>
                </a:r>
                <a:r>
                  <a:rPr lang="en-GB" sz="17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buncher</a:t>
                </a:r>
                <a:r>
                  <a:rPr lang="en-GB" sz="1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section”</a:t>
                </a:r>
                <a:endParaRPr lang="en-GB" sz="17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600"/>
                  </a:spcBef>
                </a:pPr>
                <a:r>
                  <a:rPr lang="en-US" sz="17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Progressive acceleration until nominal acceleration rate</a:t>
                </a:r>
              </a:p>
              <a:p>
                <a:pPr>
                  <a:spcBef>
                    <a:spcPts val="600"/>
                  </a:spcBef>
                </a:pPr>
                <a:r>
                  <a:rPr lang="en-US" sz="17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Progressive variation of phase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700" dirty="0">
                        <a:solidFill>
                          <a:srgbClr val="0070C0"/>
                        </a:solidFill>
                        <a:latin typeface="Cambria Math"/>
                      </a:rPr>
                      <m:t>Φ</m:t>
                    </m:r>
                    <m:r>
                      <a:rPr lang="en-US" sz="1700" i="1" baseline="-25000" dirty="0" err="1">
                        <a:solidFill>
                          <a:srgbClr val="0070C0"/>
                        </a:solidFill>
                        <a:latin typeface="Cambria Math"/>
                      </a:rPr>
                      <m:t>𝑠</m:t>
                    </m:r>
                    <m:r>
                      <a:rPr lang="en-US" sz="1700" i="1" dirty="0">
                        <a:solidFill>
                          <a:srgbClr val="0070C0"/>
                        </a:solidFill>
                        <a:latin typeface="Cambria Math"/>
                      </a:rPr>
                      <m:t> (−90° =&gt; −30°)</m:t>
                    </m:r>
                  </m:oMath>
                </a14:m>
                <a:r>
                  <a:rPr lang="en-US" sz="17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modulation  (1.1 =&gt; 2.0)</a:t>
                </a:r>
                <a:endParaRPr lang="en-US" sz="17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 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44080" y="1243550"/>
                <a:ext cx="7452320" cy="1031051"/>
              </a:xfrm>
              <a:prstGeom prst="rect">
                <a:avLst/>
              </a:prstGeom>
              <a:blipFill>
                <a:blip r:embed="rId3"/>
                <a:stretch>
                  <a:fillRect l="-491" t="-1775" b="-769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e 1"/>
          <p:cNvGrpSpPr/>
          <p:nvPr/>
        </p:nvGrpSpPr>
        <p:grpSpPr>
          <a:xfrm>
            <a:off x="1847528" y="3075671"/>
            <a:ext cx="3872204" cy="2505851"/>
            <a:chOff x="323528" y="3075670"/>
            <a:chExt cx="3872204" cy="2505851"/>
          </a:xfrm>
        </p:grpSpPr>
        <p:pic>
          <p:nvPicPr>
            <p:cNvPr id="10" name="Image 9" descr="Image1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3528" y="3075670"/>
              <a:ext cx="3872204" cy="2505851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 bwMode="auto">
            <a:xfrm>
              <a:off x="2087014" y="3144416"/>
              <a:ext cx="653144" cy="1950097"/>
            </a:xfrm>
            <a:prstGeom prst="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fr-FR" sz="1600">
                <a:solidFill>
                  <a:schemeClr val="accent2"/>
                </a:solidFill>
                <a:latin typeface="Arial" charset="0"/>
              </a:endParaRPr>
            </a:p>
          </p:txBody>
        </p:sp>
      </p:grp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03344" y="2422168"/>
            <a:ext cx="4513136" cy="3887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127976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3"/>
          <p:cNvSpPr>
            <a:spLocks noGrp="1"/>
          </p:cNvSpPr>
          <p:nvPr>
            <p:ph type="title"/>
          </p:nvPr>
        </p:nvSpPr>
        <p:spPr>
          <a:xfrm>
            <a:off x="1776000" y="158400"/>
            <a:ext cx="8208432" cy="318272"/>
          </a:xfrm>
        </p:spPr>
        <p:txBody>
          <a:bodyPr vert="horz" wrap="none" lIns="36000" tIns="36000" rIns="36000" bIns="36000" rtlCol="0" anchor="t" anchorCtr="0">
            <a:noAutofit/>
          </a:bodyPr>
          <a:lstStyle/>
          <a:p>
            <a:pPr algn="just"/>
            <a:r>
              <a:rPr lang="en-US" sz="16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SPIRAL2 accelerator at GANIL-Caen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431704" y="685800"/>
            <a:ext cx="5112568" cy="438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Font typeface="Arial" pitchFamily="34" charset="0"/>
              <a:buNone/>
              <a:defRPr sz="1800" b="1" i="0" u="none" strike="noStrike" kern="1200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sections of the RFQ (4/5)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 Box 9"/>
              <p:cNvSpPr txBox="1">
                <a:spLocks noChangeArrowheads="1"/>
              </p:cNvSpPr>
              <p:nvPr/>
            </p:nvSpPr>
            <p:spPr bwMode="auto">
              <a:xfrm>
                <a:off x="2244080" y="1243550"/>
                <a:ext cx="5076056" cy="9541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285750" indent="-285750">
                  <a:spcBef>
                    <a:spcPts val="6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Ø"/>
                </a:pPr>
                <a:r>
                  <a:rPr lang="en-GB" sz="1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Section 4 – Acceleration or “accelerating section”</a:t>
                </a:r>
                <a:endParaRPr lang="en-GB" sz="17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600"/>
                  </a:spcBef>
                </a:pPr>
                <a:r>
                  <a:rPr lang="en-US" sz="17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Constant parameter for the maximum accelerating rate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700" dirty="0">
                        <a:solidFill>
                          <a:srgbClr val="0070C0"/>
                        </a:solidFill>
                        <a:latin typeface="Cambria Math"/>
                      </a:rPr>
                      <m:t>Φ</m:t>
                    </m:r>
                    <m:r>
                      <a:rPr lang="en-US" sz="1700" i="1" baseline="-25000" dirty="0" err="1">
                        <a:solidFill>
                          <a:srgbClr val="0070C0"/>
                        </a:solidFill>
                        <a:latin typeface="Cambria Math"/>
                      </a:rPr>
                      <m:t>𝑠</m:t>
                    </m:r>
                    <m:r>
                      <a:rPr lang="fr-FR" sz="1700" i="1" dirty="0">
                        <a:solidFill>
                          <a:srgbClr val="0070C0"/>
                        </a:solidFill>
                        <a:latin typeface="Cambria Math"/>
                      </a:rPr>
                      <m:t>=</m:t>
                    </m:r>
                    <m:r>
                      <a:rPr lang="en-US" sz="1700" i="1" dirty="0">
                        <a:solidFill>
                          <a:srgbClr val="0070C0"/>
                        </a:solidFill>
                        <a:latin typeface="Cambria Math"/>
                      </a:rPr>
                      <m:t>−30°</m:t>
                    </m:r>
                  </m:oMath>
                </a14:m>
                <a:r>
                  <a:rPr lang="en-US" sz="17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1700" i="1" dirty="0">
                        <a:solidFill>
                          <a:srgbClr val="0070C0"/>
                        </a:solidFill>
                        <a:latin typeface="Cambria Math"/>
                        <a:cs typeface="Times New Roman" panose="02020603050405020304" pitchFamily="18" charset="0"/>
                      </a:rPr>
                      <m:t>𝑚𝑜𝑑𝑢𝑙𝑎𝑡𝑖𝑜𝑛</m:t>
                    </m:r>
                    <m:r>
                      <a:rPr lang="en-US" sz="1700" i="1" dirty="0">
                        <a:solidFill>
                          <a:srgbClr val="0070C0"/>
                        </a:solidFill>
                        <a:latin typeface="Cambria Math"/>
                        <a:cs typeface="Times New Roman" panose="02020603050405020304" pitchFamily="18" charset="0"/>
                      </a:rPr>
                      <m:t>=2</m:t>
                    </m:r>
                  </m:oMath>
                </a14:m>
                <a:r>
                  <a:rPr lang="en-US" sz="17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 </a:t>
                </a:r>
                <a14:m>
                  <m:oMath xmlns:m="http://schemas.openxmlformats.org/officeDocument/2006/math">
                    <m:r>
                      <a:rPr lang="en-US" sz="1700" i="1" dirty="0">
                        <a:solidFill>
                          <a:srgbClr val="0070C0"/>
                        </a:solidFill>
                        <a:latin typeface="Cambria Math"/>
                        <a:cs typeface="Times New Roman" panose="02020603050405020304" pitchFamily="18" charset="0"/>
                      </a:rPr>
                      <m:t>𝑉</m:t>
                    </m:r>
                    <m:r>
                      <a:rPr lang="en-US" sz="1700" i="1" dirty="0">
                        <a:solidFill>
                          <a:srgbClr val="0070C0"/>
                        </a:solidFill>
                        <a:latin typeface="Cambria Math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1700" i="1" dirty="0" err="1">
                        <a:solidFill>
                          <a:srgbClr val="0070C0"/>
                        </a:solidFill>
                        <a:latin typeface="Cambria Math"/>
                        <a:cs typeface="Times New Roman" panose="02020603050405020304" pitchFamily="18" charset="0"/>
                      </a:rPr>
                      <m:t>𝑉</m:t>
                    </m:r>
                    <m:r>
                      <a:rPr lang="en-US" sz="1700" i="1" baseline="-25000" dirty="0" err="1">
                        <a:solidFill>
                          <a:srgbClr val="0070C0"/>
                        </a:solidFill>
                        <a:latin typeface="Cambria Math"/>
                        <a:cs typeface="Times New Roman" panose="02020603050405020304" pitchFamily="18" charset="0"/>
                      </a:rPr>
                      <m:t>𝑚𝑎𝑥</m:t>
                    </m:r>
                  </m:oMath>
                </a14:m>
                <a:endParaRPr lang="en-US" sz="17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 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44080" y="1243550"/>
                <a:ext cx="5076056" cy="954107"/>
              </a:xfrm>
              <a:prstGeom prst="rect">
                <a:avLst/>
              </a:prstGeom>
              <a:blipFill>
                <a:blip r:embed="rId3"/>
                <a:stretch>
                  <a:fillRect l="-720" t="-1911" b="-828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2" descr="E:\Disque A\RFQ\Photos RFQ\P1010074.jpg"/>
          <p:cNvPicPr>
            <a:picLocks noChangeAspect="1" noChangeArrowheads="1"/>
          </p:cNvPicPr>
          <p:nvPr/>
        </p:nvPicPr>
        <p:blipFill>
          <a:blip r:embed="rId4" cstate="print"/>
          <a:srcRect b="41093"/>
          <a:stretch>
            <a:fillRect/>
          </a:stretch>
        </p:blipFill>
        <p:spPr bwMode="auto">
          <a:xfrm>
            <a:off x="5677188" y="2564906"/>
            <a:ext cx="4595276" cy="3609905"/>
          </a:xfrm>
          <a:prstGeom prst="rect">
            <a:avLst/>
          </a:prstGeom>
          <a:noFill/>
        </p:spPr>
      </p:pic>
      <p:grpSp>
        <p:nvGrpSpPr>
          <p:cNvPr id="17" name="Groupe 16"/>
          <p:cNvGrpSpPr/>
          <p:nvPr/>
        </p:nvGrpSpPr>
        <p:grpSpPr>
          <a:xfrm>
            <a:off x="1631504" y="3573017"/>
            <a:ext cx="3872204" cy="2505851"/>
            <a:chOff x="323528" y="3075670"/>
            <a:chExt cx="3872204" cy="2505851"/>
          </a:xfrm>
        </p:grpSpPr>
        <p:pic>
          <p:nvPicPr>
            <p:cNvPr id="18" name="Image 17" descr="Image1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3528" y="3075670"/>
              <a:ext cx="3872204" cy="2505851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 bwMode="auto">
            <a:xfrm>
              <a:off x="2699792" y="3144416"/>
              <a:ext cx="1368152" cy="1950097"/>
            </a:xfrm>
            <a:prstGeom prst="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fr-FR" sz="1600">
                <a:solidFill>
                  <a:schemeClr val="accent2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46471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3"/>
          <p:cNvSpPr>
            <a:spLocks noGrp="1"/>
          </p:cNvSpPr>
          <p:nvPr>
            <p:ph type="title"/>
          </p:nvPr>
        </p:nvSpPr>
        <p:spPr>
          <a:xfrm>
            <a:off x="1776000" y="158400"/>
            <a:ext cx="8208432" cy="318272"/>
          </a:xfrm>
        </p:spPr>
        <p:txBody>
          <a:bodyPr vert="horz" wrap="none" lIns="36000" tIns="36000" rIns="36000" bIns="36000" rtlCol="0" anchor="t" anchorCtr="0">
            <a:noAutofit/>
          </a:bodyPr>
          <a:lstStyle/>
          <a:p>
            <a:pPr algn="just"/>
            <a:r>
              <a:rPr lang="en-US" sz="16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SPIRAL2 accelerator at GANIL-Caen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431704" y="685800"/>
            <a:ext cx="5112568" cy="438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Font typeface="Arial" pitchFamily="34" charset="0"/>
              <a:buNone/>
              <a:defRPr sz="1800" b="1" i="0" u="none" strike="noStrike" kern="1200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sections of the RFQ (5/5)</a:t>
            </a: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2244080" y="1243550"/>
            <a:ext cx="716428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GB" sz="1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Section 5 – Exit matching section</a:t>
            </a:r>
            <a:endParaRPr lang="en-GB" sz="17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17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Taking into account of the fringed fields (champ de </a:t>
            </a:r>
            <a:r>
              <a:rPr lang="en-US" sz="17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fuite</a:t>
            </a:r>
            <a:r>
              <a:rPr lang="en-US" sz="17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at the exit of the RFQ (radial and longitudinal effects)</a:t>
            </a:r>
            <a:endParaRPr lang="en-US" sz="17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01579" y="2496135"/>
            <a:ext cx="2391895" cy="191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 descr="E:\Disque A\RFQ\Photos RFQ\P1010074.jpg"/>
          <p:cNvPicPr>
            <a:picLocks noChangeAspect="1" noChangeArrowheads="1"/>
          </p:cNvPicPr>
          <p:nvPr/>
        </p:nvPicPr>
        <p:blipFill>
          <a:blip r:embed="rId4" cstate="print"/>
          <a:srcRect t="36909"/>
          <a:stretch>
            <a:fillRect/>
          </a:stretch>
        </p:blipFill>
        <p:spPr bwMode="auto">
          <a:xfrm>
            <a:off x="5735960" y="2849366"/>
            <a:ext cx="4116462" cy="3463522"/>
          </a:xfrm>
          <a:prstGeom prst="rect">
            <a:avLst/>
          </a:prstGeom>
          <a:noFill/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23592" y="4437113"/>
            <a:ext cx="2251710" cy="2211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056677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3"/>
          <p:cNvSpPr>
            <a:spLocks noGrp="1"/>
          </p:cNvSpPr>
          <p:nvPr>
            <p:ph type="title"/>
          </p:nvPr>
        </p:nvSpPr>
        <p:spPr>
          <a:xfrm>
            <a:off x="1776000" y="158400"/>
            <a:ext cx="8208432" cy="318272"/>
          </a:xfrm>
        </p:spPr>
        <p:txBody>
          <a:bodyPr vert="horz" wrap="none" lIns="36000" tIns="36000" rIns="36000" bIns="36000" rtlCol="0" anchor="t" anchorCtr="0">
            <a:noAutofit/>
          </a:bodyPr>
          <a:lstStyle/>
          <a:p>
            <a:pPr algn="just"/>
            <a:r>
              <a:rPr lang="en-US" sz="16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SPIRAL2 accelerator at GANIL-Caen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431704" y="685800"/>
            <a:ext cx="5112568" cy="438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Font typeface="Arial" pitchFamily="34" charset="0"/>
              <a:buNone/>
              <a:defRPr sz="1800" b="1" i="0" u="none" strike="noStrike" kern="1200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Parameters of the SPIRAL2 RFQ </a:t>
            </a:r>
          </a:p>
        </p:txBody>
      </p:sp>
      <p:grpSp>
        <p:nvGrpSpPr>
          <p:cNvPr id="3" name="Groupe 2"/>
          <p:cNvGrpSpPr/>
          <p:nvPr/>
        </p:nvGrpSpPr>
        <p:grpSpPr>
          <a:xfrm>
            <a:off x="2114876" y="1196753"/>
            <a:ext cx="8229597" cy="5439509"/>
            <a:chOff x="374851" y="1196752"/>
            <a:chExt cx="8229597" cy="5439509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74851" y="1196752"/>
              <a:ext cx="8229597" cy="470111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12" name="Text Box 9"/>
            <p:cNvSpPr txBox="1">
              <a:spLocks noChangeArrowheads="1"/>
            </p:cNvSpPr>
            <p:nvPr/>
          </p:nvSpPr>
          <p:spPr bwMode="auto">
            <a:xfrm>
              <a:off x="1547664" y="5896466"/>
              <a:ext cx="1656184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/>
              <a:r>
                <a:rPr lang="en-GB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Shaper section</a:t>
              </a:r>
            </a:p>
          </p:txBody>
        </p:sp>
        <p:cxnSp>
          <p:nvCxnSpPr>
            <p:cNvPr id="14" name="Connecteur droit 13"/>
            <p:cNvCxnSpPr/>
            <p:nvPr/>
          </p:nvCxnSpPr>
          <p:spPr bwMode="auto">
            <a:xfrm>
              <a:off x="3538102" y="5419204"/>
              <a:ext cx="2633" cy="1178148"/>
            </a:xfrm>
            <a:prstGeom prst="line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Connecteur droit 14"/>
            <p:cNvCxnSpPr/>
            <p:nvPr/>
          </p:nvCxnSpPr>
          <p:spPr bwMode="auto">
            <a:xfrm flipH="1">
              <a:off x="4615605" y="5444922"/>
              <a:ext cx="2632" cy="1152430"/>
            </a:xfrm>
            <a:prstGeom prst="line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Connecteur droit avec flèche 15"/>
            <p:cNvCxnSpPr/>
            <p:nvPr/>
          </p:nvCxnSpPr>
          <p:spPr bwMode="auto">
            <a:xfrm flipH="1" flipV="1">
              <a:off x="6798976" y="5352026"/>
              <a:ext cx="5272" cy="1284235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7" name="Connecteur droit 16"/>
            <p:cNvCxnSpPr/>
            <p:nvPr/>
          </p:nvCxnSpPr>
          <p:spPr bwMode="auto">
            <a:xfrm>
              <a:off x="1357364" y="5897865"/>
              <a:ext cx="5433213" cy="0"/>
            </a:xfrm>
            <a:prstGeom prst="line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Connecteur droit 17"/>
            <p:cNvCxnSpPr/>
            <p:nvPr/>
          </p:nvCxnSpPr>
          <p:spPr bwMode="auto">
            <a:xfrm>
              <a:off x="1368556" y="6597352"/>
              <a:ext cx="5433213" cy="0"/>
            </a:xfrm>
            <a:prstGeom prst="line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Connecteur droit avec flèche 18"/>
            <p:cNvCxnSpPr/>
            <p:nvPr/>
          </p:nvCxnSpPr>
          <p:spPr bwMode="auto">
            <a:xfrm flipV="1">
              <a:off x="1385126" y="5354819"/>
              <a:ext cx="0" cy="1242533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0" name="Text Box 9"/>
            <p:cNvSpPr txBox="1">
              <a:spLocks noChangeArrowheads="1"/>
            </p:cNvSpPr>
            <p:nvPr/>
          </p:nvSpPr>
          <p:spPr bwMode="auto">
            <a:xfrm>
              <a:off x="3610705" y="5805264"/>
              <a:ext cx="948914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/>
              <a:r>
                <a:rPr lang="en-GB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Gentle </a:t>
              </a:r>
              <a:r>
                <a:rPr lang="en-GB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Buncher</a:t>
              </a:r>
              <a:r>
                <a:rPr lang="en-GB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section</a:t>
              </a:r>
            </a:p>
          </p:txBody>
        </p:sp>
        <p:sp>
          <p:nvSpPr>
            <p:cNvPr id="21" name="Text Box 9"/>
            <p:cNvSpPr txBox="1">
              <a:spLocks noChangeArrowheads="1"/>
            </p:cNvSpPr>
            <p:nvPr/>
          </p:nvSpPr>
          <p:spPr bwMode="auto">
            <a:xfrm>
              <a:off x="4716016" y="5896466"/>
              <a:ext cx="1872208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/>
              <a:r>
                <a:rPr lang="en-GB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Accelerating section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605013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3"/>
          <p:cNvSpPr>
            <a:spLocks noGrp="1"/>
          </p:cNvSpPr>
          <p:nvPr>
            <p:ph type="title"/>
          </p:nvPr>
        </p:nvSpPr>
        <p:spPr>
          <a:xfrm>
            <a:off x="1776000" y="158400"/>
            <a:ext cx="8208432" cy="318272"/>
          </a:xfrm>
        </p:spPr>
        <p:txBody>
          <a:bodyPr vert="horz" wrap="none" lIns="36000" tIns="36000" rIns="36000" bIns="36000" rtlCol="0" anchor="t" anchorCtr="0">
            <a:noAutofit/>
          </a:bodyPr>
          <a:lstStyle/>
          <a:p>
            <a:pPr algn="just"/>
            <a:r>
              <a:rPr lang="en-US" sz="16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SPIRAL2 accelerator at GANIL-Caen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2999656" y="685800"/>
            <a:ext cx="6120680" cy="4389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Font typeface="Arial" pitchFamily="34" charset="0"/>
              <a:buNone/>
              <a:defRPr sz="1800" b="1" i="0" u="none" strike="noStrike" kern="1200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Beam calculation of the SPIRAL2 RFQ </a:t>
            </a:r>
          </a:p>
        </p:txBody>
      </p:sp>
      <p:pic>
        <p:nvPicPr>
          <p:cNvPr id="22" name="Image 21" descr="ref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0024" y="1473230"/>
            <a:ext cx="7772401" cy="4908099"/>
          </a:xfrm>
          <a:prstGeom prst="rect">
            <a:avLst/>
          </a:prstGeom>
        </p:spPr>
      </p:pic>
      <p:cxnSp>
        <p:nvCxnSpPr>
          <p:cNvPr id="23" name="Connecteur droit 22"/>
          <p:cNvCxnSpPr/>
          <p:nvPr/>
        </p:nvCxnSpPr>
        <p:spPr bwMode="auto">
          <a:xfrm flipH="1">
            <a:off x="5367949" y="4113057"/>
            <a:ext cx="7942" cy="1887582"/>
          </a:xfrm>
          <a:prstGeom prst="lin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Connecteur droit 23"/>
          <p:cNvCxnSpPr/>
          <p:nvPr/>
        </p:nvCxnSpPr>
        <p:spPr bwMode="auto">
          <a:xfrm flipH="1">
            <a:off x="6703054" y="4139489"/>
            <a:ext cx="7942" cy="1887582"/>
          </a:xfrm>
          <a:prstGeom prst="lin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Rectangle 24"/>
          <p:cNvSpPr/>
          <p:nvPr/>
        </p:nvSpPr>
        <p:spPr bwMode="auto">
          <a:xfrm>
            <a:off x="3266227" y="1456165"/>
            <a:ext cx="1419654" cy="325172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z="160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27" name="Text Box 9"/>
          <p:cNvSpPr txBox="1">
            <a:spLocks noChangeArrowheads="1"/>
          </p:cNvSpPr>
          <p:nvPr/>
        </p:nvSpPr>
        <p:spPr bwMode="auto">
          <a:xfrm>
            <a:off x="3503712" y="5229200"/>
            <a:ext cx="165618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Shaper section</a:t>
            </a:r>
          </a:p>
        </p:txBody>
      </p:sp>
      <p:sp>
        <p:nvSpPr>
          <p:cNvPr id="28" name="Text Box 9"/>
          <p:cNvSpPr txBox="1">
            <a:spLocks noChangeArrowheads="1"/>
          </p:cNvSpPr>
          <p:nvPr/>
        </p:nvSpPr>
        <p:spPr bwMode="auto">
          <a:xfrm>
            <a:off x="5566753" y="5013177"/>
            <a:ext cx="94891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Gentle </a:t>
            </a:r>
            <a:r>
              <a:rPr lang="en-GB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Buncher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section</a:t>
            </a:r>
          </a:p>
        </p:txBody>
      </p:sp>
      <p:sp>
        <p:nvSpPr>
          <p:cNvPr id="29" name="Text Box 9"/>
          <p:cNvSpPr txBox="1">
            <a:spLocks noChangeArrowheads="1"/>
          </p:cNvSpPr>
          <p:nvPr/>
        </p:nvSpPr>
        <p:spPr bwMode="auto">
          <a:xfrm>
            <a:off x="6960096" y="5229200"/>
            <a:ext cx="187220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Accelerating section</a:t>
            </a:r>
          </a:p>
        </p:txBody>
      </p:sp>
    </p:spTree>
    <p:extLst>
      <p:ext uri="{BB962C8B-B14F-4D97-AF65-F5344CB8AC3E}">
        <p14:creationId xmlns:p14="http://schemas.microsoft.com/office/powerpoint/2010/main" val="37036144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3"/>
          <p:cNvSpPr>
            <a:spLocks noGrp="1"/>
          </p:cNvSpPr>
          <p:nvPr>
            <p:ph type="title"/>
          </p:nvPr>
        </p:nvSpPr>
        <p:spPr>
          <a:xfrm>
            <a:off x="1776000" y="158400"/>
            <a:ext cx="8208432" cy="318272"/>
          </a:xfrm>
        </p:spPr>
        <p:txBody>
          <a:bodyPr vert="horz" wrap="none" lIns="36000" tIns="36000" rIns="36000" bIns="36000" rtlCol="0" anchor="t" anchorCtr="0">
            <a:noAutofit/>
          </a:bodyPr>
          <a:lstStyle/>
          <a:p>
            <a:pPr algn="just"/>
            <a:r>
              <a:rPr lang="en-US" sz="16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SPIRAL2 accelerator at GANIL-Caen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2999656" y="685800"/>
            <a:ext cx="6120680" cy="4389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Font typeface="Arial" pitchFamily="34" charset="0"/>
              <a:buNone/>
              <a:defRPr sz="1800" b="1" i="0" u="none" strike="noStrike" kern="1200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prototype to operation</a:t>
            </a:r>
          </a:p>
        </p:txBody>
      </p:sp>
      <p:pic>
        <p:nvPicPr>
          <p:cNvPr id="11" name="Picture 3" descr="27318_hr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703512" y="1196753"/>
            <a:ext cx="3024336" cy="2140865"/>
          </a:xfrm>
          <a:prstGeom prst="rect">
            <a:avLst/>
          </a:prstGeom>
          <a:noFill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Espace réservé du contenu 7"/>
              <p:cNvSpPr>
                <a:spLocks noGrp="1"/>
              </p:cNvSpPr>
              <p:nvPr>
                <p:ph idx="4294967295"/>
              </p:nvPr>
            </p:nvSpPr>
            <p:spPr>
              <a:xfrm>
                <a:off x="4799856" y="1196752"/>
                <a:ext cx="5781342" cy="1512168"/>
              </a:xfrm>
              <a:prstGeom prst="rect">
                <a:avLst/>
              </a:prstGeom>
            </p:spPr>
            <p:txBody>
              <a:bodyPr/>
              <a:lstStyle/>
              <a:p>
                <a:pPr marL="0" indent="0">
                  <a:buClr>
                    <a:srgbClr val="FF0000"/>
                  </a:buClr>
                  <a:buNone/>
                </a:pPr>
                <a:r>
                  <a:rPr lang="en-US" sz="1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Prototype</a:t>
                </a:r>
              </a:p>
              <a:p>
                <a:pPr marL="0" indent="0">
                  <a:buClr>
                    <a:srgbClr val="FF0000"/>
                  </a:buClr>
                  <a:buNone/>
                </a:pP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Careful attention must be taken :</a:t>
                </a:r>
              </a:p>
              <a:p>
                <a:pPr>
                  <a:buClr>
                    <a:srgbClr val="FF0000"/>
                  </a:buClr>
                  <a:buFont typeface="Wingdings" panose="05000000000000000000" pitchFamily="2" charset="2"/>
                  <a:buChar char="Ø"/>
                </a:pP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 obtain tension law and the good frequency</a:t>
                </a:r>
              </a:p>
              <a:p>
                <a:pPr>
                  <a:buClr>
                    <a:srgbClr val="FF0000"/>
                  </a:buClr>
                  <a:buFont typeface="Wingdings" panose="05000000000000000000" pitchFamily="2" charset="2"/>
                  <a:buChar char="Ø"/>
                </a:pP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Cooling</a:t>
                </a:r>
              </a:p>
              <a:p>
                <a:pPr>
                  <a:buClr>
                    <a:srgbClr val="FF0000"/>
                  </a:buClr>
                  <a:buFont typeface="Wingdings" panose="05000000000000000000" pitchFamily="2" charset="2"/>
                  <a:buChar char="Ø"/>
                </a:pP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Manufacturing tolerances </a:t>
                </a:r>
                <a14:m>
                  <m:oMath xmlns:m="http://schemas.openxmlformats.org/officeDocument/2006/math">
                    <m:r>
                      <a:rPr lang="en-US" sz="1600" i="1" dirty="0">
                        <a:latin typeface="Cambria Math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1600" i="1" dirty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±</m:t>
                    </m:r>
                    <m:r>
                      <a:rPr lang="en-US" sz="1600" i="1" dirty="0">
                        <a:latin typeface="Cambria Math"/>
                        <a:cs typeface="Times New Roman" panose="02020603050405020304" pitchFamily="18" charset="0"/>
                      </a:rPr>
                      <m:t>65µ</m:t>
                    </m:r>
                    <m:r>
                      <a:rPr lang="en-US" sz="1600" i="1" dirty="0">
                        <a:latin typeface="Cambria Math"/>
                        <a:cs typeface="Times New Roman" panose="02020603050405020304" pitchFamily="18" charset="0"/>
                      </a:rPr>
                      <m:t>𝑚</m:t>
                    </m:r>
                    <m:r>
                      <a:rPr lang="en-US" sz="1600" i="1" dirty="0">
                        <a:latin typeface="Cambria Math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assembly </a:t>
                </a:r>
                <a14:m>
                  <m:oMath xmlns:m="http://schemas.openxmlformats.org/officeDocument/2006/math">
                    <m:r>
                      <a:rPr lang="en-US" sz="1600" i="1" dirty="0">
                        <a:latin typeface="Cambria Math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1600" i="1" dirty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±</m:t>
                    </m:r>
                    <m:r>
                      <a:rPr lang="en-US" sz="1600" i="1" dirty="0">
                        <a:latin typeface="Cambria Math"/>
                        <a:cs typeface="Times New Roman" panose="02020603050405020304" pitchFamily="18" charset="0"/>
                      </a:rPr>
                      <m:t>100µ</m:t>
                    </m:r>
                    <m:r>
                      <a:rPr lang="en-US" sz="1600" i="1" dirty="0">
                        <a:latin typeface="Cambria Math"/>
                        <a:cs typeface="Times New Roman" panose="02020603050405020304" pitchFamily="18" charset="0"/>
                      </a:rPr>
                      <m:t>𝑚</m:t>
                    </m:r>
                    <m:r>
                      <a:rPr lang="en-US" sz="1600" i="1" dirty="0">
                        <a:latin typeface="Cambria Math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Espace réservé du contenu 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4294967295"/>
              </p:nvPr>
            </p:nvSpPr>
            <p:spPr>
              <a:xfrm>
                <a:off x="4799856" y="1196752"/>
                <a:ext cx="5781342" cy="1512168"/>
              </a:xfrm>
              <a:prstGeom prst="rect">
                <a:avLst/>
              </a:prstGeom>
              <a:blipFill>
                <a:blip r:embed="rId4"/>
                <a:stretch>
                  <a:fillRect l="-527" t="-1210" b="-483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Espace réservé du contenu 6" descr="2014-07-10 08.50.55 (Large).jpg"/>
          <p:cNvPicPr>
            <a:picLocks noGrp="1" noChangeAspect="1"/>
          </p:cNvPicPr>
          <p:nvPr>
            <p:ph idx="4294967295"/>
          </p:nvPr>
        </p:nvPicPr>
        <p:blipFill>
          <a:blip r:embed="rId5" cstate="screen"/>
          <a:stretch>
            <a:fillRect/>
          </a:stretch>
        </p:blipFill>
        <p:spPr>
          <a:xfrm>
            <a:off x="1831119" y="4761360"/>
            <a:ext cx="2544001" cy="1908000"/>
          </a:xfrm>
          <a:prstGeom prst="rect">
            <a:avLst/>
          </a:prstGeom>
        </p:spPr>
      </p:pic>
      <p:sp>
        <p:nvSpPr>
          <p:cNvPr id="14" name="Espace réservé du contenu 7"/>
          <p:cNvSpPr>
            <a:spLocks noGrp="1"/>
          </p:cNvSpPr>
          <p:nvPr>
            <p:ph idx="4294967295"/>
          </p:nvPr>
        </p:nvSpPr>
        <p:spPr>
          <a:xfrm>
            <a:off x="3565369" y="4149080"/>
            <a:ext cx="2324958" cy="40922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Clr>
                <a:srgbClr val="FF0000"/>
              </a:buClr>
              <a:buNone/>
            </a:pP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Final RFQ :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Assembling</a:t>
            </a:r>
          </a:p>
        </p:txBody>
      </p:sp>
      <p:pic>
        <p:nvPicPr>
          <p:cNvPr id="15" name="Espace réservé du contenu 7" descr="DSC01358.JPG"/>
          <p:cNvPicPr>
            <a:picLocks noGrp="1" noChangeAspect="1"/>
          </p:cNvPicPr>
          <p:nvPr>
            <p:ph idx="4294967295"/>
          </p:nvPr>
        </p:nvPicPr>
        <p:blipFill rotWithShape="1">
          <a:blip r:embed="rId6" cstate="screen"/>
          <a:srcRect l="21606" r="23260"/>
          <a:stretch/>
        </p:blipFill>
        <p:spPr>
          <a:xfrm>
            <a:off x="4617523" y="4761360"/>
            <a:ext cx="1577914" cy="1908000"/>
          </a:xfrm>
          <a:prstGeom prst="rect">
            <a:avLst/>
          </a:prstGeom>
        </p:spPr>
      </p:pic>
      <p:pic>
        <p:nvPicPr>
          <p:cNvPr id="16" name="Espace réservé du contenu 8" descr="DSC01374.JPG"/>
          <p:cNvPicPr>
            <a:picLocks noGrp="1" noChangeAspect="1"/>
          </p:cNvPicPr>
          <p:nvPr>
            <p:ph idx="4294967295"/>
          </p:nvPr>
        </p:nvPicPr>
        <p:blipFill>
          <a:blip r:embed="rId7" cstate="screen"/>
          <a:stretch>
            <a:fillRect/>
          </a:stretch>
        </p:blipFill>
        <p:spPr>
          <a:xfrm>
            <a:off x="7608168" y="2780928"/>
            <a:ext cx="2520280" cy="1680186"/>
          </a:xfrm>
          <a:prstGeom prst="rect">
            <a:avLst/>
          </a:prstGeom>
        </p:spPr>
      </p:pic>
      <p:pic>
        <p:nvPicPr>
          <p:cNvPr id="17" name="Espace réservé du contenu 7" descr="DSC01379.JPG"/>
          <p:cNvPicPr>
            <a:picLocks noGrp="1" noChangeAspect="1"/>
          </p:cNvPicPr>
          <p:nvPr>
            <p:ph idx="4294967295"/>
          </p:nvPr>
        </p:nvPicPr>
        <p:blipFill rotWithShape="1">
          <a:blip r:embed="rId8" cstate="screen"/>
          <a:srcRect l="25697"/>
          <a:stretch/>
        </p:blipFill>
        <p:spPr>
          <a:xfrm>
            <a:off x="6417724" y="4761360"/>
            <a:ext cx="2126549" cy="19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29900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3"/>
          <p:cNvSpPr>
            <a:spLocks noGrp="1"/>
          </p:cNvSpPr>
          <p:nvPr>
            <p:ph type="title"/>
          </p:nvPr>
        </p:nvSpPr>
        <p:spPr>
          <a:xfrm>
            <a:off x="1776000" y="158400"/>
            <a:ext cx="8208432" cy="318272"/>
          </a:xfrm>
        </p:spPr>
        <p:txBody>
          <a:bodyPr vert="horz" wrap="none" lIns="36000" tIns="36000" rIns="36000" bIns="36000" rtlCol="0" anchor="t" anchorCtr="0">
            <a:noAutofit/>
          </a:bodyPr>
          <a:lstStyle/>
          <a:p>
            <a:pPr algn="just"/>
            <a:r>
              <a:rPr lang="en-US" sz="16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SPIRAL2 accelerator at GANIL-Caen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2999656" y="685800"/>
            <a:ext cx="6120680" cy="4389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Font typeface="Arial" pitchFamily="34" charset="0"/>
              <a:buNone/>
              <a:defRPr sz="1800" b="1" i="0" u="none" strike="noStrike" kern="1200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prototype to operation</a:t>
            </a:r>
          </a:p>
        </p:txBody>
      </p:sp>
      <p:sp>
        <p:nvSpPr>
          <p:cNvPr id="14" name="Espace réservé du contenu 7"/>
          <p:cNvSpPr>
            <a:spLocks noGrp="1"/>
          </p:cNvSpPr>
          <p:nvPr>
            <p:ph idx="4294967295"/>
          </p:nvPr>
        </p:nvSpPr>
        <p:spPr>
          <a:xfrm>
            <a:off x="1837177" y="1196752"/>
            <a:ext cx="2324958" cy="40922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Clr>
                <a:srgbClr val="FF0000"/>
              </a:buClr>
              <a:buNone/>
            </a:pP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site …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Espace réservé du contenu 6" descr="DSC01417.JPG"/>
          <p:cNvPicPr>
            <a:picLocks noGrp="1" noChangeAspect="1"/>
          </p:cNvPicPr>
          <p:nvPr>
            <p:ph idx="4294967295"/>
          </p:nvPr>
        </p:nvPicPr>
        <p:blipFill>
          <a:blip r:embed="rId3" cstate="screen"/>
          <a:stretch>
            <a:fillRect/>
          </a:stretch>
        </p:blipFill>
        <p:spPr>
          <a:xfrm>
            <a:off x="1757968" y="1772816"/>
            <a:ext cx="2700000" cy="1800000"/>
          </a:xfrm>
          <a:prstGeom prst="rect">
            <a:avLst/>
          </a:prstGeom>
        </p:spPr>
      </p:pic>
      <p:pic>
        <p:nvPicPr>
          <p:cNvPr id="19" name="Espace réservé du contenu 6" descr="DSC01535.JPG"/>
          <p:cNvPicPr>
            <a:picLocks noGrp="1" noChangeAspect="1"/>
          </p:cNvPicPr>
          <p:nvPr>
            <p:ph idx="4294967295"/>
          </p:nvPr>
        </p:nvPicPr>
        <p:blipFill>
          <a:blip r:embed="rId4" cstate="screen"/>
          <a:stretch>
            <a:fillRect/>
          </a:stretch>
        </p:blipFill>
        <p:spPr>
          <a:xfrm>
            <a:off x="4692144" y="1772816"/>
            <a:ext cx="2700000" cy="1800000"/>
          </a:xfrm>
          <a:prstGeom prst="rect">
            <a:avLst/>
          </a:prstGeom>
        </p:spPr>
      </p:pic>
      <p:pic>
        <p:nvPicPr>
          <p:cNvPr id="20" name="Espace réservé du contenu 6" descr="DSC01806.JPG"/>
          <p:cNvPicPr>
            <a:picLocks noGrp="1" noChangeAspect="1"/>
          </p:cNvPicPr>
          <p:nvPr>
            <p:ph idx="4294967295"/>
          </p:nvPr>
        </p:nvPicPr>
        <p:blipFill>
          <a:blip r:embed="rId5" cstate="screen"/>
          <a:stretch>
            <a:fillRect/>
          </a:stretch>
        </p:blipFill>
        <p:spPr>
          <a:xfrm>
            <a:off x="7572464" y="1772816"/>
            <a:ext cx="2700000" cy="1800000"/>
          </a:xfrm>
          <a:prstGeom prst="rect">
            <a:avLst/>
          </a:prstGeom>
        </p:spPr>
      </p:pic>
      <p:pic>
        <p:nvPicPr>
          <p:cNvPr id="21" name="Espace réservé du contenu 6" descr="DSC01722.JPG"/>
          <p:cNvPicPr>
            <a:picLocks noGrp="1" noChangeAspect="1"/>
          </p:cNvPicPr>
          <p:nvPr>
            <p:ph idx="4294967295"/>
          </p:nvPr>
        </p:nvPicPr>
        <p:blipFill>
          <a:blip r:embed="rId6" cstate="screen"/>
          <a:stretch>
            <a:fillRect/>
          </a:stretch>
        </p:blipFill>
        <p:spPr>
          <a:xfrm>
            <a:off x="1775520" y="3933056"/>
            <a:ext cx="2700000" cy="1800000"/>
          </a:xfrm>
          <a:prstGeom prst="rect">
            <a:avLst/>
          </a:prstGeom>
        </p:spPr>
      </p:pic>
      <p:sp>
        <p:nvSpPr>
          <p:cNvPr id="22" name="Espace réservé du contenu 7"/>
          <p:cNvSpPr>
            <a:spLocks noGrp="1"/>
          </p:cNvSpPr>
          <p:nvPr>
            <p:ph idx="4294967295"/>
          </p:nvPr>
        </p:nvSpPr>
        <p:spPr>
          <a:xfrm rot="5400000">
            <a:off x="9109985" y="5158251"/>
            <a:ext cx="1748894" cy="40922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Clr>
                <a:srgbClr val="FF0000"/>
              </a:buClr>
              <a:buNone/>
            </a:pP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Ready for beam !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74" r="-3474"/>
          <a:stretch/>
        </p:blipFill>
        <p:spPr>
          <a:xfrm>
            <a:off x="5389873" y="4077072"/>
            <a:ext cx="4547062" cy="2557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8755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3"/>
          <p:cNvSpPr>
            <a:spLocks noGrp="1"/>
          </p:cNvSpPr>
          <p:nvPr>
            <p:ph type="title"/>
          </p:nvPr>
        </p:nvSpPr>
        <p:spPr>
          <a:xfrm>
            <a:off x="1776000" y="158400"/>
            <a:ext cx="8208432" cy="318272"/>
          </a:xfrm>
        </p:spPr>
        <p:txBody>
          <a:bodyPr vert="horz" wrap="none" lIns="36000" tIns="36000" rIns="36000" bIns="36000" rtlCol="0" anchor="t" anchorCtr="0">
            <a:noAutofit/>
          </a:bodyPr>
          <a:lstStyle/>
          <a:p>
            <a:pPr algn="just"/>
            <a:r>
              <a:rPr lang="en-US" sz="16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SPIRAL2 accelerator at GANIL-Caen</a:t>
            </a:r>
          </a:p>
        </p:txBody>
      </p:sp>
      <p:sp>
        <p:nvSpPr>
          <p:cNvPr id="82" name="Rectangle 2"/>
          <p:cNvSpPr txBox="1">
            <a:spLocks noChangeArrowheads="1"/>
          </p:cNvSpPr>
          <p:nvPr/>
        </p:nvSpPr>
        <p:spPr>
          <a:xfrm>
            <a:off x="2639616" y="582960"/>
            <a:ext cx="6984776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Font typeface="Arial" pitchFamily="34" charset="0"/>
              <a:buNone/>
              <a:defRPr sz="1800" b="1" i="0" u="none" strike="noStrike" kern="1200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  <a:ea typeface="+mj-ea"/>
                <a:cs typeface="+mj-cs"/>
              </a:defRPr>
            </a:lvl1pPr>
          </a:lstStyle>
          <a:p>
            <a:pPr marL="457200" indent="-457200" algn="ctr">
              <a:buFont typeface="+mj-lt"/>
              <a:buAutoNum type="arabicPeriod" startAt="4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Medium energy beam transport (MEBT)</a:t>
            </a:r>
          </a:p>
        </p:txBody>
      </p:sp>
      <p:pic>
        <p:nvPicPr>
          <p:cNvPr id="7" name="Picture 26" descr="sp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15794" y="1255052"/>
            <a:ext cx="8132446" cy="5414309"/>
          </a:xfrm>
          <a:prstGeom prst="rect">
            <a:avLst/>
          </a:prstGeom>
          <a:noFill/>
        </p:spPr>
      </p:pic>
      <p:sp>
        <p:nvSpPr>
          <p:cNvPr id="8" name="Ellipse 7"/>
          <p:cNvSpPr/>
          <p:nvPr/>
        </p:nvSpPr>
        <p:spPr bwMode="auto">
          <a:xfrm>
            <a:off x="6438902" y="5441922"/>
            <a:ext cx="304799" cy="190499"/>
          </a:xfrm>
          <a:prstGeom prst="ellipse">
            <a:avLst/>
          </a:prstGeom>
          <a:noFill/>
          <a:ln>
            <a:solidFill>
              <a:schemeClr val="accent3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726555" y="5072985"/>
            <a:ext cx="2979421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dirty="0">
                <a:latin typeface="Calibri" pitchFamily="34" charset="0"/>
                <a:cs typeface="Calibri" pitchFamily="34" charset="0"/>
              </a:rPr>
              <a:t>Ligne Moyenne Energie (LME)</a:t>
            </a:r>
          </a:p>
        </p:txBody>
      </p:sp>
    </p:spTree>
    <p:extLst>
      <p:ext uri="{BB962C8B-B14F-4D97-AF65-F5344CB8AC3E}">
        <p14:creationId xmlns:p14="http://schemas.microsoft.com/office/powerpoint/2010/main" val="1294038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3"/>
          <p:cNvSpPr>
            <a:spLocks noGrp="1"/>
          </p:cNvSpPr>
          <p:nvPr>
            <p:ph type="title"/>
          </p:nvPr>
        </p:nvSpPr>
        <p:spPr>
          <a:xfrm>
            <a:off x="1776000" y="158400"/>
            <a:ext cx="8208432" cy="318272"/>
          </a:xfrm>
        </p:spPr>
        <p:txBody>
          <a:bodyPr vert="horz" wrap="none" lIns="36000" tIns="36000" rIns="36000" bIns="36000" rtlCol="0" anchor="t" anchorCtr="0">
            <a:noAutofit/>
          </a:bodyPr>
          <a:lstStyle/>
          <a:p>
            <a:pPr algn="just"/>
            <a:r>
              <a:rPr lang="en-US" sz="16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SPIRAL2 accelerator at GANIL-Caen</a:t>
            </a: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3719736" y="698061"/>
            <a:ext cx="539115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Font typeface="Arial" pitchFamily="34" charset="0"/>
              <a:buNone/>
              <a:defRPr sz="1800" b="1" i="0" u="none" strike="noStrike" kern="1200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SPIRAL2 at GANIL facility</a:t>
            </a:r>
          </a:p>
        </p:txBody>
      </p:sp>
      <p:pic>
        <p:nvPicPr>
          <p:cNvPr id="13" name="Picture 2" descr="http://www.ganil-spiral2.eu/images-presentation/shema/rendu-niveaux-17-12-08-legend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642022"/>
            <a:ext cx="7010400" cy="4667298"/>
          </a:xfrm>
          <a:prstGeom prst="rect">
            <a:avLst/>
          </a:prstGeom>
          <a:noFill/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 cstate="print"/>
          <a:srcRect l="9997"/>
          <a:stretch>
            <a:fillRect/>
          </a:stretch>
        </p:blipFill>
        <p:spPr bwMode="auto">
          <a:xfrm>
            <a:off x="7048500" y="3593662"/>
            <a:ext cx="3501905" cy="13239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ZoneTexte 14"/>
          <p:cNvSpPr txBox="1"/>
          <p:nvPr/>
        </p:nvSpPr>
        <p:spPr>
          <a:xfrm>
            <a:off x="8362950" y="5022411"/>
            <a:ext cx="21907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i="1" dirty="0"/>
              <a:t>The ISOL </a:t>
            </a:r>
            <a:r>
              <a:rPr lang="fr-FR" sz="1400" i="1" dirty="0" err="1"/>
              <a:t>method</a:t>
            </a:r>
            <a:r>
              <a:rPr lang="fr-FR" sz="1400" i="1" dirty="0"/>
              <a:t> (Isotope </a:t>
            </a:r>
            <a:r>
              <a:rPr lang="fr-FR" sz="1400" i="1" dirty="0" err="1"/>
              <a:t>On-Line</a:t>
            </a:r>
            <a:r>
              <a:rPr lang="fr-FR" sz="1400" i="1" dirty="0"/>
              <a:t>) to </a:t>
            </a:r>
            <a:r>
              <a:rPr lang="fr-FR" sz="1400" i="1" dirty="0" err="1"/>
              <a:t>produce</a:t>
            </a:r>
            <a:r>
              <a:rPr lang="fr-FR" sz="1400" i="1" dirty="0"/>
              <a:t> Rare Isotope </a:t>
            </a:r>
            <a:r>
              <a:rPr lang="fr-FR" sz="1400" i="1" dirty="0" err="1"/>
              <a:t>Beams</a:t>
            </a:r>
            <a:endParaRPr lang="fr-FR" sz="1400" i="1" dirty="0"/>
          </a:p>
        </p:txBody>
      </p:sp>
    </p:spTree>
    <p:extLst>
      <p:ext uri="{BB962C8B-B14F-4D97-AF65-F5344CB8AC3E}">
        <p14:creationId xmlns:p14="http://schemas.microsoft.com/office/powerpoint/2010/main" val="209708656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3"/>
          <p:cNvSpPr>
            <a:spLocks noGrp="1"/>
          </p:cNvSpPr>
          <p:nvPr>
            <p:ph type="title"/>
          </p:nvPr>
        </p:nvSpPr>
        <p:spPr>
          <a:xfrm>
            <a:off x="1776000" y="158400"/>
            <a:ext cx="8208432" cy="318272"/>
          </a:xfrm>
        </p:spPr>
        <p:txBody>
          <a:bodyPr vert="horz" wrap="none" lIns="36000" tIns="36000" rIns="36000" bIns="36000" rtlCol="0" anchor="t" anchorCtr="0">
            <a:noAutofit/>
          </a:bodyPr>
          <a:lstStyle/>
          <a:p>
            <a:pPr algn="just"/>
            <a:r>
              <a:rPr lang="en-US" sz="16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SPIRAL2 accelerator at GANIL-Caen</a:t>
            </a:r>
          </a:p>
        </p:txBody>
      </p:sp>
      <p:sp>
        <p:nvSpPr>
          <p:cNvPr id="82" name="Rectangle 2"/>
          <p:cNvSpPr txBox="1">
            <a:spLocks noChangeArrowheads="1"/>
          </p:cNvSpPr>
          <p:nvPr/>
        </p:nvSpPr>
        <p:spPr>
          <a:xfrm>
            <a:off x="2639616" y="582960"/>
            <a:ext cx="6984776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Font typeface="Arial" pitchFamily="34" charset="0"/>
              <a:buNone/>
              <a:defRPr sz="1800" b="1" i="0" u="none" strike="noStrike" kern="1200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General view of the MEBT</a:t>
            </a:r>
          </a:p>
        </p:txBody>
      </p:sp>
      <p:grpSp>
        <p:nvGrpSpPr>
          <p:cNvPr id="2" name="Groupe 1"/>
          <p:cNvGrpSpPr>
            <a:grpSpLocks noChangeAspect="1"/>
          </p:cNvGrpSpPr>
          <p:nvPr/>
        </p:nvGrpSpPr>
        <p:grpSpPr>
          <a:xfrm>
            <a:off x="2095442" y="1484785"/>
            <a:ext cx="8393925" cy="5570325"/>
            <a:chOff x="0" y="1050222"/>
            <a:chExt cx="9224094" cy="6121236"/>
          </a:xfrm>
        </p:grpSpPr>
        <p:pic>
          <p:nvPicPr>
            <p:cNvPr id="10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473138">
              <a:off x="861009" y="2299899"/>
              <a:ext cx="6567210" cy="48715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 Box 11"/>
            <p:cNvSpPr txBox="1">
              <a:spLocks noChangeArrowheads="1"/>
            </p:cNvSpPr>
            <p:nvPr/>
          </p:nvSpPr>
          <p:spPr bwMode="auto">
            <a:xfrm>
              <a:off x="4860032" y="4750594"/>
              <a:ext cx="678546" cy="3720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600" kern="1200">
                  <a:solidFill>
                    <a:srgbClr val="5F5F5F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600" kern="1200">
                  <a:solidFill>
                    <a:srgbClr val="5F5F5F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600" kern="1200">
                  <a:solidFill>
                    <a:srgbClr val="5F5F5F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600" kern="1200">
                  <a:solidFill>
                    <a:srgbClr val="5F5F5F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600" kern="1200">
                  <a:solidFill>
                    <a:srgbClr val="5F5F5F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sz="2600" kern="1200">
                  <a:solidFill>
                    <a:srgbClr val="5F5F5F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sz="2600" kern="1200">
                  <a:solidFill>
                    <a:srgbClr val="5F5F5F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sz="2600" kern="1200">
                  <a:solidFill>
                    <a:srgbClr val="5F5F5F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sz="2600" kern="1200">
                  <a:solidFill>
                    <a:srgbClr val="5F5F5F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r>
                <a:rPr lang="fr-FR" sz="1600" b="1" dirty="0"/>
                <a:t>RFQ</a:t>
              </a:r>
            </a:p>
          </p:txBody>
        </p:sp>
        <p:sp>
          <p:nvSpPr>
            <p:cNvPr id="12" name="Text Box 12"/>
            <p:cNvSpPr txBox="1">
              <a:spLocks noChangeArrowheads="1"/>
            </p:cNvSpPr>
            <p:nvPr/>
          </p:nvSpPr>
          <p:spPr bwMode="auto">
            <a:xfrm>
              <a:off x="3267316" y="5997798"/>
              <a:ext cx="777192" cy="3720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600" kern="1200">
                  <a:solidFill>
                    <a:srgbClr val="5F5F5F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600" kern="1200">
                  <a:solidFill>
                    <a:srgbClr val="5F5F5F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600" kern="1200">
                  <a:solidFill>
                    <a:srgbClr val="5F5F5F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600" kern="1200">
                  <a:solidFill>
                    <a:srgbClr val="5F5F5F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600" kern="1200">
                  <a:solidFill>
                    <a:srgbClr val="5F5F5F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sz="2600" kern="1200">
                  <a:solidFill>
                    <a:srgbClr val="5F5F5F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sz="2600" kern="1200">
                  <a:solidFill>
                    <a:srgbClr val="5F5F5F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sz="2600" kern="1200">
                  <a:solidFill>
                    <a:srgbClr val="5F5F5F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sz="2600" kern="1200">
                  <a:solidFill>
                    <a:srgbClr val="5F5F5F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r>
                <a:rPr lang="fr-FR" sz="1600" b="1" dirty="0">
                  <a:solidFill>
                    <a:srgbClr val="008000"/>
                  </a:solidFill>
                </a:rPr>
                <a:t>LBE2</a:t>
              </a:r>
            </a:p>
          </p:txBody>
        </p:sp>
        <p:sp>
          <p:nvSpPr>
            <p:cNvPr id="13" name="Text Box 13"/>
            <p:cNvSpPr txBox="1">
              <a:spLocks noChangeArrowheads="1"/>
            </p:cNvSpPr>
            <p:nvPr/>
          </p:nvSpPr>
          <p:spPr bwMode="auto">
            <a:xfrm>
              <a:off x="3287134" y="3502133"/>
              <a:ext cx="814185" cy="3720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600" kern="1200">
                  <a:solidFill>
                    <a:srgbClr val="5F5F5F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600" kern="1200">
                  <a:solidFill>
                    <a:srgbClr val="5F5F5F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600" kern="1200">
                  <a:solidFill>
                    <a:srgbClr val="5F5F5F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600" kern="1200">
                  <a:solidFill>
                    <a:srgbClr val="5F5F5F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600" kern="1200">
                  <a:solidFill>
                    <a:srgbClr val="5F5F5F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sz="2600" kern="1200">
                  <a:solidFill>
                    <a:srgbClr val="5F5F5F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sz="2600" kern="1200">
                  <a:solidFill>
                    <a:srgbClr val="5F5F5F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sz="2600" kern="1200">
                  <a:solidFill>
                    <a:srgbClr val="5F5F5F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sz="2600" kern="1200">
                  <a:solidFill>
                    <a:srgbClr val="5F5F5F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r>
                <a:rPr lang="fr-FR" sz="1600" b="1" dirty="0">
                  <a:solidFill>
                    <a:srgbClr val="008000"/>
                  </a:solidFill>
                </a:rPr>
                <a:t>LBEC</a:t>
              </a:r>
            </a:p>
          </p:txBody>
        </p:sp>
        <p:sp>
          <p:nvSpPr>
            <p:cNvPr id="14" name="Text Box 12"/>
            <p:cNvSpPr txBox="1">
              <a:spLocks noChangeArrowheads="1"/>
            </p:cNvSpPr>
            <p:nvPr/>
          </p:nvSpPr>
          <p:spPr bwMode="auto">
            <a:xfrm>
              <a:off x="958898" y="6093297"/>
              <a:ext cx="777192" cy="3720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600" kern="1200">
                  <a:solidFill>
                    <a:srgbClr val="5F5F5F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600" kern="1200">
                  <a:solidFill>
                    <a:srgbClr val="5F5F5F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600" kern="1200">
                  <a:solidFill>
                    <a:srgbClr val="5F5F5F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600" kern="1200">
                  <a:solidFill>
                    <a:srgbClr val="5F5F5F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600" kern="1200">
                  <a:solidFill>
                    <a:srgbClr val="5F5F5F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sz="2600" kern="1200">
                  <a:solidFill>
                    <a:srgbClr val="5F5F5F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sz="2600" kern="1200">
                  <a:solidFill>
                    <a:srgbClr val="5F5F5F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sz="2600" kern="1200">
                  <a:solidFill>
                    <a:srgbClr val="5F5F5F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sz="2600" kern="1200">
                  <a:solidFill>
                    <a:srgbClr val="5F5F5F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r>
                <a:rPr lang="fr-FR" sz="1600" b="1" dirty="0">
                  <a:solidFill>
                    <a:srgbClr val="008000"/>
                  </a:solidFill>
                </a:rPr>
                <a:t>LBE1</a:t>
              </a:r>
            </a:p>
          </p:txBody>
        </p:sp>
        <p:sp>
          <p:nvSpPr>
            <p:cNvPr id="15" name="Text Box 12"/>
            <p:cNvSpPr txBox="1">
              <a:spLocks noChangeArrowheads="1"/>
            </p:cNvSpPr>
            <p:nvPr/>
          </p:nvSpPr>
          <p:spPr bwMode="auto">
            <a:xfrm>
              <a:off x="4343453" y="3838683"/>
              <a:ext cx="678546" cy="3720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600" kern="1200">
                  <a:solidFill>
                    <a:srgbClr val="5F5F5F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600" kern="1200">
                  <a:solidFill>
                    <a:srgbClr val="5F5F5F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600" kern="1200">
                  <a:solidFill>
                    <a:srgbClr val="5F5F5F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600" kern="1200">
                  <a:solidFill>
                    <a:srgbClr val="5F5F5F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600" kern="1200">
                  <a:solidFill>
                    <a:srgbClr val="5F5F5F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sz="2600" kern="1200">
                  <a:solidFill>
                    <a:srgbClr val="5F5F5F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sz="2600" kern="1200">
                  <a:solidFill>
                    <a:srgbClr val="5F5F5F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sz="2600" kern="1200">
                  <a:solidFill>
                    <a:srgbClr val="5F5F5F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sz="2600" kern="1200">
                  <a:solidFill>
                    <a:srgbClr val="5F5F5F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r>
                <a:rPr lang="fr-FR" sz="1600" b="1" dirty="0">
                  <a:solidFill>
                    <a:srgbClr val="008000"/>
                  </a:solidFill>
                </a:rPr>
                <a:t>LME</a:t>
              </a:r>
            </a:p>
          </p:txBody>
        </p:sp>
        <p:sp>
          <p:nvSpPr>
            <p:cNvPr id="16" name="Text Box 12"/>
            <p:cNvSpPr txBox="1">
              <a:spLocks noChangeArrowheads="1"/>
            </p:cNvSpPr>
            <p:nvPr/>
          </p:nvSpPr>
          <p:spPr bwMode="auto">
            <a:xfrm>
              <a:off x="8104534" y="3816400"/>
              <a:ext cx="889931" cy="3720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600" kern="1200">
                  <a:solidFill>
                    <a:srgbClr val="5F5F5F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600" kern="1200">
                  <a:solidFill>
                    <a:srgbClr val="5F5F5F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600" kern="1200">
                  <a:solidFill>
                    <a:srgbClr val="5F5F5F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600" kern="1200">
                  <a:solidFill>
                    <a:srgbClr val="5F5F5F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600" kern="1200">
                  <a:solidFill>
                    <a:srgbClr val="5F5F5F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sz="2600" kern="1200">
                  <a:solidFill>
                    <a:srgbClr val="5F5F5F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sz="2600" kern="1200">
                  <a:solidFill>
                    <a:srgbClr val="5F5F5F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sz="2600" kern="1200">
                  <a:solidFill>
                    <a:srgbClr val="5F5F5F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sz="2600" kern="1200">
                  <a:solidFill>
                    <a:srgbClr val="5F5F5F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r>
                <a:rPr lang="fr-FR" sz="1600" b="1" dirty="0">
                  <a:solidFill>
                    <a:srgbClr val="008000"/>
                  </a:solidFill>
                </a:rPr>
                <a:t>LINAC</a:t>
              </a:r>
            </a:p>
          </p:txBody>
        </p:sp>
        <p:sp>
          <p:nvSpPr>
            <p:cNvPr id="17" name="Text Box 12"/>
            <p:cNvSpPr txBox="1">
              <a:spLocks noChangeArrowheads="1"/>
            </p:cNvSpPr>
            <p:nvPr/>
          </p:nvSpPr>
          <p:spPr bwMode="auto">
            <a:xfrm>
              <a:off x="8334163" y="1591865"/>
              <a:ext cx="889931" cy="3720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600" kern="1200">
                  <a:solidFill>
                    <a:srgbClr val="5F5F5F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600" kern="1200">
                  <a:solidFill>
                    <a:srgbClr val="5F5F5F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600" kern="1200">
                  <a:solidFill>
                    <a:srgbClr val="5F5F5F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600" kern="1200">
                  <a:solidFill>
                    <a:srgbClr val="5F5F5F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600" kern="1200">
                  <a:solidFill>
                    <a:srgbClr val="5F5F5F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sz="2600" kern="1200">
                  <a:solidFill>
                    <a:srgbClr val="5F5F5F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sz="2600" kern="1200">
                  <a:solidFill>
                    <a:srgbClr val="5F5F5F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sz="2600" kern="1200">
                  <a:solidFill>
                    <a:srgbClr val="5F5F5F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sz="2600" kern="1200">
                  <a:solidFill>
                    <a:srgbClr val="5F5F5F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r>
                <a:rPr lang="fr-FR" sz="1600" b="1" dirty="0">
                  <a:solidFill>
                    <a:srgbClr val="008000"/>
                  </a:solidFill>
                </a:rPr>
                <a:t>LINAC</a:t>
              </a:r>
            </a:p>
          </p:txBody>
        </p:sp>
        <p:sp>
          <p:nvSpPr>
            <p:cNvPr id="18" name="Text Box 12"/>
            <p:cNvSpPr txBox="1">
              <a:spLocks noChangeArrowheads="1"/>
            </p:cNvSpPr>
            <p:nvPr/>
          </p:nvSpPr>
          <p:spPr bwMode="auto">
            <a:xfrm>
              <a:off x="0" y="1591865"/>
              <a:ext cx="678546" cy="3720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600" kern="1200">
                  <a:solidFill>
                    <a:srgbClr val="5F5F5F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600" kern="1200">
                  <a:solidFill>
                    <a:srgbClr val="5F5F5F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600" kern="1200">
                  <a:solidFill>
                    <a:srgbClr val="5F5F5F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600" kern="1200">
                  <a:solidFill>
                    <a:srgbClr val="5F5F5F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600" kern="1200">
                  <a:solidFill>
                    <a:srgbClr val="5F5F5F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sz="2600" kern="1200">
                  <a:solidFill>
                    <a:srgbClr val="5F5F5F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sz="2600" kern="1200">
                  <a:solidFill>
                    <a:srgbClr val="5F5F5F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sz="2600" kern="1200">
                  <a:solidFill>
                    <a:srgbClr val="5F5F5F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sz="2600" kern="1200">
                  <a:solidFill>
                    <a:srgbClr val="5F5F5F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r>
                <a:rPr lang="fr-FR" sz="1600" b="1" dirty="0">
                  <a:solidFill>
                    <a:srgbClr val="008000"/>
                  </a:solidFill>
                </a:rPr>
                <a:t>RFQ</a:t>
              </a:r>
            </a:p>
          </p:txBody>
        </p:sp>
        <p:cxnSp>
          <p:nvCxnSpPr>
            <p:cNvPr id="19" name="Connecteur droit avec flèche 18"/>
            <p:cNvCxnSpPr/>
            <p:nvPr/>
          </p:nvCxnSpPr>
          <p:spPr>
            <a:xfrm>
              <a:off x="755576" y="2595967"/>
              <a:ext cx="7344816" cy="1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ZoneTexte 19"/>
            <p:cNvSpPr txBox="1"/>
            <p:nvPr/>
          </p:nvSpPr>
          <p:spPr>
            <a:xfrm>
              <a:off x="3581706" y="2574523"/>
              <a:ext cx="791285" cy="4058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7.7 m</a:t>
              </a:r>
            </a:p>
          </p:txBody>
        </p:sp>
        <p:sp>
          <p:nvSpPr>
            <p:cNvPr id="21" name="Text Box 13"/>
            <p:cNvSpPr txBox="1">
              <a:spLocks noChangeArrowheads="1"/>
            </p:cNvSpPr>
            <p:nvPr/>
          </p:nvSpPr>
          <p:spPr bwMode="auto">
            <a:xfrm>
              <a:off x="6084169" y="3329789"/>
              <a:ext cx="678546" cy="3720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600" kern="1200">
                  <a:solidFill>
                    <a:srgbClr val="5F5F5F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600" kern="1200">
                  <a:solidFill>
                    <a:srgbClr val="5F5F5F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600" kern="1200">
                  <a:solidFill>
                    <a:srgbClr val="5F5F5F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600" kern="1200">
                  <a:solidFill>
                    <a:srgbClr val="5F5F5F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600" kern="1200">
                  <a:solidFill>
                    <a:srgbClr val="5F5F5F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sz="2600" kern="1200">
                  <a:solidFill>
                    <a:srgbClr val="5F5F5F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sz="2600" kern="1200">
                  <a:solidFill>
                    <a:srgbClr val="5F5F5F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sz="2600" kern="1200">
                  <a:solidFill>
                    <a:srgbClr val="5F5F5F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sz="2600" kern="1200">
                  <a:solidFill>
                    <a:srgbClr val="5F5F5F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r>
                <a:rPr lang="fr-FR" sz="1600" b="1" dirty="0">
                  <a:solidFill>
                    <a:srgbClr val="008000"/>
                  </a:solidFill>
                </a:rPr>
                <a:t>LME</a:t>
              </a:r>
            </a:p>
          </p:txBody>
        </p:sp>
        <p:pic>
          <p:nvPicPr>
            <p:cNvPr id="22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576" y="1050222"/>
              <a:ext cx="7615512" cy="1477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5857959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3"/>
          <p:cNvSpPr>
            <a:spLocks noGrp="1"/>
          </p:cNvSpPr>
          <p:nvPr>
            <p:ph type="title"/>
          </p:nvPr>
        </p:nvSpPr>
        <p:spPr>
          <a:xfrm>
            <a:off x="1776000" y="158400"/>
            <a:ext cx="8208432" cy="318272"/>
          </a:xfrm>
        </p:spPr>
        <p:txBody>
          <a:bodyPr vert="horz" wrap="none" lIns="36000" tIns="36000" rIns="36000" bIns="36000" rtlCol="0" anchor="t" anchorCtr="0">
            <a:noAutofit/>
          </a:bodyPr>
          <a:lstStyle/>
          <a:p>
            <a:pPr algn="just"/>
            <a:r>
              <a:rPr lang="en-US" sz="16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SPIRAL2 accelerator at GANIL-Caen</a:t>
            </a:r>
          </a:p>
        </p:txBody>
      </p:sp>
      <p:sp>
        <p:nvSpPr>
          <p:cNvPr id="82" name="Rectangle 2"/>
          <p:cNvSpPr txBox="1">
            <a:spLocks noChangeArrowheads="1"/>
          </p:cNvSpPr>
          <p:nvPr/>
        </p:nvSpPr>
        <p:spPr>
          <a:xfrm>
            <a:off x="2639616" y="582960"/>
            <a:ext cx="6984776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Font typeface="Arial" pitchFamily="34" charset="0"/>
              <a:buNone/>
              <a:defRPr sz="1800" b="1" i="0" u="none" strike="noStrike" kern="1200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Beam characteristics after the RFQ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ZoneTexte 22"/>
              <p:cNvSpPr txBox="1"/>
              <p:nvPr/>
            </p:nvSpPr>
            <p:spPr>
              <a:xfrm>
                <a:off x="2063552" y="1122775"/>
                <a:ext cx="4176464" cy="2092881"/>
              </a:xfrm>
              <a:prstGeom prst="rect">
                <a:avLst/>
              </a:prstGeom>
              <a:noFill/>
              <a:effectLst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fr-FR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RFQ exit: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1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Beam : </a:t>
                </a:r>
                <a:r>
                  <a:rPr lang="en-US" sz="1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bunched</a:t>
                </a:r>
                <a:r>
                  <a:rPr lang="fr-FR" sz="1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1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(88 MHz)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1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Speed : </a:t>
                </a:r>
                <a14:m>
                  <m:oMath xmlns:m="http://schemas.openxmlformats.org/officeDocument/2006/math">
                    <m:r>
                      <a:rPr lang="el-GR" sz="1400" b="1" i="1" dirty="0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𝜷</m:t>
                    </m:r>
                    <m:r>
                      <a:rPr lang="fr-FR" sz="1400" b="1" i="1" dirty="0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 = </m:t>
                    </m:r>
                    <m:r>
                      <a:rPr lang="fr-FR" sz="1400" b="1" i="1" dirty="0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𝟎</m:t>
                    </m:r>
                    <m:r>
                      <a:rPr lang="fr-FR" sz="1400" b="1" i="1" dirty="0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.</m:t>
                    </m:r>
                    <m:r>
                      <a:rPr lang="fr-FR" sz="1400" b="1" i="1" dirty="0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𝟎𝟒</m:t>
                    </m:r>
                  </m:oMath>
                </a14:m>
                <a:endParaRPr lang="fr-FR" sz="1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Current </a:t>
                </a:r>
                <a:r>
                  <a:rPr lang="fr-FR" sz="1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fr-FR" sz="1400" b="1" i="1" dirty="0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𝟏𝟎𝟎</m:t>
                    </m:r>
                    <m:r>
                      <a:rPr lang="fr-FR" sz="1400" b="1" i="1" dirty="0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 µ</m:t>
                    </m:r>
                    <m:r>
                      <a:rPr lang="fr-FR" sz="1400" b="1" i="1" dirty="0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𝑨</m:t>
                    </m:r>
                    <m:r>
                      <a:rPr lang="fr-FR" sz="1400" b="1" i="1" dirty="0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1400" dirty="0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to</m:t>
                    </m:r>
                    <m:r>
                      <a:rPr lang="fr-FR" sz="1400" b="1" i="1" dirty="0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 </m:t>
                    </m:r>
                    <m:r>
                      <a:rPr lang="fr-FR" sz="1400" b="1" i="1" dirty="0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𝟓</m:t>
                    </m:r>
                    <m:r>
                      <a:rPr lang="fr-FR" sz="1400" b="1" i="1" dirty="0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 </m:t>
                    </m:r>
                    <m:r>
                      <a:rPr lang="fr-FR" sz="1400" b="1" i="1" dirty="0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𝒎𝑨</m:t>
                    </m:r>
                  </m:oMath>
                </a14:m>
                <a:endParaRPr lang="fr-FR" sz="1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Power : up to </a:t>
                </a:r>
                <a:r>
                  <a:rPr lang="en-US" sz="1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 kW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Particles : </a:t>
                </a:r>
                <a:r>
                  <a:rPr lang="en-US" sz="1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Protons, Deuterons, heavy ions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Mass/charge ratio A/q : </a:t>
                </a:r>
                <a:r>
                  <a:rPr lang="en-US" sz="1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 </a:t>
                </a:r>
                <a:r>
                  <a:rPr lang="en-US" sz="1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</a:t>
                </a:r>
                <a:r>
                  <a:rPr lang="en-US" sz="1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7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Energy : </a:t>
                </a:r>
                <a:r>
                  <a:rPr lang="en-US" sz="1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0.75 MeV/A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Duty cycle : </a:t>
                </a:r>
                <a:r>
                  <a:rPr lang="en-US" sz="1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0.1% à 100%</a:t>
                </a:r>
              </a:p>
            </p:txBody>
          </p:sp>
        </mc:Choice>
        <mc:Fallback xmlns="">
          <p:sp>
            <p:nvSpPr>
              <p:cNvPr id="23" name="ZoneTexte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3552" y="1122775"/>
                <a:ext cx="4176464" cy="2092881"/>
              </a:xfrm>
              <a:prstGeom prst="rect">
                <a:avLst/>
              </a:prstGeom>
              <a:blipFill>
                <a:blip r:embed="rId3"/>
                <a:stretch>
                  <a:fillRect l="-870" t="-862" b="-1437"/>
                </a:stretch>
              </a:blipFill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e 3"/>
          <p:cNvGrpSpPr/>
          <p:nvPr/>
        </p:nvGrpSpPr>
        <p:grpSpPr>
          <a:xfrm>
            <a:off x="7104112" y="1488678"/>
            <a:ext cx="3180978" cy="1364259"/>
            <a:chOff x="5963022" y="1194782"/>
            <a:chExt cx="3180978" cy="1364259"/>
          </a:xfrm>
        </p:grpSpPr>
        <p:sp>
          <p:nvSpPr>
            <p:cNvPr id="32" name="ZoneTexte 31"/>
            <p:cNvSpPr txBox="1"/>
            <p:nvPr/>
          </p:nvSpPr>
          <p:spPr>
            <a:xfrm>
              <a:off x="5963022" y="2035821"/>
              <a:ext cx="3180978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Z </a:t>
              </a:r>
              <a:r>
                <a:rPr lang="fr-FR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is</a:t>
              </a:r>
              <a:r>
                <a:rPr lang="fr-FR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the beam direction (longitudinal axis)</a:t>
              </a:r>
            </a:p>
          </p:txBody>
        </p:sp>
        <p:pic>
          <p:nvPicPr>
            <p:cNvPr id="33" name="Image 3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2424" y="1194782"/>
              <a:ext cx="1022174" cy="908720"/>
            </a:xfrm>
            <a:prstGeom prst="rect">
              <a:avLst/>
            </a:prstGeom>
          </p:spPr>
        </p:pic>
      </p:grpSp>
      <p:grpSp>
        <p:nvGrpSpPr>
          <p:cNvPr id="3" name="Groupe 2"/>
          <p:cNvGrpSpPr/>
          <p:nvPr/>
        </p:nvGrpSpPr>
        <p:grpSpPr>
          <a:xfrm>
            <a:off x="1780600" y="3356992"/>
            <a:ext cx="8707888" cy="3342084"/>
            <a:chOff x="112584" y="3543300"/>
            <a:chExt cx="8707888" cy="3342084"/>
          </a:xfrm>
        </p:grpSpPr>
        <p:pic>
          <p:nvPicPr>
            <p:cNvPr id="24" name="Picture 3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11"/>
            <a:stretch/>
          </p:blipFill>
          <p:spPr bwMode="auto">
            <a:xfrm>
              <a:off x="539552" y="3543300"/>
              <a:ext cx="3186148" cy="3088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4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60"/>
            <a:stretch/>
          </p:blipFill>
          <p:spPr bwMode="auto">
            <a:xfrm>
              <a:off x="5652120" y="3543300"/>
              <a:ext cx="3168352" cy="3069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ZoneTexte 25"/>
            <p:cNvSpPr txBox="1"/>
            <p:nvPr/>
          </p:nvSpPr>
          <p:spPr>
            <a:xfrm>
              <a:off x="1331640" y="3676962"/>
              <a:ext cx="1011815" cy="369332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fr-FR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Face vue</a:t>
              </a:r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6504106" y="3776151"/>
              <a:ext cx="1204176" cy="369332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fr-FR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Profile vue</a:t>
              </a:r>
            </a:p>
          </p:txBody>
        </p:sp>
        <p:sp>
          <p:nvSpPr>
            <p:cNvPr id="28" name="ZoneTexte 27"/>
            <p:cNvSpPr txBox="1"/>
            <p:nvPr/>
          </p:nvSpPr>
          <p:spPr>
            <a:xfrm>
              <a:off x="112584" y="4753050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</a:p>
          </p:txBody>
        </p:sp>
        <p:sp>
          <p:nvSpPr>
            <p:cNvPr id="29" name="ZoneTexte 28"/>
            <p:cNvSpPr txBox="1"/>
            <p:nvPr/>
          </p:nvSpPr>
          <p:spPr>
            <a:xfrm>
              <a:off x="971600" y="6485274"/>
              <a:ext cx="2304256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X</a:t>
              </a:r>
            </a:p>
          </p:txBody>
        </p:sp>
        <p:sp>
          <p:nvSpPr>
            <p:cNvPr id="30" name="ZoneTexte 29"/>
            <p:cNvSpPr txBox="1"/>
            <p:nvPr/>
          </p:nvSpPr>
          <p:spPr>
            <a:xfrm>
              <a:off x="6084168" y="6485274"/>
              <a:ext cx="2304256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Z</a:t>
              </a:r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5301566" y="4905450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</a:p>
          </p:txBody>
        </p:sp>
        <p:sp>
          <p:nvSpPr>
            <p:cNvPr id="34" name="ZoneTexte 33"/>
            <p:cNvSpPr txBox="1"/>
            <p:nvPr/>
          </p:nvSpPr>
          <p:spPr>
            <a:xfrm>
              <a:off x="3787622" y="3645024"/>
              <a:ext cx="1576466" cy="92333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Example: Deuterons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at 5 mA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259797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e 14"/>
          <p:cNvGrpSpPr/>
          <p:nvPr/>
        </p:nvGrpSpPr>
        <p:grpSpPr>
          <a:xfrm>
            <a:off x="1753856" y="1196753"/>
            <a:ext cx="8806640" cy="2704055"/>
            <a:chOff x="229856" y="1196752"/>
            <a:chExt cx="8806640" cy="2704055"/>
          </a:xfrm>
        </p:grpSpPr>
        <p:pic>
          <p:nvPicPr>
            <p:cNvPr id="18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4277" y="1314934"/>
              <a:ext cx="6597466" cy="2361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9" name="Connecteur droit 18"/>
            <p:cNvCxnSpPr/>
            <p:nvPr/>
          </p:nvCxnSpPr>
          <p:spPr>
            <a:xfrm>
              <a:off x="2274254" y="3074155"/>
              <a:ext cx="0" cy="826652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" name="Connecteur droit 19"/>
            <p:cNvCxnSpPr/>
            <p:nvPr/>
          </p:nvCxnSpPr>
          <p:spPr>
            <a:xfrm>
              <a:off x="3278045" y="3074155"/>
              <a:ext cx="0" cy="826652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Connecteur droit avec flèche 20"/>
            <p:cNvCxnSpPr/>
            <p:nvPr/>
          </p:nvCxnSpPr>
          <p:spPr>
            <a:xfrm>
              <a:off x="2274254" y="3896514"/>
              <a:ext cx="1003791" cy="0"/>
            </a:xfrm>
            <a:prstGeom prst="straightConnector1">
              <a:avLst/>
            </a:prstGeom>
            <a:ln>
              <a:headEnd type="arrow"/>
              <a:tailEnd type="arrow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Connecteur droit avec flèche 5"/>
            <p:cNvCxnSpPr/>
            <p:nvPr/>
          </p:nvCxnSpPr>
          <p:spPr>
            <a:xfrm>
              <a:off x="1177813" y="3487481"/>
              <a:ext cx="663860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ZoneTexte 32"/>
            <p:cNvSpPr txBox="1"/>
            <p:nvPr/>
          </p:nvSpPr>
          <p:spPr>
            <a:xfrm>
              <a:off x="7298973" y="3614827"/>
              <a:ext cx="1737523" cy="246221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Z (mm) = longitudinal axis</a:t>
              </a:r>
            </a:p>
          </p:txBody>
        </p:sp>
        <p:cxnSp>
          <p:nvCxnSpPr>
            <p:cNvPr id="55" name="Connecteur droit avec flèche 54"/>
            <p:cNvCxnSpPr/>
            <p:nvPr/>
          </p:nvCxnSpPr>
          <p:spPr>
            <a:xfrm flipV="1">
              <a:off x="1214277" y="1205374"/>
              <a:ext cx="0" cy="228210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ZoneTexte 55"/>
            <p:cNvSpPr txBox="1"/>
            <p:nvPr/>
          </p:nvSpPr>
          <p:spPr>
            <a:xfrm>
              <a:off x="229856" y="1196752"/>
              <a:ext cx="982699" cy="40011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 (mm) = vertical axis</a:t>
              </a:r>
            </a:p>
          </p:txBody>
        </p:sp>
      </p:grpSp>
      <p:sp>
        <p:nvSpPr>
          <p:cNvPr id="5" name="Titre 3"/>
          <p:cNvSpPr>
            <a:spLocks noGrp="1"/>
          </p:cNvSpPr>
          <p:nvPr>
            <p:ph type="title"/>
          </p:nvPr>
        </p:nvSpPr>
        <p:spPr>
          <a:xfrm>
            <a:off x="1776000" y="158400"/>
            <a:ext cx="8208432" cy="318272"/>
          </a:xfrm>
        </p:spPr>
        <p:txBody>
          <a:bodyPr vert="horz" wrap="none" lIns="36000" tIns="36000" rIns="36000" bIns="36000" rtlCol="0" anchor="t" anchorCtr="0">
            <a:noAutofit/>
          </a:bodyPr>
          <a:lstStyle/>
          <a:p>
            <a:pPr algn="just"/>
            <a:r>
              <a:rPr lang="en-US" sz="16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SPIRAL2 accelerator at GANIL-Caen</a:t>
            </a:r>
          </a:p>
        </p:txBody>
      </p:sp>
      <p:sp>
        <p:nvSpPr>
          <p:cNvPr id="82" name="Rectangle 2"/>
          <p:cNvSpPr txBox="1">
            <a:spLocks noChangeArrowheads="1"/>
          </p:cNvSpPr>
          <p:nvPr/>
        </p:nvSpPr>
        <p:spPr>
          <a:xfrm>
            <a:off x="2639616" y="582960"/>
            <a:ext cx="6984776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Font typeface="Arial" pitchFamily="34" charset="0"/>
              <a:buNone/>
              <a:defRPr sz="1800" b="1" i="0" u="none" strike="noStrike" kern="1200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Beam characteristics : time structure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2351584" y="3969932"/>
            <a:ext cx="7752458" cy="32316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Bunch frequency : 88 MHz (</a:t>
            </a:r>
            <a:r>
              <a:rPr lang="en-US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</a:t>
            </a:r>
            <a:r>
              <a:rPr lang="en-US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88e6 pulse/sec) </a:t>
            </a:r>
            <a:r>
              <a:rPr lang="en-US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</a:t>
            </a:r>
            <a:r>
              <a:rPr lang="en-US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time between pulses=12ns or 130 mm or 360°</a:t>
            </a:r>
          </a:p>
        </p:txBody>
      </p:sp>
      <p:sp>
        <p:nvSpPr>
          <p:cNvPr id="53" name="ZoneTexte 52"/>
          <p:cNvSpPr txBox="1"/>
          <p:nvPr/>
        </p:nvSpPr>
        <p:spPr>
          <a:xfrm>
            <a:off x="3565910" y="1485614"/>
            <a:ext cx="4243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Structure needed for acceleration in LINAC</a:t>
            </a:r>
          </a:p>
        </p:txBody>
      </p:sp>
      <p:grpSp>
        <p:nvGrpSpPr>
          <p:cNvPr id="23" name="Groupe 22"/>
          <p:cNvGrpSpPr/>
          <p:nvPr/>
        </p:nvGrpSpPr>
        <p:grpSpPr>
          <a:xfrm>
            <a:off x="2484546" y="4437112"/>
            <a:ext cx="6995831" cy="2232248"/>
            <a:chOff x="960545" y="4437112"/>
            <a:chExt cx="6995831" cy="2232248"/>
          </a:xfrm>
        </p:grpSpPr>
        <p:sp>
          <p:nvSpPr>
            <p:cNvPr id="35" name="ZoneTexte 34"/>
            <p:cNvSpPr txBox="1"/>
            <p:nvPr/>
          </p:nvSpPr>
          <p:spPr>
            <a:xfrm>
              <a:off x="1042720" y="5949280"/>
              <a:ext cx="6887719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7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At Spiral2 the duty cycle : 0.1% to 100%, macro pulse length 1ms to 1s</a:t>
              </a:r>
            </a:p>
          </p:txBody>
        </p:sp>
        <p:grpSp>
          <p:nvGrpSpPr>
            <p:cNvPr id="14" name="Groupe 13"/>
            <p:cNvGrpSpPr/>
            <p:nvPr/>
          </p:nvGrpSpPr>
          <p:grpSpPr>
            <a:xfrm>
              <a:off x="960545" y="5086249"/>
              <a:ext cx="6995831" cy="703903"/>
              <a:chOff x="554434" y="4869160"/>
              <a:chExt cx="6995831" cy="703903"/>
            </a:xfrm>
            <a:effectLst/>
          </p:grpSpPr>
          <p:grpSp>
            <p:nvGrpSpPr>
              <p:cNvPr id="36" name="Groupe 862213"/>
              <p:cNvGrpSpPr/>
              <p:nvPr/>
            </p:nvGrpSpPr>
            <p:grpSpPr>
              <a:xfrm>
                <a:off x="554434" y="4988615"/>
                <a:ext cx="3706890" cy="584448"/>
                <a:chOff x="849288" y="5347702"/>
                <a:chExt cx="4680520" cy="584448"/>
              </a:xfrm>
            </p:grpSpPr>
            <p:cxnSp>
              <p:nvCxnSpPr>
                <p:cNvPr id="37" name="Connecteur droit 36"/>
                <p:cNvCxnSpPr/>
                <p:nvPr/>
              </p:nvCxnSpPr>
              <p:spPr>
                <a:xfrm>
                  <a:off x="849288" y="5932150"/>
                  <a:ext cx="914400" cy="0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grpSp>
              <p:nvGrpSpPr>
                <p:cNvPr id="38" name="Groupe 862212"/>
                <p:cNvGrpSpPr/>
                <p:nvPr/>
              </p:nvGrpSpPr>
              <p:grpSpPr>
                <a:xfrm>
                  <a:off x="1763688" y="5347702"/>
                  <a:ext cx="3766120" cy="584448"/>
                  <a:chOff x="1813992" y="5724872"/>
                  <a:chExt cx="3766120" cy="584448"/>
                </a:xfrm>
              </p:grpSpPr>
              <p:cxnSp>
                <p:nvCxnSpPr>
                  <p:cNvPr id="39" name="Connecteur droit 38"/>
                  <p:cNvCxnSpPr/>
                  <p:nvPr/>
                </p:nvCxnSpPr>
                <p:spPr>
                  <a:xfrm flipV="1">
                    <a:off x="1813992" y="5724872"/>
                    <a:ext cx="0" cy="584448"/>
                  </a:xfrm>
                  <a:prstGeom prst="line">
                    <a:avLst/>
                  </a:prstGeom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Connecteur droit 39"/>
                  <p:cNvCxnSpPr/>
                  <p:nvPr/>
                </p:nvCxnSpPr>
                <p:spPr>
                  <a:xfrm>
                    <a:off x="1813992" y="5724872"/>
                    <a:ext cx="914400" cy="0"/>
                  </a:xfrm>
                  <a:prstGeom prst="line">
                    <a:avLst/>
                  </a:prstGeom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" name="Connecteur droit 40"/>
                  <p:cNvCxnSpPr/>
                  <p:nvPr/>
                </p:nvCxnSpPr>
                <p:spPr>
                  <a:xfrm flipV="1">
                    <a:off x="2728392" y="5724872"/>
                    <a:ext cx="0" cy="582420"/>
                  </a:xfrm>
                  <a:prstGeom prst="line">
                    <a:avLst/>
                  </a:prstGeom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" name="Connecteur droit 41"/>
                  <p:cNvCxnSpPr/>
                  <p:nvPr/>
                </p:nvCxnSpPr>
                <p:spPr>
                  <a:xfrm>
                    <a:off x="2728392" y="6298638"/>
                    <a:ext cx="2851720" cy="0"/>
                  </a:xfrm>
                  <a:prstGeom prst="line">
                    <a:avLst/>
                  </a:prstGeom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43" name="Connecteur droit avec flèche 42"/>
              <p:cNvCxnSpPr/>
              <p:nvPr/>
            </p:nvCxnSpPr>
            <p:spPr>
              <a:xfrm>
                <a:off x="1249008" y="4869160"/>
                <a:ext cx="3318556" cy="0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headEnd type="arrow"/>
                <a:tailEnd type="arrow"/>
              </a:ln>
              <a:effectLst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44" name="Groupe 53"/>
              <p:cNvGrpSpPr/>
              <p:nvPr/>
            </p:nvGrpSpPr>
            <p:grpSpPr>
              <a:xfrm>
                <a:off x="3843375" y="4977933"/>
                <a:ext cx="3706890" cy="584448"/>
                <a:chOff x="849288" y="5347702"/>
                <a:chExt cx="4680520" cy="584448"/>
              </a:xfrm>
            </p:grpSpPr>
            <p:cxnSp>
              <p:nvCxnSpPr>
                <p:cNvPr id="45" name="Connecteur droit 44"/>
                <p:cNvCxnSpPr/>
                <p:nvPr/>
              </p:nvCxnSpPr>
              <p:spPr>
                <a:xfrm>
                  <a:off x="849288" y="5932150"/>
                  <a:ext cx="914400" cy="0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grpSp>
              <p:nvGrpSpPr>
                <p:cNvPr id="46" name="Groupe 55"/>
                <p:cNvGrpSpPr/>
                <p:nvPr/>
              </p:nvGrpSpPr>
              <p:grpSpPr>
                <a:xfrm>
                  <a:off x="1763688" y="5347702"/>
                  <a:ext cx="3766120" cy="584448"/>
                  <a:chOff x="1813992" y="5724872"/>
                  <a:chExt cx="3766120" cy="584448"/>
                </a:xfrm>
              </p:grpSpPr>
              <p:cxnSp>
                <p:nvCxnSpPr>
                  <p:cNvPr id="47" name="Connecteur droit 46"/>
                  <p:cNvCxnSpPr/>
                  <p:nvPr/>
                </p:nvCxnSpPr>
                <p:spPr>
                  <a:xfrm flipV="1">
                    <a:off x="1813992" y="5724872"/>
                    <a:ext cx="0" cy="584448"/>
                  </a:xfrm>
                  <a:prstGeom prst="line">
                    <a:avLst/>
                  </a:prstGeom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" name="Connecteur droit 47"/>
                  <p:cNvCxnSpPr/>
                  <p:nvPr/>
                </p:nvCxnSpPr>
                <p:spPr>
                  <a:xfrm>
                    <a:off x="1813992" y="5724872"/>
                    <a:ext cx="914400" cy="0"/>
                  </a:xfrm>
                  <a:prstGeom prst="line">
                    <a:avLst/>
                  </a:prstGeom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" name="Connecteur droit 48"/>
                  <p:cNvCxnSpPr/>
                  <p:nvPr/>
                </p:nvCxnSpPr>
                <p:spPr>
                  <a:xfrm flipV="1">
                    <a:off x="2728392" y="5724872"/>
                    <a:ext cx="0" cy="582420"/>
                  </a:xfrm>
                  <a:prstGeom prst="line">
                    <a:avLst/>
                  </a:prstGeom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" name="Connecteur droit 49"/>
                  <p:cNvCxnSpPr/>
                  <p:nvPr/>
                </p:nvCxnSpPr>
                <p:spPr>
                  <a:xfrm>
                    <a:off x="2728392" y="6298638"/>
                    <a:ext cx="2851720" cy="0"/>
                  </a:xfrm>
                  <a:prstGeom prst="line">
                    <a:avLst/>
                  </a:prstGeom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sp>
          <p:nvSpPr>
            <p:cNvPr id="57" name="ZoneTexte 56"/>
            <p:cNvSpPr txBox="1"/>
            <p:nvPr/>
          </p:nvSpPr>
          <p:spPr>
            <a:xfrm>
              <a:off x="2097791" y="4840028"/>
              <a:ext cx="2425172" cy="246221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=1 second</a:t>
              </a:r>
            </a:p>
          </p:txBody>
        </p:sp>
        <p:sp>
          <p:nvSpPr>
            <p:cNvPr id="58" name="ZoneTexte 57"/>
            <p:cNvSpPr txBox="1"/>
            <p:nvPr/>
          </p:nvSpPr>
          <p:spPr>
            <a:xfrm>
              <a:off x="1835696" y="4437112"/>
              <a:ext cx="5494709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7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 duty cycle is the ratio over 1sec when the beam is On</a:t>
              </a:r>
            </a:p>
          </p:txBody>
        </p:sp>
        <p:cxnSp>
          <p:nvCxnSpPr>
            <p:cNvPr id="59" name="Connecteur droit avec flèche 58"/>
            <p:cNvCxnSpPr/>
            <p:nvPr/>
          </p:nvCxnSpPr>
          <p:spPr>
            <a:xfrm flipV="1">
              <a:off x="3538179" y="6237312"/>
              <a:ext cx="169725" cy="219822"/>
            </a:xfrm>
            <a:prstGeom prst="straightConnector1">
              <a:avLst/>
            </a:prstGeom>
            <a:ln>
              <a:tailEnd type="arrow"/>
            </a:ln>
            <a:effectLst/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sp>
          <p:nvSpPr>
            <p:cNvPr id="60" name="ZoneTexte 59"/>
            <p:cNvSpPr txBox="1"/>
            <p:nvPr/>
          </p:nvSpPr>
          <p:spPr>
            <a:xfrm>
              <a:off x="2797213" y="6423139"/>
              <a:ext cx="982699" cy="246221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88000 pulses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9774298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3"/>
          <p:cNvSpPr>
            <a:spLocks noGrp="1"/>
          </p:cNvSpPr>
          <p:nvPr>
            <p:ph type="title"/>
          </p:nvPr>
        </p:nvSpPr>
        <p:spPr>
          <a:xfrm>
            <a:off x="1776000" y="158400"/>
            <a:ext cx="8208432" cy="318272"/>
          </a:xfrm>
        </p:spPr>
        <p:txBody>
          <a:bodyPr vert="horz" wrap="none" lIns="36000" tIns="36000" rIns="36000" bIns="36000" rtlCol="0" anchor="t" anchorCtr="0">
            <a:noAutofit/>
          </a:bodyPr>
          <a:lstStyle/>
          <a:p>
            <a:pPr algn="just"/>
            <a:r>
              <a:rPr lang="en-US" sz="16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SPIRAL2 accelerator at GANIL-Caen</a:t>
            </a:r>
          </a:p>
        </p:txBody>
      </p:sp>
      <p:sp>
        <p:nvSpPr>
          <p:cNvPr id="82" name="Rectangle 2"/>
          <p:cNvSpPr txBox="1">
            <a:spLocks noChangeArrowheads="1"/>
          </p:cNvSpPr>
          <p:nvPr/>
        </p:nvSpPr>
        <p:spPr>
          <a:xfrm>
            <a:off x="2639616" y="582960"/>
            <a:ext cx="6984776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Font typeface="Arial" pitchFamily="34" charset="0"/>
              <a:buNone/>
              <a:defRPr sz="1800" b="1" i="0" u="none" strike="noStrike" kern="1200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Relation in the longitudinal plane </a:t>
            </a:r>
          </a:p>
        </p:txBody>
      </p:sp>
      <p:sp>
        <p:nvSpPr>
          <p:cNvPr id="30" name="ZoneTexte 29"/>
          <p:cNvSpPr txBox="1"/>
          <p:nvPr/>
        </p:nvSpPr>
        <p:spPr>
          <a:xfrm>
            <a:off x="4583832" y="1052737"/>
            <a:ext cx="4824536" cy="32316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SPIRAL2 : f=88 MHz </a:t>
            </a:r>
            <a:r>
              <a:rPr lang="en-US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</a:t>
            </a:r>
            <a:r>
              <a:rPr lang="en-US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T=12ns or 130 mm or 360°</a:t>
            </a:r>
          </a:p>
        </p:txBody>
      </p:sp>
      <p:grpSp>
        <p:nvGrpSpPr>
          <p:cNvPr id="31" name="Groupe 30"/>
          <p:cNvGrpSpPr>
            <a:grpSpLocks noChangeAspect="1"/>
          </p:cNvGrpSpPr>
          <p:nvPr/>
        </p:nvGrpSpPr>
        <p:grpSpPr>
          <a:xfrm>
            <a:off x="1623545" y="1287387"/>
            <a:ext cx="5108341" cy="1886332"/>
            <a:chOff x="229856" y="1196752"/>
            <a:chExt cx="8311251" cy="3069052"/>
          </a:xfrm>
        </p:grpSpPr>
        <p:pic>
          <p:nvPicPr>
            <p:cNvPr id="32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4277" y="1314934"/>
              <a:ext cx="6597466" cy="2361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3" name="Connecteur droit 32"/>
            <p:cNvCxnSpPr/>
            <p:nvPr/>
          </p:nvCxnSpPr>
          <p:spPr>
            <a:xfrm>
              <a:off x="5244314" y="1381388"/>
              <a:ext cx="0" cy="826651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4" name="Connecteur droit 33"/>
            <p:cNvCxnSpPr/>
            <p:nvPr/>
          </p:nvCxnSpPr>
          <p:spPr>
            <a:xfrm>
              <a:off x="6248105" y="1381388"/>
              <a:ext cx="0" cy="826651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5" name="Connecteur droit avec flèche 54"/>
            <p:cNvCxnSpPr/>
            <p:nvPr/>
          </p:nvCxnSpPr>
          <p:spPr>
            <a:xfrm>
              <a:off x="5244314" y="1548222"/>
              <a:ext cx="1003791" cy="0"/>
            </a:xfrm>
            <a:prstGeom prst="straightConnector1">
              <a:avLst/>
            </a:prstGeom>
            <a:ln>
              <a:headEnd type="arrow"/>
              <a:tailEnd type="arrow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Connecteur droit avec flèche 55"/>
            <p:cNvCxnSpPr/>
            <p:nvPr/>
          </p:nvCxnSpPr>
          <p:spPr>
            <a:xfrm>
              <a:off x="1177813" y="3487481"/>
              <a:ext cx="663860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ZoneTexte 56"/>
            <p:cNvSpPr txBox="1"/>
            <p:nvPr/>
          </p:nvSpPr>
          <p:spPr>
            <a:xfrm>
              <a:off x="6803584" y="3614827"/>
              <a:ext cx="1737523" cy="650977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Z (mm) = longitudinal axis</a:t>
              </a:r>
            </a:p>
          </p:txBody>
        </p:sp>
        <p:cxnSp>
          <p:nvCxnSpPr>
            <p:cNvPr id="58" name="Connecteur droit avec flèche 57"/>
            <p:cNvCxnSpPr/>
            <p:nvPr/>
          </p:nvCxnSpPr>
          <p:spPr>
            <a:xfrm flipV="1">
              <a:off x="1214277" y="1205374"/>
              <a:ext cx="0" cy="228210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ZoneTexte 58"/>
            <p:cNvSpPr txBox="1"/>
            <p:nvPr/>
          </p:nvSpPr>
          <p:spPr>
            <a:xfrm>
              <a:off x="229856" y="1196752"/>
              <a:ext cx="982699" cy="1151727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 (mm) = vertical axis</a:t>
              </a:r>
            </a:p>
          </p:txBody>
        </p:sp>
      </p:grpSp>
      <p:grpSp>
        <p:nvGrpSpPr>
          <p:cNvPr id="3" name="Groupe 2"/>
          <p:cNvGrpSpPr/>
          <p:nvPr/>
        </p:nvGrpSpPr>
        <p:grpSpPr>
          <a:xfrm>
            <a:off x="1776000" y="3302896"/>
            <a:ext cx="4320000" cy="2070321"/>
            <a:chOff x="252000" y="3070986"/>
            <a:chExt cx="4320000" cy="2070321"/>
          </a:xfrm>
        </p:grpSpPr>
        <p:pic>
          <p:nvPicPr>
            <p:cNvPr id="60" name="Picture 3" descr="F:\Enseignements\Documents\Conversion_Z-phase-T_Zp-E\00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7" r="66818" b="9758"/>
            <a:stretch/>
          </p:blipFill>
          <p:spPr bwMode="auto">
            <a:xfrm>
              <a:off x="252000" y="3080472"/>
              <a:ext cx="1261955" cy="17045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3" descr="F:\Enseignements\Documents\Conversion_Z-phase-T_Zp-E\00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93" t="7097" r="33414" b="15063"/>
            <a:stretch/>
          </p:blipFill>
          <p:spPr bwMode="auto">
            <a:xfrm>
              <a:off x="3181579" y="3080472"/>
              <a:ext cx="1390421" cy="17524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" name="Picture 3" descr="F:\Enseignements\Documents\Conversion_Z-phase-T_Zp-E\00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72" t="7097" b="762"/>
            <a:stretch/>
          </p:blipFill>
          <p:spPr bwMode="auto">
            <a:xfrm>
              <a:off x="1654009" y="3070986"/>
              <a:ext cx="1405823" cy="20703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3" name="Ellipse 62"/>
          <p:cNvSpPr/>
          <p:nvPr/>
        </p:nvSpPr>
        <p:spPr>
          <a:xfrm>
            <a:off x="2737162" y="1628800"/>
            <a:ext cx="322259" cy="936104"/>
          </a:xfrm>
          <a:prstGeom prst="ellipse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cxnSp>
        <p:nvCxnSpPr>
          <p:cNvPr id="64" name="Connecteur droit avec flèche 63"/>
          <p:cNvCxnSpPr/>
          <p:nvPr/>
        </p:nvCxnSpPr>
        <p:spPr>
          <a:xfrm flipH="1">
            <a:off x="2495601" y="2564904"/>
            <a:ext cx="360041" cy="1008112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ZoneTexte 19"/>
              <p:cNvSpPr txBox="1"/>
              <p:nvPr/>
            </p:nvSpPr>
            <p:spPr>
              <a:xfrm>
                <a:off x="6667384" y="1412776"/>
                <a:ext cx="4000616" cy="446885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5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Beam is known by :</a:t>
                </a:r>
              </a:p>
              <a:p>
                <a:r>
                  <a:rPr lang="en-US" sz="15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5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fr-FR" sz="15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𝐸</m:t>
                        </m:r>
                      </m:e>
                    </m:acc>
                  </m:oMath>
                </a14:m>
                <a:r>
                  <a:rPr lang="en-US" sz="15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charge </a:t>
                </a:r>
                <a14:m>
                  <m:oMath xmlns:m="http://schemas.openxmlformats.org/officeDocument/2006/math">
                    <m:r>
                      <a:rPr lang="en-US" sz="15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𝑞</m:t>
                    </m:r>
                  </m:oMath>
                </a14:m>
                <a:r>
                  <a:rPr lang="en-US" sz="15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frequency </a:t>
                </a:r>
                <a14:m>
                  <m:oMath xmlns:m="http://schemas.openxmlformats.org/officeDocument/2006/math">
                    <m:r>
                      <a:rPr lang="en-US" sz="15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𝑓</m:t>
                    </m:r>
                  </m:oMath>
                </a14:m>
                <a:r>
                  <a:rPr lang="en-US" sz="15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in Hz</a:t>
                </a:r>
              </a:p>
              <a:p>
                <a:r>
                  <a:rPr lang="en-US" sz="15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Bunch length is define by quantities :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sz="15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5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𝜎</m:t>
                        </m:r>
                      </m:e>
                      <m:sub>
                        <m:r>
                          <a:rPr lang="fr-FR" sz="15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𝑧</m:t>
                        </m:r>
                      </m:sub>
                    </m:sSub>
                    <m:r>
                      <a:rPr lang="fr-FR" sz="1500" i="1">
                        <a:solidFill>
                          <a:schemeClr val="tx1"/>
                        </a:solidFill>
                        <a:latin typeface="Cambria Math"/>
                      </a:rPr>
                      <m:t> (</m:t>
                    </m:r>
                    <m:r>
                      <a:rPr lang="fr-FR" sz="1500" i="1">
                        <a:solidFill>
                          <a:schemeClr val="tx1"/>
                        </a:solidFill>
                        <a:latin typeface="Cambria Math"/>
                      </a:rPr>
                      <m:t>𝑚</m:t>
                    </m:r>
                    <m:r>
                      <a:rPr lang="fr-FR" sz="1500" i="1">
                        <a:solidFill>
                          <a:schemeClr val="tx1"/>
                        </a:solidFill>
                        <a:latin typeface="Cambria Math"/>
                      </a:rPr>
                      <m:t>)</m:t>
                    </m:r>
                  </m:oMath>
                </a14:m>
                <a:r>
                  <a:rPr lang="fr-FR" sz="15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endParaRPr lang="fr-FR" sz="1500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sz="15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500" i="1" dirty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𝜎</m:t>
                        </m:r>
                      </m:e>
                      <m:sub>
                        <m:r>
                          <a:rPr lang="fr-FR" sz="1500" i="1" dirty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𝜑</m:t>
                        </m:r>
                      </m:sub>
                    </m:sSub>
                    <m:r>
                      <a:rPr lang="fr-FR" sz="1500" i="1" dirty="0">
                        <a:solidFill>
                          <a:schemeClr val="tx1"/>
                        </a:solidFill>
                        <a:latin typeface="Cambria Math"/>
                      </a:rPr>
                      <m:t> (</m:t>
                    </m:r>
                    <m:r>
                      <a:rPr lang="fr-FR" sz="1500" i="1" dirty="0">
                        <a:solidFill>
                          <a:schemeClr val="tx1"/>
                        </a:solidFill>
                        <a:latin typeface="Cambria Math"/>
                      </a:rPr>
                      <m:t>𝑑𝑒𝑔𝑟</m:t>
                    </m:r>
                    <m:r>
                      <a:rPr lang="fr-FR" sz="1500" i="1" dirty="0">
                        <a:solidFill>
                          <a:schemeClr val="tx1"/>
                        </a:solidFill>
                        <a:latin typeface="Cambria Math"/>
                      </a:rPr>
                      <m:t>é</m:t>
                    </m:r>
                    <m:r>
                      <a:rPr lang="fr-FR" sz="1500" i="1" dirty="0">
                        <a:solidFill>
                          <a:schemeClr val="tx1"/>
                        </a:solidFill>
                        <a:latin typeface="Cambria Math"/>
                      </a:rPr>
                      <m:t>𝑠</m:t>
                    </m:r>
                    <m:r>
                      <a:rPr lang="fr-FR" sz="1500" i="1" dirty="0">
                        <a:solidFill>
                          <a:schemeClr val="tx1"/>
                        </a:solidFill>
                        <a:latin typeface="Cambria Math"/>
                      </a:rPr>
                      <m:t>)</m:t>
                    </m:r>
                  </m:oMath>
                </a14:m>
                <a:r>
                  <a:rPr lang="fr-FR" sz="15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(phase </a:t>
                </a:r>
                <a:r>
                  <a:rPr lang="en-US" sz="15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length</a:t>
                </a:r>
                <a:r>
                  <a:rPr lang="fr-FR" sz="15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sz="15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5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𝜎</m:t>
                        </m:r>
                      </m:e>
                      <m:sub>
                        <m:r>
                          <a:rPr lang="fr-FR" sz="15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𝑇</m:t>
                        </m:r>
                      </m:sub>
                    </m:sSub>
                    <m:r>
                      <a:rPr lang="fr-FR" sz="1500" i="1">
                        <a:solidFill>
                          <a:schemeClr val="tx1"/>
                        </a:solidFill>
                        <a:latin typeface="Cambria Math"/>
                      </a:rPr>
                      <m:t> </m:t>
                    </m:r>
                    <m:d>
                      <m:dPr>
                        <m:ctrlPr>
                          <a:rPr lang="fr-FR" sz="15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5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𝑠</m:t>
                        </m:r>
                      </m:e>
                    </m:d>
                  </m:oMath>
                </a14:m>
                <a:r>
                  <a:rPr lang="en-US" sz="15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(time length)</a:t>
                </a:r>
              </a:p>
              <a:p>
                <a:endParaRPr lang="en-US" sz="15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15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We have :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sz="15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5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𝜎</m:t>
                        </m:r>
                      </m:e>
                      <m:sub>
                        <m:r>
                          <a:rPr lang="fr-FR" sz="15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𝑧</m:t>
                        </m:r>
                      </m:sub>
                    </m:sSub>
                    <m:r>
                      <a:rPr lang="fr-FR" sz="1500" i="1">
                        <a:solidFill>
                          <a:schemeClr val="tx1"/>
                        </a:solidFill>
                        <a:latin typeface="Cambria Math"/>
                      </a:rPr>
                      <m:t> </m:t>
                    </m:r>
                    <m:d>
                      <m:dPr>
                        <m:ctrlPr>
                          <a:rPr lang="fr-FR" sz="15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5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𝑚</m:t>
                        </m:r>
                      </m:e>
                    </m:d>
                    <m:r>
                      <a:rPr lang="fr-FR" sz="1500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fr-FR" sz="15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sz="15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500" i="1" dirty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𝜎</m:t>
                            </m:r>
                          </m:e>
                          <m:sub>
                            <m:r>
                              <a:rPr lang="fr-FR" sz="1500" i="1" dirty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𝜑</m:t>
                            </m:r>
                          </m:sub>
                        </m:sSub>
                        <m:r>
                          <a:rPr lang="fr-FR" sz="1500" i="1" dirty="0">
                            <a:solidFill>
                              <a:schemeClr val="tx1"/>
                            </a:solidFill>
                            <a:latin typeface="Cambria Math"/>
                          </a:rPr>
                          <m:t> (</m:t>
                        </m:r>
                        <m:r>
                          <a:rPr lang="fr-FR" sz="1500" i="1" dirty="0">
                            <a:solidFill>
                              <a:schemeClr val="tx1"/>
                            </a:solidFill>
                            <a:latin typeface="Cambria Math"/>
                          </a:rPr>
                          <m:t>𝑑𝑒𝑔𝑟</m:t>
                        </m:r>
                        <m:r>
                          <a:rPr lang="fr-FR" sz="1500" i="1" dirty="0">
                            <a:solidFill>
                              <a:schemeClr val="tx1"/>
                            </a:solidFill>
                            <a:latin typeface="Cambria Math"/>
                          </a:rPr>
                          <m:t>é</m:t>
                        </m:r>
                        <m:r>
                          <a:rPr lang="fr-FR" sz="1500" i="1" dirty="0">
                            <a:solidFill>
                              <a:schemeClr val="tx1"/>
                            </a:solidFill>
                            <a:latin typeface="Cambria Math"/>
                          </a:rPr>
                          <m:t>𝑠</m:t>
                        </m:r>
                        <m:r>
                          <a:rPr lang="fr-FR" sz="1500" i="1" dirty="0">
                            <a:solidFill>
                              <a:schemeClr val="tx1"/>
                            </a:solidFill>
                            <a:latin typeface="Cambria Math"/>
                          </a:rPr>
                          <m:t>)×</m:t>
                        </m:r>
                        <m:r>
                          <a:rPr lang="fr-FR" sz="1500" i="1" dirty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𝛽𝜆</m:t>
                        </m:r>
                      </m:num>
                      <m:den>
                        <m:r>
                          <a:rPr lang="fr-FR" sz="15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360</m:t>
                        </m:r>
                      </m:den>
                    </m:f>
                  </m:oMath>
                </a14:m>
                <a:r>
                  <a:rPr lang="fr-FR" sz="15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with </a:t>
                </a:r>
                <a14:m>
                  <m:oMath xmlns:m="http://schemas.openxmlformats.org/officeDocument/2006/math">
                    <m:r>
                      <a:rPr lang="fr-FR" sz="1500" i="1" dirty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𝜆</m:t>
                    </m:r>
                    <m:r>
                      <a:rPr lang="fr-FR" sz="1500" i="1" dirty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fr-FR" sz="15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fr-FR" sz="1500" i="1" dirty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𝑐</m:t>
                        </m:r>
                        <m:r>
                          <a:rPr lang="fr-FR" sz="1500" i="1" dirty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(</m:t>
                        </m:r>
                        <m:f>
                          <m:fPr>
                            <m:type m:val="lin"/>
                            <m:ctrlPr>
                              <a:rPr lang="fr-FR" sz="15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fPr>
                          <m:num>
                            <m:r>
                              <a:rPr lang="fr-FR" sz="1500" i="1" dirty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𝑚</m:t>
                            </m:r>
                          </m:num>
                          <m:den>
                            <m:r>
                              <a:rPr lang="fr-FR" sz="1500" i="1" dirty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𝑠</m:t>
                            </m:r>
                          </m:den>
                        </m:f>
                        <m:r>
                          <a:rPr lang="fr-FR" sz="1500" i="1" dirty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)</m:t>
                        </m:r>
                      </m:num>
                      <m:den>
                        <m:r>
                          <a:rPr lang="fr-FR" sz="1500" i="1" dirty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𝑓</m:t>
                        </m:r>
                      </m:den>
                    </m:f>
                  </m:oMath>
                </a14:m>
                <a:endParaRPr lang="fr-FR" sz="15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sz="15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5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𝜎</m:t>
                        </m:r>
                      </m:e>
                      <m:sub>
                        <m:r>
                          <a:rPr lang="fr-FR" sz="15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𝑧</m:t>
                        </m:r>
                      </m:sub>
                    </m:sSub>
                    <m:r>
                      <a:rPr lang="fr-FR" sz="1500" i="1">
                        <a:solidFill>
                          <a:schemeClr val="tx1"/>
                        </a:solidFill>
                        <a:latin typeface="Cambria Math"/>
                      </a:rPr>
                      <m:t> </m:t>
                    </m:r>
                    <m:d>
                      <m:dPr>
                        <m:ctrlPr>
                          <a:rPr lang="fr-FR" sz="15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5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𝑚</m:t>
                        </m:r>
                      </m:e>
                    </m:d>
                    <m:r>
                      <a:rPr lang="fr-FR" sz="1500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fr-FR" sz="15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sz="15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500" i="1" dirty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𝜎</m:t>
                            </m:r>
                          </m:e>
                          <m:sub>
                            <m:r>
                              <a:rPr lang="fr-FR" sz="1500" i="1" dirty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𝜑</m:t>
                            </m:r>
                          </m:sub>
                        </m:sSub>
                        <m:r>
                          <a:rPr lang="fr-FR" sz="1500" i="1" dirty="0">
                            <a:solidFill>
                              <a:schemeClr val="tx1"/>
                            </a:solidFill>
                            <a:latin typeface="Cambria Math"/>
                          </a:rPr>
                          <m:t> ×</m:t>
                        </m:r>
                        <m:r>
                          <a:rPr lang="fr-FR" sz="1500" i="1" dirty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𝛽</m:t>
                        </m:r>
                        <m:r>
                          <a:rPr lang="fr-FR" sz="1500" i="1" dirty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𝑐</m:t>
                        </m:r>
                        <m:r>
                          <a:rPr lang="fr-FR" sz="1500" i="1" dirty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(</m:t>
                        </m:r>
                        <m:f>
                          <m:fPr>
                            <m:type m:val="lin"/>
                            <m:ctrlPr>
                              <a:rPr lang="fr-FR" sz="15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fPr>
                          <m:num>
                            <m:r>
                              <a:rPr lang="fr-FR" sz="1500" i="1" dirty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𝑚</m:t>
                            </m:r>
                          </m:num>
                          <m:den>
                            <m:r>
                              <a:rPr lang="fr-FR" sz="1500" i="1" dirty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𝑠</m:t>
                            </m:r>
                          </m:den>
                        </m:f>
                        <m:r>
                          <a:rPr lang="fr-FR" sz="1500" i="1" dirty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)</m:t>
                        </m:r>
                      </m:num>
                      <m:den>
                        <m:r>
                          <a:rPr lang="fr-FR" sz="15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360</m:t>
                        </m:r>
                        <m:r>
                          <a:rPr lang="fr-FR" sz="1500" i="1" dirty="0">
                            <a:solidFill>
                              <a:schemeClr val="tx1"/>
                            </a:solidFill>
                            <a:latin typeface="Cambria Math"/>
                          </a:rPr>
                          <m:t>×</m:t>
                        </m:r>
                        <m:r>
                          <a:rPr lang="fr-FR" sz="15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den>
                    </m:f>
                  </m:oMath>
                </a14:m>
                <a:r>
                  <a:rPr lang="fr-FR" sz="15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5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5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𝜎</m:t>
                        </m:r>
                      </m:e>
                      <m:sub>
                        <m:r>
                          <a:rPr lang="fr-FR" sz="15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𝑇</m:t>
                        </m:r>
                      </m:sub>
                    </m:sSub>
                    <m:r>
                      <a:rPr lang="fr-FR" sz="1500" i="1">
                        <a:solidFill>
                          <a:schemeClr val="tx1"/>
                        </a:solidFill>
                        <a:latin typeface="Cambria Math"/>
                      </a:rPr>
                      <m:t> </m:t>
                    </m:r>
                    <m:d>
                      <m:dPr>
                        <m:ctrlPr>
                          <a:rPr lang="fr-FR" sz="15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5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𝑠</m:t>
                        </m:r>
                      </m:e>
                    </m:d>
                    <m:r>
                      <a:rPr lang="fr-FR" sz="1500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fr-FR" sz="15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sz="15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500" i="1" dirty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𝜎</m:t>
                            </m:r>
                          </m:e>
                          <m:sub>
                            <m:r>
                              <a:rPr lang="fr-FR" sz="1500" i="1" dirty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𝜑</m:t>
                            </m:r>
                          </m:sub>
                        </m:sSub>
                        <m:r>
                          <a:rPr lang="fr-FR" sz="1500" i="1" dirty="0">
                            <a:solidFill>
                              <a:schemeClr val="tx1"/>
                            </a:solidFill>
                            <a:latin typeface="Cambria Math"/>
                          </a:rPr>
                          <m:t> (°)</m:t>
                        </m:r>
                      </m:num>
                      <m:den>
                        <m:r>
                          <a:rPr lang="fr-FR" sz="15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360</m:t>
                        </m:r>
                        <m:r>
                          <a:rPr lang="fr-FR" sz="1500" i="1" dirty="0">
                            <a:solidFill>
                              <a:schemeClr val="tx1"/>
                            </a:solidFill>
                            <a:latin typeface="Cambria Math"/>
                          </a:rPr>
                          <m:t>×</m:t>
                        </m:r>
                        <m:r>
                          <a:rPr lang="fr-FR" sz="1500" i="1" dirty="0">
                            <a:solidFill>
                              <a:schemeClr val="tx1"/>
                            </a:solidFill>
                            <a:latin typeface="Cambria Math"/>
                          </a:rPr>
                          <m:t>𝑓</m:t>
                        </m:r>
                      </m:den>
                    </m:f>
                  </m:oMath>
                </a14:m>
                <a:endParaRPr lang="fr-FR" sz="15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15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15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 standard deviation in energy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5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5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𝜎</m:t>
                        </m:r>
                      </m:e>
                      <m:sub>
                        <m:r>
                          <a:rPr lang="fr-FR" sz="15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𝐸</m:t>
                        </m:r>
                      </m:sub>
                    </m:sSub>
                    <m:r>
                      <a:rPr lang="fr-FR" sz="1500" i="1">
                        <a:solidFill>
                          <a:schemeClr val="tx1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fr-FR" sz="15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</a:t>
                </a:r>
                <a:r>
                  <a:rPr lang="fr-FR" sz="15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the longitudinale divergence 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5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5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𝜎</m:t>
                        </m:r>
                      </m:e>
                      <m:sub>
                        <m:r>
                          <a:rPr lang="fr-FR" sz="15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𝑧</m:t>
                        </m:r>
                        <m:r>
                          <a:rPr lang="fr-FR" sz="15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′</m:t>
                        </m:r>
                      </m:sub>
                    </m:sSub>
                    <m:r>
                      <a:rPr lang="fr-FR" sz="1500" i="1">
                        <a:solidFill>
                          <a:schemeClr val="tx1"/>
                        </a:solidFill>
                        <a:latin typeface="Cambria Math"/>
                      </a:rPr>
                      <m:t> </m:t>
                    </m:r>
                    <m:d>
                      <m:dPr>
                        <m:ctrlPr>
                          <a:rPr lang="fr-FR" sz="15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5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𝑟𝑎𝑑</m:t>
                        </m:r>
                      </m:e>
                    </m:d>
                    <m:r>
                      <a:rPr lang="fr-FR" sz="1500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fr-FR" sz="15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sz="15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500" i="1" dirty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𝜎</m:t>
                            </m:r>
                          </m:e>
                          <m:sub>
                            <m:r>
                              <a:rPr lang="fr-FR" sz="1500" i="1" dirty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𝐸</m:t>
                            </m:r>
                          </m:sub>
                        </m:sSub>
                        <m:d>
                          <m:dPr>
                            <m:ctrlPr>
                              <a:rPr lang="fr-FR" sz="15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fr-FR" sz="1500" i="1" dirty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𝑀𝑒𝑉</m:t>
                            </m:r>
                          </m:e>
                        </m:d>
                      </m:num>
                      <m:den>
                        <m:acc>
                          <m:accPr>
                            <m:chr m:val="̅"/>
                            <m:ctrlPr>
                              <a:rPr lang="fr-FR" sz="15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sz="15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𝐸</m:t>
                            </m:r>
                          </m:e>
                        </m:acc>
                        <m:r>
                          <a:rPr lang="fr-FR" sz="15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×</m:t>
                        </m:r>
                        <m:r>
                          <a:rPr lang="fr-FR" sz="15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𝛾</m:t>
                        </m:r>
                        <m:d>
                          <m:dPr>
                            <m:ctrlPr>
                              <a:rPr lang="fr-FR" sz="15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fr-FR" sz="1500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𝛾</m:t>
                            </m:r>
                            <m:r>
                              <a:rPr lang="fr-FR" sz="1500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+1</m:t>
                            </m:r>
                          </m:e>
                        </m:d>
                      </m:den>
                    </m:f>
                  </m:oMath>
                </a14:m>
                <a:endParaRPr lang="fr-FR" sz="15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15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sz="15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5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𝜎</m:t>
                        </m:r>
                      </m:e>
                      <m:sub>
                        <m:r>
                          <a:rPr lang="fr-FR" sz="15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US" sz="15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 the standard deviation 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5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15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fr-FR" sz="15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fr-FR" sz="15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den>
                        </m:f>
                        <m:nary>
                          <m:naryPr>
                            <m:chr m:val="∑"/>
                            <m:ctrlPr>
                              <a:rPr lang="en-US" sz="15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fr-FR" sz="15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𝑖</m:t>
                            </m:r>
                            <m:r>
                              <a:rPr lang="fr-FR" sz="15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r>
                              <m:rPr>
                                <m:brk m:alnAt="23"/>
                              </m:rPr>
                              <a:rPr lang="fr-FR" sz="15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fr-FR" sz="15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p>
                          <m:e>
                            <m:sSup>
                              <m:sSupPr>
                                <m:ctrlPr>
                                  <a:rPr lang="en-US" sz="15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15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15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FR" sz="15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𝑎</m:t>
                                        </m:r>
                                      </m:e>
                                      <m:sub>
                                        <m:r>
                                          <a:rPr lang="fr-FR" sz="15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r>
                                      <a:rPr lang="fr-FR" sz="15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−</m:t>
                                    </m:r>
                                    <m:acc>
                                      <m:accPr>
                                        <m:chr m:val="̅"/>
                                        <m:ctrlPr>
                                          <a:rPr lang="fr-FR" sz="15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fr-FR" sz="15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𝑎</m:t>
                                        </m:r>
                                      </m:e>
                                    </m:acc>
                                  </m:e>
                                </m:d>
                              </m:e>
                              <m:sup>
                                <m:r>
                                  <a:rPr lang="fr-FR" sz="15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nary>
                      </m:e>
                    </m:rad>
                  </m:oMath>
                </a14:m>
                <a:r>
                  <a:rPr lang="en-US" sz="15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where a is an uniform law</a:t>
                </a:r>
              </a:p>
            </p:txBody>
          </p:sp>
        </mc:Choice>
        <mc:Fallback xmlns="">
          <p:sp>
            <p:nvSpPr>
              <p:cNvPr id="20" name="ZoneTexte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7384" y="1412776"/>
                <a:ext cx="4000616" cy="4468852"/>
              </a:xfrm>
              <a:prstGeom prst="rect">
                <a:avLst/>
              </a:prstGeom>
              <a:blipFill>
                <a:blip r:embed="rId5"/>
                <a:stretch>
                  <a:fillRect l="-610" t="-273" b="-546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e 1"/>
          <p:cNvGrpSpPr/>
          <p:nvPr/>
        </p:nvGrpSpPr>
        <p:grpSpPr>
          <a:xfrm>
            <a:off x="1826676" y="5496350"/>
            <a:ext cx="4773380" cy="1173010"/>
            <a:chOff x="302676" y="5496350"/>
            <a:chExt cx="4773380" cy="1173010"/>
          </a:xfrm>
        </p:grpSpPr>
        <p:grpSp>
          <p:nvGrpSpPr>
            <p:cNvPr id="21" name="Groupe 20"/>
            <p:cNvGrpSpPr>
              <a:grpSpLocks noChangeAspect="1"/>
            </p:cNvGrpSpPr>
            <p:nvPr/>
          </p:nvGrpSpPr>
          <p:grpSpPr>
            <a:xfrm>
              <a:off x="1296056" y="5496350"/>
              <a:ext cx="3780000" cy="1173010"/>
              <a:chOff x="298592" y="5015078"/>
              <a:chExt cx="4448565" cy="1380488"/>
            </a:xfrm>
          </p:grpSpPr>
          <p:pic>
            <p:nvPicPr>
              <p:cNvPr id="22" name="Picture 2" descr="F:\Enseignements\Documents\Conversion_Z-phase-T_Zp-E\03.png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78" t="58034" r="6153" b="3141"/>
              <a:stretch/>
            </p:blipFill>
            <p:spPr bwMode="auto">
              <a:xfrm>
                <a:off x="3203848" y="5646722"/>
                <a:ext cx="1543309" cy="7488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4" descr="F:\Enseignements\Documents\Conversion_Z-phase-T_Zp-E\01.png"/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2" t="5891" r="2292" b="6713"/>
              <a:stretch/>
            </p:blipFill>
            <p:spPr bwMode="auto">
              <a:xfrm>
                <a:off x="298592" y="5445224"/>
                <a:ext cx="2465985" cy="9309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5" descr="F:\Enseignements\Documents\Conversion_Z-phase-T_Zp-E\02.png"/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05" t="87178" r="1970"/>
              <a:stretch/>
            </p:blipFill>
            <p:spPr bwMode="auto">
              <a:xfrm>
                <a:off x="298592" y="5015078"/>
                <a:ext cx="3265296" cy="3581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5" name="ZoneTexte 24"/>
            <p:cNvSpPr txBox="1"/>
            <p:nvPr/>
          </p:nvSpPr>
          <p:spPr>
            <a:xfrm>
              <a:off x="302676" y="5545475"/>
              <a:ext cx="942092" cy="1015663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z="15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Ex : deuterons beam at 40 MeV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8234770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3"/>
          <p:cNvSpPr>
            <a:spLocks noGrp="1"/>
          </p:cNvSpPr>
          <p:nvPr>
            <p:ph type="title"/>
          </p:nvPr>
        </p:nvSpPr>
        <p:spPr>
          <a:xfrm>
            <a:off x="1776000" y="158400"/>
            <a:ext cx="8208432" cy="318272"/>
          </a:xfrm>
        </p:spPr>
        <p:txBody>
          <a:bodyPr vert="horz" wrap="none" lIns="36000" tIns="36000" rIns="36000" bIns="36000" rtlCol="0" anchor="t" anchorCtr="0">
            <a:noAutofit/>
          </a:bodyPr>
          <a:lstStyle/>
          <a:p>
            <a:pPr algn="just"/>
            <a:r>
              <a:rPr lang="en-US" sz="16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SPIRAL2 accelerator at GANIL-Caen</a:t>
            </a:r>
          </a:p>
        </p:txBody>
      </p:sp>
      <p:sp>
        <p:nvSpPr>
          <p:cNvPr id="82" name="Rectangle 2"/>
          <p:cNvSpPr txBox="1">
            <a:spLocks noChangeArrowheads="1"/>
          </p:cNvSpPr>
          <p:nvPr/>
        </p:nvSpPr>
        <p:spPr>
          <a:xfrm>
            <a:off x="2639616" y="582960"/>
            <a:ext cx="6984776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Font typeface="Arial" pitchFamily="34" charset="0"/>
              <a:buNone/>
              <a:defRPr sz="1800" b="1" i="0" u="none" strike="noStrike" kern="1200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Beam characteristics : phase space</a:t>
            </a:r>
          </a:p>
        </p:txBody>
      </p:sp>
      <p:sp>
        <p:nvSpPr>
          <p:cNvPr id="30" name="ZoneTexte 29"/>
          <p:cNvSpPr txBox="1"/>
          <p:nvPr/>
        </p:nvSpPr>
        <p:spPr>
          <a:xfrm>
            <a:off x="4593108" y="1340768"/>
            <a:ext cx="2727029" cy="400110"/>
          </a:xfrm>
          <a:prstGeom prst="rect">
            <a:avLst/>
          </a:prstGeom>
          <a:noFill/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Phase spaces, emittances: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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3579452" y="5589240"/>
            <a:ext cx="4964821" cy="400110"/>
          </a:xfrm>
          <a:prstGeom prst="rect">
            <a:avLst/>
          </a:prstGeom>
          <a:noFill/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Large transverse divergence + space charge</a:t>
            </a:r>
          </a:p>
        </p:txBody>
      </p:sp>
      <p:sp>
        <p:nvSpPr>
          <p:cNvPr id="58" name="ZoneTexte 57"/>
          <p:cNvSpPr txBox="1"/>
          <p:nvPr/>
        </p:nvSpPr>
        <p:spPr>
          <a:xfrm>
            <a:off x="2230514" y="6165304"/>
            <a:ext cx="7681911" cy="369332"/>
          </a:xfrm>
          <a:prstGeom prst="rect">
            <a:avLst/>
          </a:prstGeom>
          <a:noFill/>
          <a:effec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Example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One particle with 5 mm, 50 mrad → after z=10cm, position is 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mm</a:t>
            </a:r>
          </a:p>
        </p:txBody>
      </p:sp>
      <p:grpSp>
        <p:nvGrpSpPr>
          <p:cNvPr id="2" name="Groupe 1"/>
          <p:cNvGrpSpPr/>
          <p:nvPr/>
        </p:nvGrpSpPr>
        <p:grpSpPr>
          <a:xfrm>
            <a:off x="1661686" y="1892300"/>
            <a:ext cx="8826802" cy="3490208"/>
            <a:chOff x="0" y="1892300"/>
            <a:chExt cx="8826802" cy="3490208"/>
          </a:xfrm>
        </p:grpSpPr>
        <p:pic>
          <p:nvPicPr>
            <p:cNvPr id="29" name="Picture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45"/>
            <a:stretch/>
          </p:blipFill>
          <p:spPr bwMode="auto">
            <a:xfrm>
              <a:off x="251520" y="1892300"/>
              <a:ext cx="8567628" cy="2986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ZoneTexte 31"/>
            <p:cNvSpPr txBox="1"/>
            <p:nvPr/>
          </p:nvSpPr>
          <p:spPr>
            <a:xfrm>
              <a:off x="1049938" y="5013176"/>
              <a:ext cx="74562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Horizontal                                 Vertical                                    Longitudinal</a:t>
              </a:r>
            </a:p>
          </p:txBody>
        </p:sp>
        <p:sp>
          <p:nvSpPr>
            <p:cNvPr id="33" name="ZoneTexte 32"/>
            <p:cNvSpPr txBox="1"/>
            <p:nvPr/>
          </p:nvSpPr>
          <p:spPr>
            <a:xfrm>
              <a:off x="0" y="2924944"/>
              <a:ext cx="428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X’</a:t>
              </a:r>
            </a:p>
          </p:txBody>
        </p:sp>
        <p:sp>
          <p:nvSpPr>
            <p:cNvPr id="34" name="ZoneTexte 33"/>
            <p:cNvSpPr txBox="1"/>
            <p:nvPr/>
          </p:nvSpPr>
          <p:spPr>
            <a:xfrm>
              <a:off x="539552" y="4693786"/>
              <a:ext cx="828725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X                                               Y                                                 Z</a:t>
              </a:r>
            </a:p>
          </p:txBody>
        </p:sp>
        <p:sp>
          <p:nvSpPr>
            <p:cNvPr id="55" name="ZoneTexte 54"/>
            <p:cNvSpPr txBox="1"/>
            <p:nvPr/>
          </p:nvSpPr>
          <p:spPr>
            <a:xfrm>
              <a:off x="2987824" y="2924944"/>
              <a:ext cx="428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Y’</a:t>
              </a:r>
            </a:p>
          </p:txBody>
        </p:sp>
        <p:sp>
          <p:nvSpPr>
            <p:cNvPr id="56" name="ZoneTexte 55"/>
            <p:cNvSpPr txBox="1"/>
            <p:nvPr/>
          </p:nvSpPr>
          <p:spPr>
            <a:xfrm>
              <a:off x="5868144" y="2924944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</a:p>
          </p:txBody>
        </p:sp>
        <p:sp>
          <p:nvSpPr>
            <p:cNvPr id="57" name="Ellipse 56"/>
            <p:cNvSpPr/>
            <p:nvPr/>
          </p:nvSpPr>
          <p:spPr>
            <a:xfrm>
              <a:off x="1979712" y="2564904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59" name="Connecteur droit avec flèche 58"/>
            <p:cNvCxnSpPr>
              <a:stCxn id="57" idx="6"/>
            </p:cNvCxnSpPr>
            <p:nvPr/>
          </p:nvCxnSpPr>
          <p:spPr>
            <a:xfrm>
              <a:off x="2123728" y="2636912"/>
              <a:ext cx="36004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1094500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3"/>
          <p:cNvSpPr>
            <a:spLocks noGrp="1"/>
          </p:cNvSpPr>
          <p:nvPr>
            <p:ph type="title"/>
          </p:nvPr>
        </p:nvSpPr>
        <p:spPr>
          <a:xfrm>
            <a:off x="1776000" y="158400"/>
            <a:ext cx="8208432" cy="318272"/>
          </a:xfrm>
        </p:spPr>
        <p:txBody>
          <a:bodyPr vert="horz" wrap="none" lIns="36000" tIns="36000" rIns="36000" bIns="36000" rtlCol="0" anchor="t" anchorCtr="0">
            <a:noAutofit/>
          </a:bodyPr>
          <a:lstStyle/>
          <a:p>
            <a:pPr algn="just"/>
            <a:r>
              <a:rPr lang="en-US" sz="16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SPIRAL2 accelerator at GANIL-Caen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598" y="980260"/>
            <a:ext cx="8860160" cy="3170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e 26"/>
          <p:cNvGrpSpPr/>
          <p:nvPr/>
        </p:nvGrpSpPr>
        <p:grpSpPr>
          <a:xfrm>
            <a:off x="1631504" y="1383159"/>
            <a:ext cx="8136904" cy="3484840"/>
            <a:chOff x="107504" y="1412776"/>
            <a:chExt cx="8136904" cy="3484840"/>
          </a:xfrm>
        </p:grpSpPr>
        <p:sp>
          <p:nvSpPr>
            <p:cNvPr id="18" name="Ellipse 17"/>
            <p:cNvSpPr/>
            <p:nvPr/>
          </p:nvSpPr>
          <p:spPr>
            <a:xfrm>
              <a:off x="611560" y="2852936"/>
              <a:ext cx="648071" cy="1152128"/>
            </a:xfrm>
            <a:prstGeom prst="ellipse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FF0000"/>
                </a:solidFill>
              </a:endParaRPr>
            </a:p>
          </p:txBody>
        </p:sp>
        <p:sp>
          <p:nvSpPr>
            <p:cNvPr id="19" name="Ellipse 18"/>
            <p:cNvSpPr/>
            <p:nvPr/>
          </p:nvSpPr>
          <p:spPr>
            <a:xfrm>
              <a:off x="1667766" y="2708920"/>
              <a:ext cx="432048" cy="1152128"/>
            </a:xfrm>
            <a:prstGeom prst="ellipse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FF0000"/>
                </a:solidFill>
              </a:endParaRPr>
            </a:p>
          </p:txBody>
        </p:sp>
        <p:sp>
          <p:nvSpPr>
            <p:cNvPr id="20" name="Ellipse 19"/>
            <p:cNvSpPr/>
            <p:nvPr/>
          </p:nvSpPr>
          <p:spPr>
            <a:xfrm>
              <a:off x="3131840" y="2310056"/>
              <a:ext cx="864096" cy="1152128"/>
            </a:xfrm>
            <a:prstGeom prst="ellipse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FF0000"/>
                </a:solidFill>
              </a:endParaRPr>
            </a:p>
          </p:txBody>
        </p:sp>
        <p:sp>
          <p:nvSpPr>
            <p:cNvPr id="21" name="Ellipse 20"/>
            <p:cNvSpPr/>
            <p:nvPr/>
          </p:nvSpPr>
          <p:spPr>
            <a:xfrm>
              <a:off x="7524328" y="1412776"/>
              <a:ext cx="720080" cy="1152128"/>
            </a:xfrm>
            <a:prstGeom prst="ellipse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FF0000"/>
                </a:solidFill>
              </a:endParaRPr>
            </a:p>
          </p:txBody>
        </p:sp>
        <p:sp>
          <p:nvSpPr>
            <p:cNvPr id="22" name="Ellipse 21"/>
            <p:cNvSpPr/>
            <p:nvPr/>
          </p:nvSpPr>
          <p:spPr>
            <a:xfrm>
              <a:off x="5508104" y="1844824"/>
              <a:ext cx="720080" cy="1152128"/>
            </a:xfrm>
            <a:prstGeom prst="ellipse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FF0000"/>
                </a:solidFill>
              </a:endParaRPr>
            </a:p>
          </p:txBody>
        </p:sp>
        <p:sp>
          <p:nvSpPr>
            <p:cNvPr id="23" name="ZoneTexte 22"/>
            <p:cNvSpPr txBox="1"/>
            <p:nvPr/>
          </p:nvSpPr>
          <p:spPr>
            <a:xfrm>
              <a:off x="107504" y="4466729"/>
              <a:ext cx="219803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Focusing devices</a:t>
              </a:r>
            </a:p>
          </p:txBody>
        </p:sp>
      </p:grpSp>
      <p:grpSp>
        <p:nvGrpSpPr>
          <p:cNvPr id="24" name="Groupe 862207"/>
          <p:cNvGrpSpPr/>
          <p:nvPr/>
        </p:nvGrpSpPr>
        <p:grpSpPr>
          <a:xfrm>
            <a:off x="1631504" y="1274833"/>
            <a:ext cx="7436114" cy="4025215"/>
            <a:chOff x="107504" y="1274832"/>
            <a:chExt cx="7436114" cy="4025215"/>
          </a:xfrm>
        </p:grpSpPr>
        <p:sp>
          <p:nvSpPr>
            <p:cNvPr id="25" name="Ellipse 24"/>
            <p:cNvSpPr/>
            <p:nvPr/>
          </p:nvSpPr>
          <p:spPr>
            <a:xfrm>
              <a:off x="1213161" y="2423924"/>
              <a:ext cx="550527" cy="1722120"/>
            </a:xfrm>
            <a:prstGeom prst="ellipse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6" name="Ellipse 25"/>
            <p:cNvSpPr/>
            <p:nvPr/>
          </p:nvSpPr>
          <p:spPr>
            <a:xfrm>
              <a:off x="3851920" y="1844824"/>
              <a:ext cx="550527" cy="1722120"/>
            </a:xfrm>
            <a:prstGeom prst="ellipse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7" name="Ellipse 26"/>
            <p:cNvSpPr/>
            <p:nvPr/>
          </p:nvSpPr>
          <p:spPr>
            <a:xfrm>
              <a:off x="6993091" y="1274832"/>
              <a:ext cx="550527" cy="1722120"/>
            </a:xfrm>
            <a:prstGeom prst="ellipse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8" name="ZoneTexte 27"/>
            <p:cNvSpPr txBox="1"/>
            <p:nvPr/>
          </p:nvSpPr>
          <p:spPr>
            <a:xfrm>
              <a:off x="107504" y="4869160"/>
              <a:ext cx="1704313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rgbClr val="020BB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Acceleration</a:t>
              </a:r>
            </a:p>
          </p:txBody>
        </p:sp>
      </p:grpSp>
      <p:grpSp>
        <p:nvGrpSpPr>
          <p:cNvPr id="35" name="Groupe 862208"/>
          <p:cNvGrpSpPr/>
          <p:nvPr/>
        </p:nvGrpSpPr>
        <p:grpSpPr>
          <a:xfrm>
            <a:off x="1631505" y="1003703"/>
            <a:ext cx="8412167" cy="4728392"/>
            <a:chOff x="107504" y="1003703"/>
            <a:chExt cx="8412167" cy="4728392"/>
          </a:xfrm>
        </p:grpSpPr>
        <p:sp>
          <p:nvSpPr>
            <p:cNvPr id="36" name="Ellipse 35"/>
            <p:cNvSpPr/>
            <p:nvPr/>
          </p:nvSpPr>
          <p:spPr>
            <a:xfrm>
              <a:off x="2071431" y="2140355"/>
              <a:ext cx="1060409" cy="1722120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7" name="Ellipse 36"/>
            <p:cNvSpPr/>
            <p:nvPr/>
          </p:nvSpPr>
          <p:spPr>
            <a:xfrm>
              <a:off x="4355976" y="1772816"/>
              <a:ext cx="550527" cy="1722120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8" name="Ellipse 37"/>
            <p:cNvSpPr/>
            <p:nvPr/>
          </p:nvSpPr>
          <p:spPr>
            <a:xfrm>
              <a:off x="7969144" y="1003703"/>
              <a:ext cx="550527" cy="1722120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9" name="Ellipse 38"/>
            <p:cNvSpPr/>
            <p:nvPr/>
          </p:nvSpPr>
          <p:spPr>
            <a:xfrm>
              <a:off x="6409319" y="1925216"/>
              <a:ext cx="583772" cy="1143744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0" name="ZoneTexte 39"/>
            <p:cNvSpPr txBox="1"/>
            <p:nvPr/>
          </p:nvSpPr>
          <p:spPr>
            <a:xfrm>
              <a:off x="107504" y="5301208"/>
              <a:ext cx="156324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Diagnostics</a:t>
              </a:r>
            </a:p>
          </p:txBody>
        </p:sp>
      </p:grpSp>
      <p:sp>
        <p:nvSpPr>
          <p:cNvPr id="41" name="Text Box 7"/>
          <p:cNvSpPr txBox="1">
            <a:spLocks noChangeArrowheads="1"/>
          </p:cNvSpPr>
          <p:nvPr/>
        </p:nvSpPr>
        <p:spPr bwMode="auto">
          <a:xfrm>
            <a:off x="5879977" y="3632826"/>
            <a:ext cx="4788023" cy="3108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fr-FR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Main elements</a:t>
            </a:r>
          </a:p>
          <a:p>
            <a:endParaRPr lang="en-US" altLang="fr-FR" sz="14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altLang="fr-FR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10 quadrupoles with horizontal or vertical steerer</a:t>
            </a:r>
            <a:endParaRPr lang="en-US" altLang="fr-FR" sz="1400" dirty="0">
              <a:solidFill>
                <a:srgbClr val="020BB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altLang="fr-FR" sz="1400" dirty="0">
                <a:solidFill>
                  <a:srgbClr val="020B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3 </a:t>
            </a:r>
            <a:r>
              <a:rPr lang="en-US" altLang="fr-FR" sz="1400" dirty="0" err="1">
                <a:solidFill>
                  <a:srgbClr val="020B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rebuncher</a:t>
            </a:r>
            <a:endParaRPr lang="en-US" alt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altLang="fr-FR" sz="1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3 sets of vertical and horizontal slits</a:t>
            </a:r>
          </a:p>
          <a:p>
            <a:pPr>
              <a:buFont typeface="Wingdings" pitchFamily="2" charset="2"/>
              <a:buChar char="§"/>
            </a:pPr>
            <a:r>
              <a:rPr lang="en-US" altLang="fr-FR" sz="1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3 sets of beam profilers (vertical and horizontal)</a:t>
            </a:r>
          </a:p>
          <a:p>
            <a:pPr>
              <a:buFont typeface="Wingdings" pitchFamily="2" charset="2"/>
              <a:buChar char="§"/>
            </a:pPr>
            <a:r>
              <a:rPr lang="en-US" altLang="fr-FR" sz="1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1 device for transverse emittance measurement</a:t>
            </a:r>
          </a:p>
          <a:p>
            <a:pPr>
              <a:buFont typeface="Wingdings" pitchFamily="2" charset="2"/>
              <a:buChar char="§"/>
            </a:pPr>
            <a:r>
              <a:rPr lang="en-US" altLang="fr-FR" sz="1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1 DCCT (beam current)</a:t>
            </a:r>
          </a:p>
          <a:p>
            <a:pPr>
              <a:buFont typeface="Wingdings" pitchFamily="2" charset="2"/>
              <a:buChar char="§"/>
            </a:pPr>
            <a:r>
              <a:rPr lang="en-US" altLang="fr-FR" sz="1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1 rapid Faraday cup</a:t>
            </a:r>
          </a:p>
          <a:p>
            <a:pPr>
              <a:buFont typeface="Wingdings" pitchFamily="2" charset="2"/>
              <a:buChar char="§"/>
            </a:pPr>
            <a:r>
              <a:rPr lang="en-US" altLang="fr-FR" sz="1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1 FCT (current and phase extension measurement)</a:t>
            </a:r>
            <a:endParaRPr lang="en-US" altLang="fr-FR" sz="14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altLang="fr-FR" sz="1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7 location for pumping system</a:t>
            </a:r>
          </a:p>
          <a:p>
            <a:pPr>
              <a:buFont typeface="Wingdings" pitchFamily="2" charset="2"/>
              <a:buChar char="§"/>
            </a:pPr>
            <a:r>
              <a:rPr lang="en-US" altLang="fr-FR" sz="1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Electromagnetic dipole</a:t>
            </a:r>
          </a:p>
          <a:p>
            <a:pPr>
              <a:buFont typeface="Wingdings" pitchFamily="2" charset="2"/>
              <a:buChar char="§"/>
            </a:pPr>
            <a:r>
              <a:rPr lang="en-US" altLang="fr-FR" sz="1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Beam stopper</a:t>
            </a:r>
          </a:p>
          <a:p>
            <a:pPr>
              <a:buFont typeface="Wingdings" pitchFamily="2" charset="2"/>
              <a:buChar char="§"/>
            </a:pPr>
            <a:r>
              <a:rPr lang="en-US" altLang="fr-FR" sz="1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Rapid chopper (bunch suppressor)</a:t>
            </a:r>
          </a:p>
        </p:txBody>
      </p:sp>
      <p:grpSp>
        <p:nvGrpSpPr>
          <p:cNvPr id="42" name="Groupe 862210"/>
          <p:cNvGrpSpPr/>
          <p:nvPr/>
        </p:nvGrpSpPr>
        <p:grpSpPr>
          <a:xfrm>
            <a:off x="1646020" y="2261101"/>
            <a:ext cx="8415138" cy="3903043"/>
            <a:chOff x="122020" y="2261100"/>
            <a:chExt cx="8415138" cy="3903043"/>
          </a:xfrm>
        </p:grpSpPr>
        <p:cxnSp>
          <p:nvCxnSpPr>
            <p:cNvPr id="43" name="Connecteur droit avec flèche 42"/>
            <p:cNvCxnSpPr/>
            <p:nvPr/>
          </p:nvCxnSpPr>
          <p:spPr>
            <a:xfrm flipV="1">
              <a:off x="2363687" y="3565817"/>
              <a:ext cx="0" cy="580227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4" name="Connecteur droit avec flèche 43"/>
            <p:cNvCxnSpPr/>
            <p:nvPr/>
          </p:nvCxnSpPr>
          <p:spPr>
            <a:xfrm flipV="1">
              <a:off x="4169576" y="3118230"/>
              <a:ext cx="0" cy="580227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5" name="Connecteur droit avec flèche 44"/>
            <p:cNvCxnSpPr/>
            <p:nvPr/>
          </p:nvCxnSpPr>
          <p:spPr>
            <a:xfrm flipV="1">
              <a:off x="1488424" y="3675208"/>
              <a:ext cx="0" cy="580227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6" name="Connecteur droit avec flèche 45"/>
            <p:cNvCxnSpPr/>
            <p:nvPr/>
          </p:nvCxnSpPr>
          <p:spPr>
            <a:xfrm flipV="1">
              <a:off x="6720271" y="2665392"/>
              <a:ext cx="0" cy="580227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7" name="Connecteur droit avec flèche 46"/>
            <p:cNvCxnSpPr/>
            <p:nvPr/>
          </p:nvCxnSpPr>
          <p:spPr>
            <a:xfrm flipV="1">
              <a:off x="7380312" y="2398814"/>
              <a:ext cx="0" cy="580227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48" name="ZoneTexte 47"/>
            <p:cNvSpPr txBox="1"/>
            <p:nvPr/>
          </p:nvSpPr>
          <p:spPr>
            <a:xfrm>
              <a:off x="122020" y="5733256"/>
              <a:ext cx="210666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Pumping device</a:t>
              </a:r>
            </a:p>
          </p:txBody>
        </p:sp>
        <p:cxnSp>
          <p:nvCxnSpPr>
            <p:cNvPr id="49" name="Connecteur droit avec flèche 48"/>
            <p:cNvCxnSpPr/>
            <p:nvPr/>
          </p:nvCxnSpPr>
          <p:spPr>
            <a:xfrm flipV="1">
              <a:off x="4788024" y="3070158"/>
              <a:ext cx="0" cy="580227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0" name="Connecteur droit avec flèche 49"/>
            <p:cNvCxnSpPr/>
            <p:nvPr/>
          </p:nvCxnSpPr>
          <p:spPr>
            <a:xfrm flipV="1">
              <a:off x="8537158" y="2261100"/>
              <a:ext cx="0" cy="580227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51" name="Groupe 862211"/>
          <p:cNvGrpSpPr/>
          <p:nvPr/>
        </p:nvGrpSpPr>
        <p:grpSpPr>
          <a:xfrm>
            <a:off x="1646048" y="1274833"/>
            <a:ext cx="6560479" cy="5249351"/>
            <a:chOff x="122047" y="1274832"/>
            <a:chExt cx="6560479" cy="5249351"/>
          </a:xfrm>
        </p:grpSpPr>
        <p:sp>
          <p:nvSpPr>
            <p:cNvPr id="52" name="Flèche vers le bas 51"/>
            <p:cNvSpPr/>
            <p:nvPr/>
          </p:nvSpPr>
          <p:spPr>
            <a:xfrm>
              <a:off x="4908288" y="1772816"/>
              <a:ext cx="311783" cy="509414"/>
            </a:xfrm>
            <a:prstGeom prst="downArrow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66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3" name="ZoneTexte 52"/>
            <p:cNvSpPr txBox="1"/>
            <p:nvPr/>
          </p:nvSpPr>
          <p:spPr>
            <a:xfrm>
              <a:off x="122047" y="6093296"/>
              <a:ext cx="196239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Bunch selector</a:t>
              </a:r>
            </a:p>
          </p:txBody>
        </p:sp>
        <p:sp>
          <p:nvSpPr>
            <p:cNvPr id="54" name="Flèche vers le bas 53"/>
            <p:cNvSpPr/>
            <p:nvPr/>
          </p:nvSpPr>
          <p:spPr>
            <a:xfrm>
              <a:off x="6370743" y="1274832"/>
              <a:ext cx="311783" cy="509414"/>
            </a:xfrm>
            <a:prstGeom prst="downArrow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66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2" name="Rectangle 2"/>
          <p:cNvSpPr txBox="1">
            <a:spLocks noChangeArrowheads="1"/>
          </p:cNvSpPr>
          <p:nvPr/>
        </p:nvSpPr>
        <p:spPr>
          <a:xfrm>
            <a:off x="2639616" y="582960"/>
            <a:ext cx="6984776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Font typeface="Arial" pitchFamily="34" charset="0"/>
              <a:buNone/>
              <a:defRPr sz="1800" b="1" i="0" u="none" strike="noStrike" kern="1200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MEBT structure</a:t>
            </a:r>
          </a:p>
        </p:txBody>
      </p:sp>
    </p:spTree>
    <p:extLst>
      <p:ext uri="{BB962C8B-B14F-4D97-AF65-F5344CB8AC3E}">
        <p14:creationId xmlns:p14="http://schemas.microsoft.com/office/powerpoint/2010/main" val="216157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3"/>
          <p:cNvSpPr>
            <a:spLocks noGrp="1"/>
          </p:cNvSpPr>
          <p:nvPr>
            <p:ph type="title"/>
          </p:nvPr>
        </p:nvSpPr>
        <p:spPr>
          <a:xfrm>
            <a:off x="1776000" y="158400"/>
            <a:ext cx="8208432" cy="318272"/>
          </a:xfrm>
        </p:spPr>
        <p:txBody>
          <a:bodyPr vert="horz" wrap="none" lIns="36000" tIns="36000" rIns="36000" bIns="36000" rtlCol="0" anchor="t" anchorCtr="0">
            <a:noAutofit/>
          </a:bodyPr>
          <a:lstStyle/>
          <a:p>
            <a:pPr algn="just"/>
            <a:r>
              <a:rPr lang="en-US" sz="16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SPIRAL2 accelerator at GANIL-Caen</a:t>
            </a:r>
          </a:p>
        </p:txBody>
      </p:sp>
      <p:sp>
        <p:nvSpPr>
          <p:cNvPr id="82" name="Rectangle 2"/>
          <p:cNvSpPr txBox="1">
            <a:spLocks noChangeArrowheads="1"/>
          </p:cNvSpPr>
          <p:nvPr/>
        </p:nvSpPr>
        <p:spPr>
          <a:xfrm>
            <a:off x="2639616" y="582960"/>
            <a:ext cx="6984776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Font typeface="Arial" pitchFamily="34" charset="0"/>
              <a:buNone/>
              <a:defRPr sz="1800" b="1" i="0" u="none" strike="noStrike" kern="1200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MEBT diagnostics</a:t>
            </a:r>
          </a:p>
        </p:txBody>
      </p:sp>
      <p:pic>
        <p:nvPicPr>
          <p:cNvPr id="5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560" y="1232630"/>
            <a:ext cx="8072889" cy="514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573649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3"/>
          <p:cNvSpPr>
            <a:spLocks noGrp="1"/>
          </p:cNvSpPr>
          <p:nvPr>
            <p:ph type="title"/>
          </p:nvPr>
        </p:nvSpPr>
        <p:spPr>
          <a:xfrm>
            <a:off x="1776000" y="158400"/>
            <a:ext cx="8208432" cy="318272"/>
          </a:xfrm>
        </p:spPr>
        <p:txBody>
          <a:bodyPr vert="horz" wrap="none" lIns="36000" tIns="36000" rIns="36000" bIns="36000" rtlCol="0" anchor="t" anchorCtr="0">
            <a:noAutofit/>
          </a:bodyPr>
          <a:lstStyle/>
          <a:p>
            <a:pPr algn="just"/>
            <a:r>
              <a:rPr lang="en-US" sz="16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SPIRAL2 accelerator at GANIL-Caen</a:t>
            </a:r>
          </a:p>
        </p:txBody>
      </p:sp>
      <p:sp>
        <p:nvSpPr>
          <p:cNvPr id="82" name="Rectangle 2"/>
          <p:cNvSpPr txBox="1">
            <a:spLocks noChangeArrowheads="1"/>
          </p:cNvSpPr>
          <p:nvPr/>
        </p:nvSpPr>
        <p:spPr>
          <a:xfrm>
            <a:off x="2639616" y="582960"/>
            <a:ext cx="6984776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Font typeface="Arial" pitchFamily="34" charset="0"/>
              <a:buNone/>
              <a:defRPr sz="1800" b="1" i="0" u="none" strike="noStrike" kern="1200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MEBT functions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1" y="1282105"/>
            <a:ext cx="8640960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674560" y="3429000"/>
            <a:ext cx="7992888" cy="383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5000"/>
              </a:lnSpc>
              <a:buFont typeface="Wingdings" pitchFamily="2" charset="2"/>
              <a:buNone/>
            </a:pPr>
            <a:r>
              <a:rPr lang="en-US" altLang="fr-FR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6 main functions of the MEBT :</a:t>
            </a:r>
          </a:p>
        </p:txBody>
      </p:sp>
      <p:grpSp>
        <p:nvGrpSpPr>
          <p:cNvPr id="8" name="Groupe 5"/>
          <p:cNvGrpSpPr/>
          <p:nvPr/>
        </p:nvGrpSpPr>
        <p:grpSpPr>
          <a:xfrm>
            <a:off x="1703513" y="1340769"/>
            <a:ext cx="8568951" cy="2825077"/>
            <a:chOff x="179512" y="1124744"/>
            <a:chExt cx="8568951" cy="2825077"/>
          </a:xfrm>
        </p:grpSpPr>
        <p:sp>
          <p:nvSpPr>
            <p:cNvPr id="9" name="Rectangle 8"/>
            <p:cNvSpPr/>
            <p:nvPr/>
          </p:nvSpPr>
          <p:spPr>
            <a:xfrm>
              <a:off x="179512" y="1124744"/>
              <a:ext cx="1486632" cy="1610866"/>
            </a:xfrm>
            <a:prstGeom prst="rect">
              <a:avLst/>
            </a:prstGeom>
            <a:noFill/>
            <a:ln w="38100">
              <a:solidFill>
                <a:srgbClr val="020BBE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179512" y="3580489"/>
              <a:ext cx="85689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20BB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 – Provide focusing and maintain the beam bunched at the RFQ exit</a:t>
              </a:r>
            </a:p>
          </p:txBody>
        </p:sp>
      </p:grpSp>
      <p:grpSp>
        <p:nvGrpSpPr>
          <p:cNvPr id="11" name="Groupe 7"/>
          <p:cNvGrpSpPr/>
          <p:nvPr/>
        </p:nvGrpSpPr>
        <p:grpSpPr>
          <a:xfrm>
            <a:off x="1703514" y="1340768"/>
            <a:ext cx="8568951" cy="3177644"/>
            <a:chOff x="179513" y="1124744"/>
            <a:chExt cx="8568951" cy="3177644"/>
          </a:xfrm>
        </p:grpSpPr>
        <p:sp>
          <p:nvSpPr>
            <p:cNvPr id="12" name="ZoneTexte 11"/>
            <p:cNvSpPr txBox="1"/>
            <p:nvPr/>
          </p:nvSpPr>
          <p:spPr>
            <a:xfrm>
              <a:off x="179513" y="3933056"/>
              <a:ext cx="85689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 – Ensure a possible upgrade of the accelerator with future A/Q=6 beam line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720059" y="1124744"/>
              <a:ext cx="756084" cy="1610866"/>
            </a:xfrm>
            <a:prstGeom prst="rect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e 14"/>
          <p:cNvGrpSpPr/>
          <p:nvPr/>
        </p:nvGrpSpPr>
        <p:grpSpPr>
          <a:xfrm>
            <a:off x="1703514" y="1534134"/>
            <a:ext cx="8568951" cy="4280423"/>
            <a:chOff x="179513" y="1318109"/>
            <a:chExt cx="8568951" cy="4280423"/>
          </a:xfrm>
        </p:grpSpPr>
        <p:sp>
          <p:nvSpPr>
            <p:cNvPr id="15" name="ZoneTexte 14"/>
            <p:cNvSpPr txBox="1"/>
            <p:nvPr/>
          </p:nvSpPr>
          <p:spPr>
            <a:xfrm>
              <a:off x="179513" y="5229200"/>
              <a:ext cx="85689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 – Provide bunch selection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704388" y="1318109"/>
              <a:ext cx="2387891" cy="1224136"/>
            </a:xfrm>
            <a:prstGeom prst="rect">
              <a:avLst/>
            </a:prstGeom>
            <a:noFill/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e 16"/>
          <p:cNvGrpSpPr/>
          <p:nvPr/>
        </p:nvGrpSpPr>
        <p:grpSpPr>
          <a:xfrm>
            <a:off x="1703514" y="1628800"/>
            <a:ext cx="8568951" cy="4649742"/>
            <a:chOff x="179513" y="1412776"/>
            <a:chExt cx="8568951" cy="4649742"/>
          </a:xfrm>
        </p:grpSpPr>
        <p:sp>
          <p:nvSpPr>
            <p:cNvPr id="18" name="ZoneTexte 17"/>
            <p:cNvSpPr txBox="1"/>
            <p:nvPr/>
          </p:nvSpPr>
          <p:spPr>
            <a:xfrm>
              <a:off x="179513" y="5693186"/>
              <a:ext cx="85689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 – Beam matching for the LINAC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987824" y="1447791"/>
              <a:ext cx="3168352" cy="957833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274396" y="1412776"/>
              <a:ext cx="427856" cy="957833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740352" y="1412776"/>
              <a:ext cx="576064" cy="957833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e 862212"/>
          <p:cNvGrpSpPr/>
          <p:nvPr/>
        </p:nvGrpSpPr>
        <p:grpSpPr>
          <a:xfrm>
            <a:off x="1703513" y="1340768"/>
            <a:ext cx="8568951" cy="3609692"/>
            <a:chOff x="179512" y="1124744"/>
            <a:chExt cx="8568951" cy="3609692"/>
          </a:xfrm>
        </p:grpSpPr>
        <p:grpSp>
          <p:nvGrpSpPr>
            <p:cNvPr id="23" name="Groupe 12"/>
            <p:cNvGrpSpPr/>
            <p:nvPr/>
          </p:nvGrpSpPr>
          <p:grpSpPr>
            <a:xfrm>
              <a:off x="179512" y="1124744"/>
              <a:ext cx="8568951" cy="3609692"/>
              <a:chOff x="179512" y="1124744"/>
              <a:chExt cx="8568951" cy="3609692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3779912" y="1124744"/>
                <a:ext cx="504056" cy="1610866"/>
              </a:xfrm>
              <a:prstGeom prst="rect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7236296" y="1124744"/>
                <a:ext cx="504056" cy="1610866"/>
              </a:xfrm>
              <a:prstGeom prst="rect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" name="ZoneTexte 26"/>
              <p:cNvSpPr txBox="1"/>
              <p:nvPr/>
            </p:nvSpPr>
            <p:spPr>
              <a:xfrm>
                <a:off x="179512" y="4365104"/>
                <a:ext cx="856895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 – Maintain beam bunched for the LINAC</a:t>
                </a:r>
              </a:p>
            </p:txBody>
          </p:sp>
        </p:grpSp>
        <p:sp>
          <p:nvSpPr>
            <p:cNvPr id="24" name="Rectangle 23"/>
            <p:cNvSpPr/>
            <p:nvPr/>
          </p:nvSpPr>
          <p:spPr>
            <a:xfrm>
              <a:off x="907928" y="1168888"/>
              <a:ext cx="504056" cy="1515638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Groupe 862213"/>
          <p:cNvGrpSpPr/>
          <p:nvPr/>
        </p:nvGrpSpPr>
        <p:grpSpPr>
          <a:xfrm>
            <a:off x="1703512" y="1357394"/>
            <a:ext cx="8568951" cy="4025115"/>
            <a:chOff x="179511" y="1141369"/>
            <a:chExt cx="8568951" cy="4025115"/>
          </a:xfrm>
        </p:grpSpPr>
        <p:sp>
          <p:nvSpPr>
            <p:cNvPr id="29" name="ZoneTexte 28"/>
            <p:cNvSpPr txBox="1"/>
            <p:nvPr/>
          </p:nvSpPr>
          <p:spPr>
            <a:xfrm>
              <a:off x="179511" y="4797152"/>
              <a:ext cx="85689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33CC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 – Cleaning the beam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2476143" y="1159973"/>
              <a:ext cx="427856" cy="612843"/>
            </a:xfrm>
            <a:prstGeom prst="rect">
              <a:avLst/>
            </a:prstGeom>
            <a:noFill/>
            <a:ln w="38100">
              <a:solidFill>
                <a:srgbClr val="33CCFF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6156176" y="1141369"/>
              <a:ext cx="427856" cy="612843"/>
            </a:xfrm>
            <a:prstGeom prst="rect">
              <a:avLst/>
            </a:prstGeom>
            <a:noFill/>
            <a:ln w="38100">
              <a:solidFill>
                <a:srgbClr val="33CCFF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4276533" y="1159973"/>
              <a:ext cx="427856" cy="612843"/>
            </a:xfrm>
            <a:prstGeom prst="rect">
              <a:avLst/>
            </a:prstGeom>
            <a:noFill/>
            <a:ln w="38100">
              <a:solidFill>
                <a:srgbClr val="33CCFF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5723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3"/>
          <p:cNvSpPr>
            <a:spLocks noGrp="1"/>
          </p:cNvSpPr>
          <p:nvPr>
            <p:ph type="title"/>
          </p:nvPr>
        </p:nvSpPr>
        <p:spPr>
          <a:xfrm>
            <a:off x="1776000" y="158400"/>
            <a:ext cx="8208432" cy="318272"/>
          </a:xfrm>
        </p:spPr>
        <p:txBody>
          <a:bodyPr vert="horz" wrap="none" lIns="36000" tIns="36000" rIns="36000" bIns="36000" rtlCol="0" anchor="t" anchorCtr="0">
            <a:noAutofit/>
          </a:bodyPr>
          <a:lstStyle/>
          <a:p>
            <a:pPr algn="just"/>
            <a:r>
              <a:rPr lang="en-US" sz="16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SPIRAL2 accelerator at GANIL-Caen</a:t>
            </a:r>
          </a:p>
        </p:txBody>
      </p:sp>
      <p:sp>
        <p:nvSpPr>
          <p:cNvPr id="82" name="Rectangle 2"/>
          <p:cNvSpPr txBox="1">
            <a:spLocks noChangeArrowheads="1"/>
          </p:cNvSpPr>
          <p:nvPr/>
        </p:nvSpPr>
        <p:spPr>
          <a:xfrm>
            <a:off x="2639616" y="582960"/>
            <a:ext cx="6984776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Font typeface="Arial" pitchFamily="34" charset="0"/>
              <a:buNone/>
              <a:defRPr sz="1800" b="1" i="0" u="none" strike="noStrike" kern="1200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1 - Get the beam from the RFQ</a:t>
            </a:r>
          </a:p>
        </p:txBody>
      </p:sp>
      <p:grpSp>
        <p:nvGrpSpPr>
          <p:cNvPr id="2" name="Groupe 1"/>
          <p:cNvGrpSpPr>
            <a:grpSpLocks noChangeAspect="1"/>
          </p:cNvGrpSpPr>
          <p:nvPr/>
        </p:nvGrpSpPr>
        <p:grpSpPr>
          <a:xfrm>
            <a:off x="1991544" y="1137422"/>
            <a:ext cx="8208913" cy="5459930"/>
            <a:chOff x="179511" y="1066081"/>
            <a:chExt cx="8640960" cy="5747295"/>
          </a:xfrm>
        </p:grpSpPr>
        <p:pic>
          <p:nvPicPr>
            <p:cNvPr id="33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1" y="1066081"/>
              <a:ext cx="8640960" cy="1728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9712" y="2967636"/>
              <a:ext cx="5976664" cy="3845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" name="Ellipse 34"/>
            <p:cNvSpPr/>
            <p:nvPr/>
          </p:nvSpPr>
          <p:spPr>
            <a:xfrm>
              <a:off x="179511" y="1196752"/>
              <a:ext cx="1486632" cy="1512168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979712" y="2908973"/>
              <a:ext cx="1584176" cy="3875087"/>
            </a:xfrm>
            <a:prstGeom prst="rect">
              <a:avLst/>
            </a:prstGeom>
            <a:solidFill>
              <a:srgbClr val="020BBE">
                <a:alpha val="9000"/>
              </a:srgbClr>
            </a:solidFill>
            <a:ln>
              <a:solidFill>
                <a:srgbClr val="020BB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7" name="Connecteur droit avec flèche 36"/>
            <p:cNvCxnSpPr/>
            <p:nvPr/>
          </p:nvCxnSpPr>
          <p:spPr>
            <a:xfrm>
              <a:off x="1403648" y="2507587"/>
              <a:ext cx="864096" cy="460049"/>
            </a:xfrm>
            <a:prstGeom prst="straightConnector1">
              <a:avLst/>
            </a:prstGeom>
            <a:ln>
              <a:solidFill>
                <a:srgbClr val="0070C0"/>
              </a:solidFill>
              <a:tailEnd type="arrow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8346964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3"/>
          <p:cNvSpPr>
            <a:spLocks noGrp="1"/>
          </p:cNvSpPr>
          <p:nvPr>
            <p:ph type="title"/>
          </p:nvPr>
        </p:nvSpPr>
        <p:spPr>
          <a:xfrm>
            <a:off x="1776000" y="158400"/>
            <a:ext cx="8208432" cy="318272"/>
          </a:xfrm>
        </p:spPr>
        <p:txBody>
          <a:bodyPr vert="horz" wrap="none" lIns="36000" tIns="36000" rIns="36000" bIns="36000" rtlCol="0" anchor="t" anchorCtr="0">
            <a:noAutofit/>
          </a:bodyPr>
          <a:lstStyle/>
          <a:p>
            <a:pPr algn="just"/>
            <a:r>
              <a:rPr lang="en-US" sz="16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SPIRAL2 accelerator at GANIL-Caen</a:t>
            </a:r>
          </a:p>
        </p:txBody>
      </p:sp>
      <p:sp>
        <p:nvSpPr>
          <p:cNvPr id="82" name="Rectangle 2"/>
          <p:cNvSpPr txBox="1">
            <a:spLocks noChangeArrowheads="1"/>
          </p:cNvSpPr>
          <p:nvPr/>
        </p:nvSpPr>
        <p:spPr>
          <a:xfrm>
            <a:off x="2639616" y="582960"/>
            <a:ext cx="6984776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Font typeface="Arial" pitchFamily="34" charset="0"/>
              <a:buNone/>
              <a:defRPr sz="1800" b="1" i="0" u="none" strike="noStrike" kern="1200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2 - upgrade of the accelerator with future A/Q=6 beam line</a:t>
            </a:r>
          </a:p>
        </p:txBody>
      </p:sp>
      <p:grpSp>
        <p:nvGrpSpPr>
          <p:cNvPr id="3" name="Groupe 2"/>
          <p:cNvGrpSpPr>
            <a:grpSpLocks noChangeAspect="1"/>
          </p:cNvGrpSpPr>
          <p:nvPr/>
        </p:nvGrpSpPr>
        <p:grpSpPr>
          <a:xfrm>
            <a:off x="2093076" y="1484784"/>
            <a:ext cx="7963364" cy="4990154"/>
            <a:chOff x="179512" y="1124744"/>
            <a:chExt cx="8848182" cy="5544616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2192" t="1160" r="-51" b="1366"/>
            <a:stretch>
              <a:fillRect/>
            </a:stretch>
          </p:blipFill>
          <p:spPr bwMode="auto">
            <a:xfrm>
              <a:off x="179512" y="1124744"/>
              <a:ext cx="8671352" cy="5544616"/>
            </a:xfrm>
            <a:prstGeom prst="rect">
              <a:avLst/>
            </a:prstGeom>
            <a:noFill/>
            <a:ln w="9525" cap="flat" cmpd="sng">
              <a:noFill/>
              <a:prstDash val="solid"/>
              <a:miter lim="800000"/>
              <a:headEnd/>
              <a:tailEnd/>
            </a:ln>
          </p:spPr>
        </p:pic>
        <p:sp>
          <p:nvSpPr>
            <p:cNvPr id="11" name="ZoneTexte 10"/>
            <p:cNvSpPr txBox="1"/>
            <p:nvPr/>
          </p:nvSpPr>
          <p:spPr>
            <a:xfrm rot="20659410">
              <a:off x="7693427" y="2175321"/>
              <a:ext cx="1334267" cy="410369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r-FR" dirty="0"/>
                <a:t>LME</a:t>
              </a:r>
            </a:p>
          </p:txBody>
        </p:sp>
        <p:sp>
          <p:nvSpPr>
            <p:cNvPr id="12" name="Flèche vers le bas 11"/>
            <p:cNvSpPr/>
            <p:nvPr/>
          </p:nvSpPr>
          <p:spPr>
            <a:xfrm rot="20146262">
              <a:off x="7563468" y="1428232"/>
              <a:ext cx="216024" cy="871152"/>
            </a:xfrm>
            <a:prstGeom prst="downArrow">
              <a:avLst/>
            </a:prstGeom>
            <a:solidFill>
              <a:schemeClr val="tx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6888962" y="1340768"/>
              <a:ext cx="564970" cy="41036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fr-FR" dirty="0"/>
                <a:t>1/6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107825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3"/>
          <p:cNvSpPr>
            <a:spLocks noGrp="1"/>
          </p:cNvSpPr>
          <p:nvPr>
            <p:ph type="title"/>
          </p:nvPr>
        </p:nvSpPr>
        <p:spPr>
          <a:xfrm>
            <a:off x="1776000" y="158400"/>
            <a:ext cx="8208432" cy="318272"/>
          </a:xfrm>
        </p:spPr>
        <p:txBody>
          <a:bodyPr vert="horz" wrap="none" lIns="36000" tIns="36000" rIns="36000" bIns="36000" rtlCol="0" anchor="t" anchorCtr="0">
            <a:noAutofit/>
          </a:bodyPr>
          <a:lstStyle/>
          <a:p>
            <a:pPr algn="just"/>
            <a:r>
              <a:rPr lang="en-US" sz="16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SPIRAL2 accelerator at GANIL-Caen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3647728" y="654968"/>
            <a:ext cx="539115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Font typeface="Arial" pitchFamily="34" charset="0"/>
              <a:buNone/>
              <a:defRPr sz="1800" b="1" i="0" u="none" strike="noStrike" kern="1200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Organization and phase</a:t>
            </a:r>
          </a:p>
        </p:txBody>
      </p:sp>
      <p:grpSp>
        <p:nvGrpSpPr>
          <p:cNvPr id="3" name="Groupe 2"/>
          <p:cNvGrpSpPr/>
          <p:nvPr/>
        </p:nvGrpSpPr>
        <p:grpSpPr>
          <a:xfrm>
            <a:off x="2063553" y="1338908"/>
            <a:ext cx="8220075" cy="5618485"/>
            <a:chOff x="400050" y="1338907"/>
            <a:chExt cx="8220075" cy="5618485"/>
          </a:xfrm>
        </p:grpSpPr>
        <p:pic>
          <p:nvPicPr>
            <p:cNvPr id="7" name="Picture 2" descr="spiral2 ganil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76249" y="1438448"/>
              <a:ext cx="7286625" cy="5518944"/>
            </a:xfrm>
            <a:prstGeom prst="rect">
              <a:avLst/>
            </a:prstGeom>
            <a:noFill/>
          </p:spPr>
        </p:pic>
        <p:sp>
          <p:nvSpPr>
            <p:cNvPr id="8" name="Rectangle 7"/>
            <p:cNvSpPr/>
            <p:nvPr/>
          </p:nvSpPr>
          <p:spPr bwMode="auto">
            <a:xfrm>
              <a:off x="5543550" y="5587057"/>
              <a:ext cx="2105025" cy="105727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latin typeface="Arial" charset="0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5010150" y="1672282"/>
              <a:ext cx="2105025" cy="105727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latin typeface="Arial" charset="0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5876925" y="3081982"/>
              <a:ext cx="2105025" cy="105727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latin typeface="Arial" charset="0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400050" y="1338907"/>
              <a:ext cx="6534150" cy="22955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4391024" y="4272607"/>
              <a:ext cx="2495551" cy="22955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5657850" y="5806132"/>
              <a:ext cx="2181225" cy="400110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/>
                <a:t>Existing GANIL</a:t>
              </a:r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504824" y="4158306"/>
              <a:ext cx="2333625" cy="1015663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u="sng" dirty="0"/>
                <a:t>SP2-phase 2</a:t>
              </a:r>
              <a:r>
                <a:rPr lang="en-US" sz="2000" dirty="0"/>
                <a:t>: </a:t>
              </a:r>
              <a:br>
                <a:rPr lang="en-US" sz="2000" dirty="0"/>
              </a:br>
              <a:r>
                <a:rPr lang="en-US" sz="2000" dirty="0"/>
                <a:t>Postponed since 2013</a:t>
              </a:r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5943599" y="1577031"/>
              <a:ext cx="2676526" cy="1323439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u="sng" dirty="0"/>
                <a:t>SP2-phase 1</a:t>
              </a:r>
              <a:r>
                <a:rPr lang="en-US" sz="2000" dirty="0"/>
                <a:t>: </a:t>
              </a:r>
              <a:br>
                <a:rPr lang="en-US" sz="2000" dirty="0"/>
              </a:br>
              <a:r>
                <a:rPr lang="en-US" sz="2000" dirty="0"/>
                <a:t>in construction since 2008, commissioning started in 2014</a:t>
              </a:r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1374279" y="5437673"/>
              <a:ext cx="2333625" cy="1015663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u="sng"/>
                <a:t>SP2-phase 1+</a:t>
              </a:r>
              <a:r>
                <a:rPr lang="en-US" sz="2000"/>
                <a:t>: </a:t>
              </a:r>
              <a:br>
                <a:rPr lang="en-US" sz="2000"/>
              </a:br>
              <a:r>
                <a:rPr lang="en-US" sz="2000"/>
                <a:t>operation will start in 2021</a:t>
              </a:r>
            </a:p>
          </p:txBody>
        </p:sp>
        <p:cxnSp>
          <p:nvCxnSpPr>
            <p:cNvPr id="23" name="Connecteur droit avec flèche 22"/>
            <p:cNvCxnSpPr/>
            <p:nvPr/>
          </p:nvCxnSpPr>
          <p:spPr bwMode="auto">
            <a:xfrm flipV="1">
              <a:off x="3257550" y="3939232"/>
              <a:ext cx="1438275" cy="1481137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4" name="Connecteur droit avec flèche 23"/>
            <p:cNvCxnSpPr/>
            <p:nvPr/>
          </p:nvCxnSpPr>
          <p:spPr bwMode="auto">
            <a:xfrm flipV="1">
              <a:off x="2800350" y="4234507"/>
              <a:ext cx="981075" cy="419100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ZoneTexte 24"/>
                <p:cNvSpPr txBox="1"/>
                <p:nvPr/>
              </p:nvSpPr>
              <p:spPr>
                <a:xfrm>
                  <a:off x="485776" y="1377007"/>
                  <a:ext cx="200025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sz="1400" i="1" dirty="0"/>
                    <a:t>Underground at </a:t>
                  </a:r>
                  <a:r>
                    <a:rPr lang="fr-FR" sz="1400" i="1" dirty="0" err="1"/>
                    <a:t>level</a:t>
                  </a:r>
                  <a:r>
                    <a:rPr lang="fr-FR" sz="1400" i="1" dirty="0"/>
                    <a:t> </a:t>
                  </a:r>
                  <a14:m>
                    <m:oMath xmlns:m="http://schemas.openxmlformats.org/officeDocument/2006/math">
                      <m:r>
                        <a:rPr lang="fr-FR" sz="1400" i="1" dirty="0">
                          <a:latin typeface="Cambria Math"/>
                        </a:rPr>
                        <m:t>−9.5</m:t>
                      </m:r>
                      <m:r>
                        <a:rPr lang="fr-FR" sz="1400" i="1" dirty="0">
                          <a:latin typeface="Cambria Math"/>
                        </a:rPr>
                        <m:t>𝑚</m:t>
                      </m:r>
                    </m:oMath>
                  </a14:m>
                  <a:endParaRPr lang="fr-FR" sz="1400" i="1" dirty="0"/>
                </a:p>
              </p:txBody>
            </p:sp>
          </mc:Choice>
          <mc:Fallback xmlns="">
            <p:sp>
              <p:nvSpPr>
                <p:cNvPr id="25" name="ZoneTexte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5776" y="1377007"/>
                  <a:ext cx="2000250" cy="523220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t="-1163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6" name="Connecteur droit avec flèche 25"/>
            <p:cNvCxnSpPr/>
            <p:nvPr/>
          </p:nvCxnSpPr>
          <p:spPr bwMode="auto">
            <a:xfrm>
              <a:off x="1790700" y="2396182"/>
              <a:ext cx="3495675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/>
            </a:ln>
            <a:effectLst/>
          </p:spPr>
        </p:cxnSp>
        <p:sp>
          <p:nvSpPr>
            <p:cNvPr id="27" name="ZoneTexte 26"/>
            <p:cNvSpPr txBox="1"/>
            <p:nvPr/>
          </p:nvSpPr>
          <p:spPr>
            <a:xfrm>
              <a:off x="2543176" y="2148532"/>
              <a:ext cx="20002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i="1" dirty="0"/>
                <a:t>133 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787876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3"/>
          <p:cNvSpPr>
            <a:spLocks noGrp="1"/>
          </p:cNvSpPr>
          <p:nvPr>
            <p:ph type="title"/>
          </p:nvPr>
        </p:nvSpPr>
        <p:spPr>
          <a:xfrm>
            <a:off x="1776000" y="158400"/>
            <a:ext cx="8208432" cy="318272"/>
          </a:xfrm>
        </p:spPr>
        <p:txBody>
          <a:bodyPr vert="horz" wrap="none" lIns="36000" tIns="36000" rIns="36000" bIns="36000" rtlCol="0" anchor="t" anchorCtr="0">
            <a:noAutofit/>
          </a:bodyPr>
          <a:lstStyle/>
          <a:p>
            <a:pPr algn="just"/>
            <a:r>
              <a:rPr lang="en-US" sz="16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SPIRAL2 accelerator at GANIL-Caen</a:t>
            </a:r>
          </a:p>
        </p:txBody>
      </p:sp>
      <p:sp>
        <p:nvSpPr>
          <p:cNvPr id="82" name="Rectangle 2"/>
          <p:cNvSpPr txBox="1">
            <a:spLocks noChangeArrowheads="1"/>
          </p:cNvSpPr>
          <p:nvPr/>
        </p:nvSpPr>
        <p:spPr>
          <a:xfrm>
            <a:off x="2639616" y="582960"/>
            <a:ext cx="6984776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Font typeface="Arial" pitchFamily="34" charset="0"/>
              <a:buNone/>
              <a:defRPr sz="1800" b="1" i="0" u="none" strike="noStrike" kern="1200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2 - upgrade of the accelerator with future A/Q=6 beam line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008" y="1269296"/>
            <a:ext cx="7658500" cy="4860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7" y="1268761"/>
            <a:ext cx="7657506" cy="4854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ZoneTexte 14"/>
          <p:cNvSpPr txBox="1">
            <a:spLocks noChangeAspect="1"/>
          </p:cNvSpPr>
          <p:nvPr/>
        </p:nvSpPr>
        <p:spPr>
          <a:xfrm>
            <a:off x="6384033" y="1833738"/>
            <a:ext cx="1209249" cy="2616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Futur RFQ 1/6</a:t>
            </a:r>
          </a:p>
        </p:txBody>
      </p:sp>
      <p:sp>
        <p:nvSpPr>
          <p:cNvPr id="16" name="ZoneTexte 15"/>
          <p:cNvSpPr txBox="1">
            <a:spLocks noChangeAspect="1"/>
          </p:cNvSpPr>
          <p:nvPr/>
        </p:nvSpPr>
        <p:spPr>
          <a:xfrm>
            <a:off x="7320136" y="3463500"/>
            <a:ext cx="805016" cy="2539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0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RFQ 1/3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ZoneTexte 16"/>
          <p:cNvSpPr txBox="1">
            <a:spLocks noChangeAspect="1"/>
          </p:cNvSpPr>
          <p:nvPr/>
        </p:nvSpPr>
        <p:spPr>
          <a:xfrm>
            <a:off x="9552385" y="3175469"/>
            <a:ext cx="625579" cy="246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LINAC</a:t>
            </a:r>
          </a:p>
        </p:txBody>
      </p:sp>
      <p:sp>
        <p:nvSpPr>
          <p:cNvPr id="18" name="ZoneTexte 17"/>
          <p:cNvSpPr txBox="1">
            <a:spLocks noChangeAspect="1"/>
          </p:cNvSpPr>
          <p:nvPr/>
        </p:nvSpPr>
        <p:spPr>
          <a:xfrm>
            <a:off x="5591945" y="4543620"/>
            <a:ext cx="898661" cy="3385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Source</a:t>
            </a:r>
          </a:p>
          <a:p>
            <a:pPr algn="ctr"/>
            <a:r>
              <a:rPr lang="fr-FR" sz="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Proton / deuton</a:t>
            </a:r>
            <a:endParaRPr lang="fr-FR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ZoneTexte 18"/>
          <p:cNvSpPr txBox="1">
            <a:spLocks noChangeAspect="1"/>
          </p:cNvSpPr>
          <p:nvPr/>
        </p:nvSpPr>
        <p:spPr>
          <a:xfrm>
            <a:off x="3388500" y="4759644"/>
            <a:ext cx="691276" cy="3385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Source</a:t>
            </a:r>
          </a:p>
          <a:p>
            <a:pPr algn="ctr"/>
            <a:r>
              <a:rPr lang="fr-FR" sz="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1/3</a:t>
            </a:r>
            <a:endParaRPr lang="fr-FR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ZoneTexte 19"/>
          <p:cNvSpPr txBox="1">
            <a:spLocks noChangeAspect="1"/>
          </p:cNvSpPr>
          <p:nvPr/>
        </p:nvSpPr>
        <p:spPr>
          <a:xfrm>
            <a:off x="2818196" y="2959444"/>
            <a:ext cx="829533" cy="3385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Futur source</a:t>
            </a:r>
          </a:p>
          <a:p>
            <a:pPr algn="ctr"/>
            <a:r>
              <a:rPr lang="fr-FR" sz="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1/6</a:t>
            </a:r>
            <a:endParaRPr lang="fr-FR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552" y="5376032"/>
            <a:ext cx="4838937" cy="9677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22" name="Connecteur droit avec flèche 21"/>
          <p:cNvCxnSpPr>
            <a:cxnSpLocks noChangeAspect="1"/>
          </p:cNvCxnSpPr>
          <p:nvPr/>
        </p:nvCxnSpPr>
        <p:spPr>
          <a:xfrm flipV="1">
            <a:off x="6721031" y="3391501"/>
            <a:ext cx="2016564" cy="196840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3" name="Ellipse 22"/>
          <p:cNvSpPr>
            <a:spLocks noChangeAspect="1"/>
          </p:cNvSpPr>
          <p:nvPr/>
        </p:nvSpPr>
        <p:spPr>
          <a:xfrm>
            <a:off x="6442170" y="5376029"/>
            <a:ext cx="553020" cy="892826"/>
          </a:xfrm>
          <a:prstGeom prst="ellipse">
            <a:avLst/>
          </a:prstGeom>
          <a:solidFill>
            <a:schemeClr val="accent1">
              <a:alpha val="2000"/>
            </a:schemeClr>
          </a:solidFill>
          <a:ln w="1270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0776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0" grpId="0" animBg="1"/>
      <p:bldP spid="23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3"/>
          <p:cNvSpPr>
            <a:spLocks noGrp="1"/>
          </p:cNvSpPr>
          <p:nvPr>
            <p:ph type="title"/>
          </p:nvPr>
        </p:nvSpPr>
        <p:spPr>
          <a:xfrm>
            <a:off x="1776000" y="158400"/>
            <a:ext cx="8208432" cy="318272"/>
          </a:xfrm>
        </p:spPr>
        <p:txBody>
          <a:bodyPr vert="horz" wrap="none" lIns="36000" tIns="36000" rIns="36000" bIns="36000" rtlCol="0" anchor="t" anchorCtr="0">
            <a:noAutofit/>
          </a:bodyPr>
          <a:lstStyle/>
          <a:p>
            <a:pPr algn="just"/>
            <a:r>
              <a:rPr lang="en-US" sz="16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SPIRAL2 accelerator at GANIL-Caen</a:t>
            </a:r>
          </a:p>
        </p:txBody>
      </p:sp>
      <p:sp>
        <p:nvSpPr>
          <p:cNvPr id="82" name="Rectangle 2"/>
          <p:cNvSpPr txBox="1">
            <a:spLocks noChangeArrowheads="1"/>
          </p:cNvSpPr>
          <p:nvPr/>
        </p:nvSpPr>
        <p:spPr>
          <a:xfrm>
            <a:off x="2639616" y="582960"/>
            <a:ext cx="6984776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Font typeface="Arial" pitchFamily="34" charset="0"/>
              <a:buNone/>
              <a:defRPr sz="1800" b="1" i="0" u="none" strike="noStrike" kern="1200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3 - Maintain beam bunched for the LINAC</a:t>
            </a:r>
          </a:p>
        </p:txBody>
      </p:sp>
      <p:grpSp>
        <p:nvGrpSpPr>
          <p:cNvPr id="10" name="Groupe 9"/>
          <p:cNvGrpSpPr/>
          <p:nvPr/>
        </p:nvGrpSpPr>
        <p:grpSpPr>
          <a:xfrm>
            <a:off x="1847529" y="1134935"/>
            <a:ext cx="8496945" cy="2813549"/>
            <a:chOff x="323528" y="1134934"/>
            <a:chExt cx="8496945" cy="2813549"/>
          </a:xfrm>
        </p:grpSpPr>
        <p:sp>
          <p:nvSpPr>
            <p:cNvPr id="51" name="ZoneTexte 50"/>
            <p:cNvSpPr txBox="1"/>
            <p:nvPr/>
          </p:nvSpPr>
          <p:spPr>
            <a:xfrm>
              <a:off x="5587479" y="1134934"/>
              <a:ext cx="2066463" cy="338554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RF </a:t>
              </a:r>
              <a:r>
                <a:rPr lang="en-US" sz="1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buncher</a:t>
              </a:r>
              <a:r>
                <a:rPr 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principle</a:t>
              </a:r>
            </a:p>
          </p:txBody>
        </p:sp>
        <p:grpSp>
          <p:nvGrpSpPr>
            <p:cNvPr id="4" name="Groupe 3"/>
            <p:cNvGrpSpPr>
              <a:grpSpLocks noChangeAspect="1"/>
            </p:cNvGrpSpPr>
            <p:nvPr/>
          </p:nvGrpSpPr>
          <p:grpSpPr>
            <a:xfrm>
              <a:off x="323528" y="1425002"/>
              <a:ext cx="4795733" cy="2508054"/>
              <a:chOff x="1259632" y="1300118"/>
              <a:chExt cx="5328592" cy="2786727"/>
            </a:xfrm>
          </p:grpSpPr>
          <p:sp>
            <p:nvSpPr>
              <p:cNvPr id="24" name="Ellipse 23"/>
              <p:cNvSpPr/>
              <p:nvPr/>
            </p:nvSpPr>
            <p:spPr>
              <a:xfrm rot="1256954">
                <a:off x="2371953" y="2286964"/>
                <a:ext cx="288032" cy="1252595"/>
              </a:xfrm>
              <a:prstGeom prst="ellipse">
                <a:avLst/>
              </a:prstGeom>
              <a:gradFill>
                <a:gsLst>
                  <a:gs pos="0">
                    <a:schemeClr val="accent3">
                      <a:tint val="50000"/>
                      <a:satMod val="300000"/>
                      <a:alpha val="13000"/>
                    </a:schemeClr>
                  </a:gs>
                  <a:gs pos="35000">
                    <a:schemeClr val="accent3">
                      <a:tint val="37000"/>
                      <a:satMod val="300000"/>
                    </a:schemeClr>
                  </a:gs>
                  <a:gs pos="100000">
                    <a:schemeClr val="accent3">
                      <a:tint val="15000"/>
                      <a:satMod val="350000"/>
                    </a:schemeClr>
                  </a:gs>
                </a:gsLst>
              </a:gradFill>
              <a:ln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Forme libre 24"/>
              <p:cNvSpPr/>
              <p:nvPr/>
            </p:nvSpPr>
            <p:spPr>
              <a:xfrm>
                <a:off x="1259735" y="1829628"/>
                <a:ext cx="5189517" cy="2175436"/>
              </a:xfrm>
              <a:custGeom>
                <a:avLst/>
                <a:gdLst>
                  <a:gd name="connsiteX0" fmla="*/ 0 w 5189517"/>
                  <a:gd name="connsiteY0" fmla="*/ 944126 h 2175436"/>
                  <a:gd name="connsiteX1" fmla="*/ 801585 w 5189517"/>
                  <a:gd name="connsiteY1" fmla="*/ 2060406 h 2175436"/>
                  <a:gd name="connsiteX2" fmla="*/ 1816925 w 5189517"/>
                  <a:gd name="connsiteY2" fmla="*/ 38 h 2175436"/>
                  <a:gd name="connsiteX3" fmla="*/ 2695699 w 5189517"/>
                  <a:gd name="connsiteY3" fmla="*/ 2119783 h 2175436"/>
                  <a:gd name="connsiteX4" fmla="*/ 3734790 w 5189517"/>
                  <a:gd name="connsiteY4" fmla="*/ 23788 h 2175436"/>
                  <a:gd name="connsiteX5" fmla="*/ 4530437 w 5189517"/>
                  <a:gd name="connsiteY5" fmla="*/ 2131658 h 2175436"/>
                  <a:gd name="connsiteX6" fmla="*/ 5189517 w 5189517"/>
                  <a:gd name="connsiteY6" fmla="*/ 1246947 h 2175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189517" h="2175436">
                    <a:moveTo>
                      <a:pt x="0" y="944126"/>
                    </a:moveTo>
                    <a:cubicBezTo>
                      <a:pt x="249382" y="1580940"/>
                      <a:pt x="498764" y="2217754"/>
                      <a:pt x="801585" y="2060406"/>
                    </a:cubicBezTo>
                    <a:cubicBezTo>
                      <a:pt x="1104406" y="1903058"/>
                      <a:pt x="1501239" y="-9858"/>
                      <a:pt x="1816925" y="38"/>
                    </a:cubicBezTo>
                    <a:cubicBezTo>
                      <a:pt x="2132611" y="9934"/>
                      <a:pt x="2376055" y="2115825"/>
                      <a:pt x="2695699" y="2119783"/>
                    </a:cubicBezTo>
                    <a:cubicBezTo>
                      <a:pt x="3015343" y="2123741"/>
                      <a:pt x="3429000" y="21809"/>
                      <a:pt x="3734790" y="23788"/>
                    </a:cubicBezTo>
                    <a:cubicBezTo>
                      <a:pt x="4040580" y="25767"/>
                      <a:pt x="4287983" y="1927798"/>
                      <a:pt x="4530437" y="2131658"/>
                    </a:cubicBezTo>
                    <a:cubicBezTo>
                      <a:pt x="4772891" y="2335518"/>
                      <a:pt x="4981204" y="1791232"/>
                      <a:pt x="5189517" y="1246947"/>
                    </a:cubicBezTo>
                  </a:path>
                </a:pathLst>
              </a:custGeom>
              <a:ln/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27" name="Connecteur droit avec flèche 26"/>
              <p:cNvCxnSpPr/>
              <p:nvPr/>
            </p:nvCxnSpPr>
            <p:spPr>
              <a:xfrm flipV="1">
                <a:off x="3059832" y="1541596"/>
                <a:ext cx="0" cy="2376264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8" name="Ellipse 27"/>
              <p:cNvSpPr/>
              <p:nvPr/>
            </p:nvSpPr>
            <p:spPr>
              <a:xfrm>
                <a:off x="2555776" y="2507519"/>
                <a:ext cx="144016" cy="144016"/>
              </a:xfrm>
              <a:prstGeom prst="ellipse">
                <a:avLst/>
              </a:prstGeom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" name="Ellipse 28"/>
              <p:cNvSpPr/>
              <p:nvPr/>
            </p:nvSpPr>
            <p:spPr>
              <a:xfrm>
                <a:off x="2443961" y="2852936"/>
                <a:ext cx="144016" cy="144016"/>
              </a:xfrm>
              <a:prstGeom prst="ellipse">
                <a:avLst/>
              </a:pr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" name="Ellipse 29"/>
              <p:cNvSpPr/>
              <p:nvPr/>
            </p:nvSpPr>
            <p:spPr>
              <a:xfrm>
                <a:off x="2299945" y="3212976"/>
                <a:ext cx="144016" cy="144016"/>
              </a:xfrm>
              <a:prstGeom prst="ellipse">
                <a:avLst/>
              </a:prstGeom>
              <a:ln/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ZoneTexte 30"/>
                  <p:cNvSpPr txBox="1"/>
                  <p:nvPr/>
                </p:nvSpPr>
                <p:spPr>
                  <a:xfrm>
                    <a:off x="3019826" y="1300118"/>
                    <a:ext cx="694350" cy="34197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400" i="1" dirty="0">
                              <a:latin typeface="Cambria Math"/>
                              <a:cs typeface="Times New Roman" panose="02020603050405020304" pitchFamily="18" charset="0"/>
                            </a:rPr>
                            <m:t>𝐸</m:t>
                          </m:r>
                          <m:r>
                            <a:rPr lang="en-US" sz="1400" i="1" baseline="-25000" dirty="0" err="1">
                              <a:latin typeface="Cambria Math"/>
                              <a:cs typeface="Times New Roman" panose="02020603050405020304" pitchFamily="18" charset="0"/>
                            </a:rPr>
                            <m:t>𝑧</m:t>
                          </m:r>
                          <m:r>
                            <a:rPr lang="en-US" sz="1400" i="1" dirty="0">
                              <a:latin typeface="Cambria Math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1400" i="1" dirty="0">
                              <a:latin typeface="Cambria Math"/>
                              <a:cs typeface="Times New Roman" panose="02020603050405020304" pitchFamily="18" charset="0"/>
                            </a:rPr>
                            <m:t>𝑡</m:t>
                          </m:r>
                          <m:r>
                            <a:rPr lang="en-US" sz="1400" i="1" dirty="0">
                              <a:latin typeface="Cambria Math"/>
                              <a:cs typeface="Times New Roman" panose="020206030504050203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en-US" sz="14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31" name="ZoneTexte 3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19826" y="1300118"/>
                    <a:ext cx="694350" cy="341974"/>
                  </a:xfrm>
                  <a:prstGeom prst="rect">
                    <a:avLst/>
                  </a:prstGeom>
                  <a:blipFill rotWithShape="1">
                    <a:blip r:embed="rId3"/>
                    <a:stretch>
                      <a:fillRect b="-10000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52" name="Connecteur droit avec flèche 51"/>
              <p:cNvCxnSpPr/>
              <p:nvPr/>
            </p:nvCxnSpPr>
            <p:spPr>
              <a:xfrm>
                <a:off x="2039002" y="1788495"/>
                <a:ext cx="835390" cy="119045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pic>
            <p:nvPicPr>
              <p:cNvPr id="53" name="Picture 6" descr="http://www.smileysanimes.com/smileys/SMI/smi9(www.MsnTrucAstuce.fr)-16.gif"/>
              <p:cNvPicPr>
                <a:picLocks noChangeAspect="1" noChangeArrowheads="1" noCrop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11285" y="1409824"/>
                <a:ext cx="619125" cy="6191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" name="Rectangle 2"/>
              <p:cNvSpPr/>
              <p:nvPr/>
            </p:nvSpPr>
            <p:spPr>
              <a:xfrm>
                <a:off x="4991330" y="1719387"/>
                <a:ext cx="1596894" cy="236745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26" name="Connecteur droit avec flèche 25"/>
              <p:cNvCxnSpPr/>
              <p:nvPr/>
            </p:nvCxnSpPr>
            <p:spPr>
              <a:xfrm flipV="1">
                <a:off x="1259632" y="2913260"/>
                <a:ext cx="4240470" cy="11683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2" name="ZoneTexte 31"/>
              <p:cNvSpPr txBox="1"/>
              <p:nvPr/>
            </p:nvSpPr>
            <p:spPr>
              <a:xfrm>
                <a:off x="5500102" y="2755667"/>
                <a:ext cx="269304" cy="3761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</a:p>
            </p:txBody>
          </p:sp>
          <p:sp>
            <p:nvSpPr>
              <p:cNvPr id="48" name="ZoneTexte 47"/>
              <p:cNvSpPr txBox="1"/>
              <p:nvPr/>
            </p:nvSpPr>
            <p:spPr>
              <a:xfrm>
                <a:off x="3775963" y="1498139"/>
                <a:ext cx="1813247" cy="34197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RF field in a cavity</a:t>
                </a:r>
              </a:p>
            </p:txBody>
          </p:sp>
        </p:grpSp>
        <p:grpSp>
          <p:nvGrpSpPr>
            <p:cNvPr id="8" name="Groupe 7"/>
            <p:cNvGrpSpPr>
              <a:grpSpLocks noChangeAspect="1"/>
            </p:cNvGrpSpPr>
            <p:nvPr/>
          </p:nvGrpSpPr>
          <p:grpSpPr>
            <a:xfrm>
              <a:off x="4635072" y="2924943"/>
              <a:ext cx="4185400" cy="1023540"/>
              <a:chOff x="3386276" y="3645024"/>
              <a:chExt cx="4650444" cy="1137267"/>
            </a:xfrm>
          </p:grpSpPr>
          <p:sp>
            <p:nvSpPr>
              <p:cNvPr id="34" name="Ellipse 33"/>
              <p:cNvSpPr/>
              <p:nvPr/>
            </p:nvSpPr>
            <p:spPr>
              <a:xfrm rot="5400000">
                <a:off x="4477386" y="3301833"/>
                <a:ext cx="430895" cy="1728192"/>
              </a:xfrm>
              <a:prstGeom prst="ellipse">
                <a:avLst/>
              </a:prstGeom>
              <a:gradFill>
                <a:gsLst>
                  <a:gs pos="0">
                    <a:schemeClr val="accent3">
                      <a:tint val="50000"/>
                      <a:satMod val="300000"/>
                      <a:alpha val="13000"/>
                    </a:schemeClr>
                  </a:gs>
                  <a:gs pos="35000">
                    <a:schemeClr val="accent3">
                      <a:tint val="37000"/>
                      <a:satMod val="300000"/>
                    </a:schemeClr>
                  </a:gs>
                  <a:gs pos="100000">
                    <a:schemeClr val="accent3">
                      <a:tint val="15000"/>
                      <a:satMod val="350000"/>
                    </a:schemeClr>
                  </a:gs>
                </a:gsLst>
              </a:gradFill>
              <a:ln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" name="Ellipse 34"/>
              <p:cNvSpPr/>
              <p:nvPr/>
            </p:nvSpPr>
            <p:spPr>
              <a:xfrm rot="4143046">
                <a:off x="3939167" y="4075048"/>
                <a:ext cx="215448" cy="198697"/>
              </a:xfrm>
              <a:prstGeom prst="ellipse">
                <a:avLst/>
              </a:prstGeom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" name="Ellipse 35"/>
              <p:cNvSpPr/>
              <p:nvPr/>
            </p:nvSpPr>
            <p:spPr>
              <a:xfrm rot="4143046">
                <a:off x="4585108" y="4075048"/>
                <a:ext cx="215448" cy="198697"/>
              </a:xfrm>
              <a:prstGeom prst="ellipse">
                <a:avLst/>
              </a:pr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" name="Ellipse 36"/>
              <p:cNvSpPr/>
              <p:nvPr/>
            </p:nvSpPr>
            <p:spPr>
              <a:xfrm rot="4143046">
                <a:off x="5188739" y="4075048"/>
                <a:ext cx="215448" cy="198697"/>
              </a:xfrm>
              <a:prstGeom prst="ellipse">
                <a:avLst/>
              </a:prstGeom>
              <a:ln/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Flèche droite 37"/>
              <p:cNvSpPr/>
              <p:nvPr/>
            </p:nvSpPr>
            <p:spPr>
              <a:xfrm>
                <a:off x="4065031" y="4107354"/>
                <a:ext cx="534638" cy="117150"/>
              </a:xfrm>
              <a:prstGeom prst="rightArrow">
                <a:avLst/>
              </a:prstGeom>
              <a:solidFill>
                <a:schemeClr val="tx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" name="Ellipse 38"/>
              <p:cNvSpPr/>
              <p:nvPr/>
            </p:nvSpPr>
            <p:spPr>
              <a:xfrm rot="5400000">
                <a:off x="7245208" y="3539757"/>
                <a:ext cx="430895" cy="1152128"/>
              </a:xfrm>
              <a:prstGeom prst="ellipse">
                <a:avLst/>
              </a:prstGeom>
              <a:gradFill>
                <a:gsLst>
                  <a:gs pos="0">
                    <a:schemeClr val="accent3">
                      <a:tint val="50000"/>
                      <a:satMod val="300000"/>
                      <a:alpha val="13000"/>
                    </a:schemeClr>
                  </a:gs>
                  <a:gs pos="35000">
                    <a:schemeClr val="accent3">
                      <a:tint val="37000"/>
                      <a:satMod val="300000"/>
                    </a:schemeClr>
                  </a:gs>
                  <a:gs pos="100000">
                    <a:schemeClr val="accent3">
                      <a:tint val="15000"/>
                      <a:satMod val="350000"/>
                    </a:schemeClr>
                  </a:gs>
                </a:gsLst>
              </a:gradFill>
              <a:ln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0" name="Ellipse 39"/>
              <p:cNvSpPr/>
              <p:nvPr/>
            </p:nvSpPr>
            <p:spPr>
              <a:xfrm rot="4143046">
                <a:off x="7052182" y="4023741"/>
                <a:ext cx="215448" cy="198697"/>
              </a:xfrm>
              <a:prstGeom prst="ellipse">
                <a:avLst/>
              </a:prstGeom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" name="Ellipse 40"/>
              <p:cNvSpPr/>
              <p:nvPr/>
            </p:nvSpPr>
            <p:spPr>
              <a:xfrm rot="4143046">
                <a:off x="7375800" y="4024938"/>
                <a:ext cx="215448" cy="198697"/>
              </a:xfrm>
              <a:prstGeom prst="ellipse">
                <a:avLst/>
              </a:pr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2" name="Ellipse 41"/>
              <p:cNvSpPr/>
              <p:nvPr/>
            </p:nvSpPr>
            <p:spPr>
              <a:xfrm rot="4143046">
                <a:off x="7725690" y="4032406"/>
                <a:ext cx="215448" cy="198697"/>
              </a:xfrm>
              <a:prstGeom prst="ellipse">
                <a:avLst/>
              </a:prstGeom>
              <a:ln/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43" name="Connecteur droit avec flèche 42"/>
              <p:cNvCxnSpPr/>
              <p:nvPr/>
            </p:nvCxnSpPr>
            <p:spPr>
              <a:xfrm flipV="1">
                <a:off x="3555553" y="3950482"/>
                <a:ext cx="0" cy="648071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4" name="Connecteur droit avec flèche 43"/>
              <p:cNvCxnSpPr/>
              <p:nvPr/>
            </p:nvCxnSpPr>
            <p:spPr>
              <a:xfrm>
                <a:off x="3555553" y="4598553"/>
                <a:ext cx="2088232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5" name="ZoneTexte 44"/>
              <p:cNvSpPr txBox="1"/>
              <p:nvPr/>
            </p:nvSpPr>
            <p:spPr>
              <a:xfrm>
                <a:off x="3386276" y="3645024"/>
                <a:ext cx="369047" cy="3761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</a:p>
            </p:txBody>
          </p:sp>
          <p:sp>
            <p:nvSpPr>
              <p:cNvPr id="46" name="ZoneTexte 45"/>
              <p:cNvSpPr txBox="1"/>
              <p:nvPr/>
            </p:nvSpPr>
            <p:spPr>
              <a:xfrm>
                <a:off x="5643785" y="4406120"/>
                <a:ext cx="306709" cy="3761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</a:p>
            </p:txBody>
          </p:sp>
          <p:sp>
            <p:nvSpPr>
              <p:cNvPr id="47" name="Flèche droite 46"/>
              <p:cNvSpPr/>
              <p:nvPr/>
            </p:nvSpPr>
            <p:spPr>
              <a:xfrm>
                <a:off x="5940152" y="3850196"/>
                <a:ext cx="800423" cy="563115"/>
              </a:xfrm>
              <a:prstGeom prst="rightArrow">
                <a:avLst/>
              </a:prstGeom>
              <a:solidFill>
                <a:schemeClr val="tx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9" name="Flèche droite 48"/>
              <p:cNvSpPr/>
              <p:nvPr/>
            </p:nvSpPr>
            <p:spPr>
              <a:xfrm>
                <a:off x="4692833" y="4115537"/>
                <a:ext cx="431839" cy="117150"/>
              </a:xfrm>
              <a:prstGeom prst="rightArrow">
                <a:avLst/>
              </a:prstGeom>
              <a:solidFill>
                <a:schemeClr val="tx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0" name="Flèche droite 49"/>
              <p:cNvSpPr/>
              <p:nvPr/>
            </p:nvSpPr>
            <p:spPr>
              <a:xfrm>
                <a:off x="5341010" y="4115537"/>
                <a:ext cx="302775" cy="108967"/>
              </a:xfrm>
              <a:prstGeom prst="rightArrow">
                <a:avLst/>
              </a:prstGeom>
              <a:solidFill>
                <a:schemeClr val="tx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3" name="ZoneTexte 32"/>
            <p:cNvSpPr txBox="1"/>
            <p:nvPr/>
          </p:nvSpPr>
          <p:spPr>
            <a:xfrm>
              <a:off x="4637747" y="1559694"/>
              <a:ext cx="4182726" cy="1077218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Staying in the linear part of the accelerating field</a:t>
              </a:r>
            </a:p>
            <a:p>
              <a:pPr marL="285750" indent="-285750">
                <a:buFont typeface="Courier New" panose="02070309020205020404" pitchFamily="49" charset="0"/>
                <a:buChar char="o"/>
              </a:pPr>
              <a:r>
                <a:rPr lang="en-US" sz="1600" dirty="0">
                  <a:solidFill>
                    <a:srgbClr val="020BB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For E=0 : speed is constant</a:t>
              </a:r>
            </a:p>
            <a:p>
              <a:pPr marL="285750" indent="-285750">
                <a:buFont typeface="Courier New" panose="02070309020205020404" pitchFamily="49" charset="0"/>
                <a:buChar char="o"/>
              </a:pPr>
              <a:r>
                <a:rPr lang="en-US" sz="16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Arrive in advance, particle is slowing-down</a:t>
              </a:r>
            </a:p>
            <a:p>
              <a:pPr marL="285750" indent="-285750">
                <a:buFont typeface="Courier New" panose="02070309020205020404" pitchFamily="49" charset="0"/>
                <a:buChar char="o"/>
              </a:pPr>
              <a:r>
                <a:rPr lang="en-US" sz="16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Arrive late, particle is accelerate</a:t>
              </a:r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e 10"/>
          <p:cNvGrpSpPr>
            <a:grpSpLocks noChangeAspect="1"/>
          </p:cNvGrpSpPr>
          <p:nvPr/>
        </p:nvGrpSpPr>
        <p:grpSpPr>
          <a:xfrm>
            <a:off x="2639616" y="4271595"/>
            <a:ext cx="6547347" cy="2484276"/>
            <a:chOff x="-4617714" y="1556793"/>
            <a:chExt cx="13094692" cy="4968551"/>
          </a:xfrm>
        </p:grpSpPr>
        <p:pic>
          <p:nvPicPr>
            <p:cNvPr id="54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797" y="1556793"/>
              <a:ext cx="8181181" cy="4968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" name="ZoneTexte 54"/>
            <p:cNvSpPr txBox="1"/>
            <p:nvPr/>
          </p:nvSpPr>
          <p:spPr>
            <a:xfrm>
              <a:off x="-4617714" y="3187453"/>
              <a:ext cx="4577141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Bunch length in mm (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eq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to time)</a:t>
              </a:r>
            </a:p>
          </p:txBody>
        </p:sp>
        <p:sp>
          <p:nvSpPr>
            <p:cNvPr id="56" name="Flèche vers le bas 55"/>
            <p:cNvSpPr/>
            <p:nvPr/>
          </p:nvSpPr>
          <p:spPr>
            <a:xfrm>
              <a:off x="1753149" y="2276872"/>
              <a:ext cx="216024" cy="360040"/>
            </a:xfrm>
            <a:prstGeom prst="downArrow">
              <a:avLst/>
            </a:prstGeom>
            <a:solidFill>
              <a:schemeClr val="tx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Flèche vers le bas 56"/>
            <p:cNvSpPr/>
            <p:nvPr/>
          </p:nvSpPr>
          <p:spPr>
            <a:xfrm>
              <a:off x="7308304" y="2171140"/>
              <a:ext cx="216024" cy="360040"/>
            </a:xfrm>
            <a:prstGeom prst="downArrow">
              <a:avLst/>
            </a:prstGeom>
            <a:solidFill>
              <a:schemeClr val="tx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8" name="Flèche vers le bas 57"/>
            <p:cNvSpPr/>
            <p:nvPr/>
          </p:nvSpPr>
          <p:spPr>
            <a:xfrm>
              <a:off x="4273837" y="1997224"/>
              <a:ext cx="216024" cy="360040"/>
            </a:xfrm>
            <a:prstGeom prst="downArrow">
              <a:avLst/>
            </a:prstGeom>
            <a:solidFill>
              <a:schemeClr val="tx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123343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3"/>
          <p:cNvSpPr>
            <a:spLocks noGrp="1"/>
          </p:cNvSpPr>
          <p:nvPr>
            <p:ph type="title"/>
          </p:nvPr>
        </p:nvSpPr>
        <p:spPr>
          <a:xfrm>
            <a:off x="1776000" y="158400"/>
            <a:ext cx="8208432" cy="318272"/>
          </a:xfrm>
        </p:spPr>
        <p:txBody>
          <a:bodyPr vert="horz" wrap="none" lIns="36000" tIns="36000" rIns="36000" bIns="36000" rtlCol="0" anchor="t" anchorCtr="0">
            <a:noAutofit/>
          </a:bodyPr>
          <a:lstStyle/>
          <a:p>
            <a:pPr algn="just"/>
            <a:r>
              <a:rPr lang="en-US" sz="16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SPIRAL2 accelerator at GANIL-Caen</a:t>
            </a:r>
          </a:p>
        </p:txBody>
      </p:sp>
      <p:sp>
        <p:nvSpPr>
          <p:cNvPr id="82" name="Rectangle 2"/>
          <p:cNvSpPr txBox="1">
            <a:spLocks noChangeArrowheads="1"/>
          </p:cNvSpPr>
          <p:nvPr/>
        </p:nvSpPr>
        <p:spPr>
          <a:xfrm>
            <a:off x="2639616" y="582960"/>
            <a:ext cx="6984776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Font typeface="Arial" pitchFamily="34" charset="0"/>
              <a:buNone/>
              <a:defRPr sz="1800" b="1" i="0" u="none" strike="noStrike" kern="1200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4 - Cleaning the beam</a:t>
            </a:r>
          </a:p>
        </p:txBody>
      </p:sp>
      <p:grpSp>
        <p:nvGrpSpPr>
          <p:cNvPr id="2" name="Groupe 1"/>
          <p:cNvGrpSpPr>
            <a:grpSpLocks noChangeAspect="1"/>
          </p:cNvGrpSpPr>
          <p:nvPr/>
        </p:nvGrpSpPr>
        <p:grpSpPr>
          <a:xfrm>
            <a:off x="2029238" y="1246639"/>
            <a:ext cx="8171218" cy="5243630"/>
            <a:chOff x="-7139" y="965441"/>
            <a:chExt cx="9079131" cy="5826256"/>
          </a:xfrm>
        </p:grpSpPr>
        <p:sp>
          <p:nvSpPr>
            <p:cNvPr id="59" name="Rectangle 58"/>
            <p:cNvSpPr/>
            <p:nvPr/>
          </p:nvSpPr>
          <p:spPr>
            <a:xfrm>
              <a:off x="35496" y="980053"/>
              <a:ext cx="9036496" cy="238690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60" name="Groupe 24"/>
            <p:cNvGrpSpPr/>
            <p:nvPr/>
          </p:nvGrpSpPr>
          <p:grpSpPr>
            <a:xfrm>
              <a:off x="2250757" y="1597664"/>
              <a:ext cx="1032879" cy="1327280"/>
              <a:chOff x="395536" y="3757904"/>
              <a:chExt cx="1032879" cy="1327280"/>
            </a:xfrm>
          </p:grpSpPr>
          <p:sp>
            <p:nvSpPr>
              <p:cNvPr id="61" name="Ellipse 60"/>
              <p:cNvSpPr/>
              <p:nvPr/>
            </p:nvSpPr>
            <p:spPr>
              <a:xfrm>
                <a:off x="611560" y="4094478"/>
                <a:ext cx="590954" cy="715448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2">
                      <a:shade val="30000"/>
                      <a:satMod val="115000"/>
                    </a:schemeClr>
                  </a:gs>
                  <a:gs pos="50000">
                    <a:schemeClr val="tx2">
                      <a:shade val="67500"/>
                      <a:satMod val="115000"/>
                    </a:schemeClr>
                  </a:gs>
                  <a:gs pos="100000">
                    <a:schemeClr val="tx2">
                      <a:shade val="100000"/>
                      <a:satMod val="11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2" name="Rectangle 61"/>
              <p:cNvSpPr/>
              <p:nvPr/>
            </p:nvSpPr>
            <p:spPr>
              <a:xfrm>
                <a:off x="395536" y="3758859"/>
                <a:ext cx="312799" cy="1326325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1115616" y="3757904"/>
                <a:ext cx="312799" cy="1326325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64" name="Image 63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90"/>
            <a:stretch/>
          </p:blipFill>
          <p:spPr bwMode="auto">
            <a:xfrm>
              <a:off x="4076222" y="3786305"/>
              <a:ext cx="4887535" cy="2832926"/>
            </a:xfrm>
            <a:prstGeom prst="rect">
              <a:avLst/>
            </a:prstGeom>
            <a:noFill/>
          </p:spPr>
        </p:pic>
        <p:grpSp>
          <p:nvGrpSpPr>
            <p:cNvPr id="65" name="Groupe 19"/>
            <p:cNvGrpSpPr/>
            <p:nvPr/>
          </p:nvGrpSpPr>
          <p:grpSpPr>
            <a:xfrm>
              <a:off x="239136" y="1669672"/>
              <a:ext cx="1032879" cy="1327280"/>
              <a:chOff x="395536" y="3757904"/>
              <a:chExt cx="1032879" cy="1327280"/>
            </a:xfrm>
          </p:grpSpPr>
          <p:sp>
            <p:nvSpPr>
              <p:cNvPr id="66" name="Ellipse 65"/>
              <p:cNvSpPr/>
              <p:nvPr/>
            </p:nvSpPr>
            <p:spPr>
              <a:xfrm>
                <a:off x="611560" y="4094478"/>
                <a:ext cx="590954" cy="715448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2">
                      <a:shade val="30000"/>
                      <a:satMod val="115000"/>
                    </a:schemeClr>
                  </a:gs>
                  <a:gs pos="50000">
                    <a:schemeClr val="tx2">
                      <a:shade val="67500"/>
                      <a:satMod val="115000"/>
                    </a:schemeClr>
                  </a:gs>
                  <a:gs pos="100000">
                    <a:schemeClr val="tx2">
                      <a:shade val="100000"/>
                      <a:satMod val="11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395536" y="3758859"/>
                <a:ext cx="312799" cy="1326325"/>
              </a:xfrm>
              <a:prstGeom prst="rect">
                <a:avLst/>
              </a:prstGeom>
              <a:solidFill>
                <a:schemeClr val="dk1">
                  <a:alpha val="47000"/>
                </a:schemeClr>
              </a:solidFill>
              <a:ln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8" name="Rectangle 67"/>
              <p:cNvSpPr/>
              <p:nvPr/>
            </p:nvSpPr>
            <p:spPr>
              <a:xfrm>
                <a:off x="1115616" y="3757904"/>
                <a:ext cx="312799" cy="1326325"/>
              </a:xfrm>
              <a:prstGeom prst="rect">
                <a:avLst/>
              </a:prstGeom>
              <a:solidFill>
                <a:schemeClr val="dk1">
                  <a:alpha val="47000"/>
                </a:schemeClr>
              </a:solidFill>
              <a:ln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69" name="Groupe 20"/>
            <p:cNvGrpSpPr/>
            <p:nvPr/>
          </p:nvGrpSpPr>
          <p:grpSpPr>
            <a:xfrm>
              <a:off x="5162563" y="1580543"/>
              <a:ext cx="1327280" cy="1326326"/>
              <a:chOff x="2411760" y="3744791"/>
              <a:chExt cx="1327280" cy="1326326"/>
            </a:xfrm>
          </p:grpSpPr>
          <p:grpSp>
            <p:nvGrpSpPr>
              <p:cNvPr id="70" name="Groupe 32"/>
              <p:cNvGrpSpPr/>
              <p:nvPr/>
            </p:nvGrpSpPr>
            <p:grpSpPr>
              <a:xfrm rot="5400000">
                <a:off x="2558960" y="3758381"/>
                <a:ext cx="1032879" cy="1327280"/>
                <a:chOff x="395536" y="3757904"/>
                <a:chExt cx="1032879" cy="1327280"/>
              </a:xfrm>
            </p:grpSpPr>
            <p:sp>
              <p:nvSpPr>
                <p:cNvPr id="73" name="Ellipse 72"/>
                <p:cNvSpPr/>
                <p:nvPr/>
              </p:nvSpPr>
              <p:spPr>
                <a:xfrm>
                  <a:off x="611560" y="4094478"/>
                  <a:ext cx="590954" cy="71544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2">
                        <a:shade val="30000"/>
                        <a:satMod val="115000"/>
                      </a:schemeClr>
                    </a:gs>
                    <a:gs pos="50000">
                      <a:schemeClr val="tx2">
                        <a:shade val="67500"/>
                        <a:satMod val="115000"/>
                      </a:schemeClr>
                    </a:gs>
                    <a:gs pos="100000">
                      <a:schemeClr val="tx2">
                        <a:shade val="100000"/>
                        <a:satMod val="11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4" name="Rectangle 73"/>
                <p:cNvSpPr/>
                <p:nvPr/>
              </p:nvSpPr>
              <p:spPr>
                <a:xfrm>
                  <a:off x="395536" y="3758859"/>
                  <a:ext cx="312799" cy="1326325"/>
                </a:xfrm>
                <a:prstGeom prst="rect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5" name="Rectangle 74"/>
                <p:cNvSpPr/>
                <p:nvPr/>
              </p:nvSpPr>
              <p:spPr>
                <a:xfrm>
                  <a:off x="1115616" y="3757904"/>
                  <a:ext cx="312799" cy="1326325"/>
                </a:xfrm>
                <a:prstGeom prst="rect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71" name="Rectangle 70"/>
              <p:cNvSpPr/>
              <p:nvPr/>
            </p:nvSpPr>
            <p:spPr>
              <a:xfrm>
                <a:off x="2483768" y="3744792"/>
                <a:ext cx="312799" cy="1326325"/>
              </a:xfrm>
              <a:prstGeom prst="rect">
                <a:avLst/>
              </a:prstGeom>
              <a:solidFill>
                <a:schemeClr val="dk1">
                  <a:alpha val="47000"/>
                </a:schemeClr>
              </a:solidFill>
              <a:ln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2" name="Rectangle 71"/>
              <p:cNvSpPr/>
              <p:nvPr/>
            </p:nvSpPr>
            <p:spPr>
              <a:xfrm>
                <a:off x="3275856" y="3744791"/>
                <a:ext cx="312799" cy="1326325"/>
              </a:xfrm>
              <a:prstGeom prst="rect">
                <a:avLst/>
              </a:prstGeom>
              <a:solidFill>
                <a:schemeClr val="dk1">
                  <a:alpha val="47000"/>
                </a:schemeClr>
              </a:solidFill>
              <a:ln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76" name="Groupe 39"/>
            <p:cNvGrpSpPr/>
            <p:nvPr/>
          </p:nvGrpSpPr>
          <p:grpSpPr>
            <a:xfrm>
              <a:off x="7524328" y="1562418"/>
              <a:ext cx="1327280" cy="1326326"/>
              <a:chOff x="2411760" y="3744791"/>
              <a:chExt cx="1327280" cy="1326326"/>
            </a:xfrm>
          </p:grpSpPr>
          <p:grpSp>
            <p:nvGrpSpPr>
              <p:cNvPr id="77" name="Groupe 40"/>
              <p:cNvGrpSpPr/>
              <p:nvPr/>
            </p:nvGrpSpPr>
            <p:grpSpPr>
              <a:xfrm rot="5400000">
                <a:off x="2558960" y="3758381"/>
                <a:ext cx="1032879" cy="1327280"/>
                <a:chOff x="395536" y="3757904"/>
                <a:chExt cx="1032879" cy="1327280"/>
              </a:xfrm>
            </p:grpSpPr>
            <p:sp>
              <p:nvSpPr>
                <p:cNvPr id="80" name="Ellipse 79"/>
                <p:cNvSpPr/>
                <p:nvPr/>
              </p:nvSpPr>
              <p:spPr>
                <a:xfrm>
                  <a:off x="611560" y="4094478"/>
                  <a:ext cx="590954" cy="71544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2">
                        <a:shade val="30000"/>
                        <a:satMod val="115000"/>
                      </a:schemeClr>
                    </a:gs>
                    <a:gs pos="50000">
                      <a:schemeClr val="tx2">
                        <a:shade val="67500"/>
                        <a:satMod val="115000"/>
                      </a:schemeClr>
                    </a:gs>
                    <a:gs pos="100000">
                      <a:schemeClr val="tx2">
                        <a:shade val="100000"/>
                        <a:satMod val="11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395536" y="3758859"/>
                  <a:ext cx="312799" cy="1326325"/>
                </a:xfrm>
                <a:prstGeom prst="rect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1115616" y="3757904"/>
                  <a:ext cx="312799" cy="1326325"/>
                </a:xfrm>
                <a:prstGeom prst="rect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2483768" y="3744792"/>
                <a:ext cx="312799" cy="1326325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3275856" y="3744791"/>
                <a:ext cx="312799" cy="1326325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84" name="Flèche droite 83"/>
            <p:cNvSpPr/>
            <p:nvPr/>
          </p:nvSpPr>
          <p:spPr>
            <a:xfrm>
              <a:off x="1642729" y="2218008"/>
              <a:ext cx="258292" cy="261743"/>
            </a:xfrm>
            <a:prstGeom prst="rightArrow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85" name="Groupe 7177"/>
            <p:cNvGrpSpPr/>
            <p:nvPr/>
          </p:nvGrpSpPr>
          <p:grpSpPr>
            <a:xfrm>
              <a:off x="36731" y="1052736"/>
              <a:ext cx="1582027" cy="2232248"/>
              <a:chOff x="36731" y="3140968"/>
              <a:chExt cx="1582027" cy="2232248"/>
            </a:xfrm>
          </p:grpSpPr>
          <p:cxnSp>
            <p:nvCxnSpPr>
              <p:cNvPr id="86" name="Connecteur droit avec flèche 85"/>
              <p:cNvCxnSpPr/>
              <p:nvPr/>
            </p:nvCxnSpPr>
            <p:spPr>
              <a:xfrm>
                <a:off x="755576" y="3429000"/>
                <a:ext cx="0" cy="1944216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Connecteur droit avec flèche 86"/>
              <p:cNvCxnSpPr/>
              <p:nvPr/>
            </p:nvCxnSpPr>
            <p:spPr>
              <a:xfrm>
                <a:off x="36731" y="4428934"/>
                <a:ext cx="1437690" cy="8178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" name="ZoneTexte 87"/>
              <p:cNvSpPr txBox="1"/>
              <p:nvPr/>
            </p:nvSpPr>
            <p:spPr>
              <a:xfrm>
                <a:off x="589671" y="3140968"/>
                <a:ext cx="475913" cy="4103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X’</a:t>
                </a:r>
              </a:p>
            </p:txBody>
          </p:sp>
          <p:sp>
            <p:nvSpPr>
              <p:cNvPr id="89" name="ZoneTexte 88"/>
              <p:cNvSpPr txBox="1"/>
              <p:nvPr/>
            </p:nvSpPr>
            <p:spPr>
              <a:xfrm>
                <a:off x="1228338" y="4077073"/>
                <a:ext cx="390420" cy="4103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</a:p>
            </p:txBody>
          </p:sp>
        </p:grpSp>
        <p:grpSp>
          <p:nvGrpSpPr>
            <p:cNvPr id="90" name="Groupe 7176"/>
            <p:cNvGrpSpPr/>
            <p:nvPr/>
          </p:nvGrpSpPr>
          <p:grpSpPr>
            <a:xfrm>
              <a:off x="3659438" y="2090700"/>
              <a:ext cx="1359882" cy="454389"/>
              <a:chOff x="1975391" y="3312972"/>
              <a:chExt cx="1359882" cy="454389"/>
            </a:xfrm>
          </p:grpSpPr>
          <p:sp>
            <p:nvSpPr>
              <p:cNvPr id="91" name="Flèche droite 90"/>
              <p:cNvSpPr/>
              <p:nvPr/>
            </p:nvSpPr>
            <p:spPr>
              <a:xfrm>
                <a:off x="1975391" y="3312972"/>
                <a:ext cx="1359882" cy="424598"/>
              </a:xfrm>
              <a:prstGeom prst="rightArrow">
                <a:avLst/>
              </a:pr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2" name="ZoneTexte 91"/>
              <p:cNvSpPr txBox="1"/>
              <p:nvPr/>
            </p:nvSpPr>
            <p:spPr>
              <a:xfrm>
                <a:off x="1975391" y="3356992"/>
                <a:ext cx="1193561" cy="4103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Transport</a:t>
                </a:r>
              </a:p>
            </p:txBody>
          </p:sp>
        </p:grpSp>
        <p:sp>
          <p:nvSpPr>
            <p:cNvPr id="93" name="Flèche droite 92"/>
            <p:cNvSpPr/>
            <p:nvPr/>
          </p:nvSpPr>
          <p:spPr>
            <a:xfrm>
              <a:off x="6804248" y="2140005"/>
              <a:ext cx="258292" cy="261743"/>
            </a:xfrm>
            <a:prstGeom prst="rightArrow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94" name="Groupe 61"/>
            <p:cNvGrpSpPr/>
            <p:nvPr/>
          </p:nvGrpSpPr>
          <p:grpSpPr>
            <a:xfrm>
              <a:off x="2051720" y="1032198"/>
              <a:ext cx="1582027" cy="2232248"/>
              <a:chOff x="36731" y="3140968"/>
              <a:chExt cx="1582027" cy="2232248"/>
            </a:xfrm>
          </p:grpSpPr>
          <p:cxnSp>
            <p:nvCxnSpPr>
              <p:cNvPr id="95" name="Connecteur droit avec flèche 94"/>
              <p:cNvCxnSpPr/>
              <p:nvPr/>
            </p:nvCxnSpPr>
            <p:spPr>
              <a:xfrm>
                <a:off x="755576" y="3429000"/>
                <a:ext cx="0" cy="1944216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Connecteur droit avec flèche 95"/>
              <p:cNvCxnSpPr/>
              <p:nvPr/>
            </p:nvCxnSpPr>
            <p:spPr>
              <a:xfrm>
                <a:off x="36731" y="4428934"/>
                <a:ext cx="1437690" cy="8178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7" name="ZoneTexte 96"/>
              <p:cNvSpPr txBox="1"/>
              <p:nvPr/>
            </p:nvSpPr>
            <p:spPr>
              <a:xfrm>
                <a:off x="589671" y="3140968"/>
                <a:ext cx="475913" cy="4103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X’</a:t>
                </a:r>
              </a:p>
            </p:txBody>
          </p:sp>
          <p:sp>
            <p:nvSpPr>
              <p:cNvPr id="98" name="ZoneTexte 97"/>
              <p:cNvSpPr txBox="1"/>
              <p:nvPr/>
            </p:nvSpPr>
            <p:spPr>
              <a:xfrm>
                <a:off x="1228338" y="4077073"/>
                <a:ext cx="390420" cy="4103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</a:p>
            </p:txBody>
          </p:sp>
        </p:grpSp>
        <p:grpSp>
          <p:nvGrpSpPr>
            <p:cNvPr id="99" name="Groupe 66"/>
            <p:cNvGrpSpPr/>
            <p:nvPr/>
          </p:nvGrpSpPr>
          <p:grpSpPr>
            <a:xfrm>
              <a:off x="5076056" y="965441"/>
              <a:ext cx="1582027" cy="2232248"/>
              <a:chOff x="36731" y="3140968"/>
              <a:chExt cx="1582027" cy="2232248"/>
            </a:xfrm>
          </p:grpSpPr>
          <p:cxnSp>
            <p:nvCxnSpPr>
              <p:cNvPr id="100" name="Connecteur droit avec flèche 99"/>
              <p:cNvCxnSpPr/>
              <p:nvPr/>
            </p:nvCxnSpPr>
            <p:spPr>
              <a:xfrm>
                <a:off x="755576" y="3429000"/>
                <a:ext cx="0" cy="1944216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Connecteur droit avec flèche 100"/>
              <p:cNvCxnSpPr/>
              <p:nvPr/>
            </p:nvCxnSpPr>
            <p:spPr>
              <a:xfrm>
                <a:off x="36731" y="4428934"/>
                <a:ext cx="1437690" cy="8178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2" name="ZoneTexte 101"/>
              <p:cNvSpPr txBox="1"/>
              <p:nvPr/>
            </p:nvSpPr>
            <p:spPr>
              <a:xfrm>
                <a:off x="589671" y="3140968"/>
                <a:ext cx="475913" cy="4103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X’</a:t>
                </a:r>
              </a:p>
            </p:txBody>
          </p:sp>
          <p:sp>
            <p:nvSpPr>
              <p:cNvPr id="103" name="ZoneTexte 102"/>
              <p:cNvSpPr txBox="1"/>
              <p:nvPr/>
            </p:nvSpPr>
            <p:spPr>
              <a:xfrm>
                <a:off x="1228338" y="4077073"/>
                <a:ext cx="390420" cy="4103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</a:p>
            </p:txBody>
          </p:sp>
        </p:grpSp>
        <p:grpSp>
          <p:nvGrpSpPr>
            <p:cNvPr id="104" name="Groupe 71"/>
            <p:cNvGrpSpPr/>
            <p:nvPr/>
          </p:nvGrpSpPr>
          <p:grpSpPr>
            <a:xfrm>
              <a:off x="7423364" y="970087"/>
              <a:ext cx="1582027" cy="2232248"/>
              <a:chOff x="36731" y="3140968"/>
              <a:chExt cx="1582027" cy="2232248"/>
            </a:xfrm>
          </p:grpSpPr>
          <p:cxnSp>
            <p:nvCxnSpPr>
              <p:cNvPr id="105" name="Connecteur droit avec flèche 104"/>
              <p:cNvCxnSpPr/>
              <p:nvPr/>
            </p:nvCxnSpPr>
            <p:spPr>
              <a:xfrm>
                <a:off x="755576" y="3429000"/>
                <a:ext cx="0" cy="1944216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Connecteur droit avec flèche 105"/>
              <p:cNvCxnSpPr/>
              <p:nvPr/>
            </p:nvCxnSpPr>
            <p:spPr>
              <a:xfrm>
                <a:off x="36731" y="4428934"/>
                <a:ext cx="1437690" cy="8178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7" name="ZoneTexte 106"/>
              <p:cNvSpPr txBox="1"/>
              <p:nvPr/>
            </p:nvSpPr>
            <p:spPr>
              <a:xfrm>
                <a:off x="589671" y="3140968"/>
                <a:ext cx="475913" cy="4103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X’</a:t>
                </a:r>
              </a:p>
            </p:txBody>
          </p:sp>
          <p:sp>
            <p:nvSpPr>
              <p:cNvPr id="108" name="ZoneTexte 107"/>
              <p:cNvSpPr txBox="1"/>
              <p:nvPr/>
            </p:nvSpPr>
            <p:spPr>
              <a:xfrm>
                <a:off x="1228338" y="4077073"/>
                <a:ext cx="390420" cy="4103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</a:p>
            </p:txBody>
          </p:sp>
        </p:grpSp>
        <p:pic>
          <p:nvPicPr>
            <p:cNvPr id="109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94"/>
            <a:stretch/>
          </p:blipFill>
          <p:spPr bwMode="auto">
            <a:xfrm>
              <a:off x="353960" y="3739538"/>
              <a:ext cx="2703776" cy="2707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0" name="ZoneTexte 109"/>
            <p:cNvSpPr txBox="1"/>
            <p:nvPr/>
          </p:nvSpPr>
          <p:spPr>
            <a:xfrm>
              <a:off x="-7139" y="4797152"/>
              <a:ext cx="475913" cy="410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X’</a:t>
              </a:r>
            </a:p>
          </p:txBody>
        </p:sp>
        <p:sp>
          <p:nvSpPr>
            <p:cNvPr id="111" name="ZoneTexte 110"/>
            <p:cNvSpPr txBox="1"/>
            <p:nvPr/>
          </p:nvSpPr>
          <p:spPr>
            <a:xfrm>
              <a:off x="1408919" y="6381328"/>
              <a:ext cx="390420" cy="410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</a:p>
          </p:txBody>
        </p:sp>
        <p:sp>
          <p:nvSpPr>
            <p:cNvPr id="112" name="ZoneTexte 111"/>
            <p:cNvSpPr txBox="1"/>
            <p:nvPr/>
          </p:nvSpPr>
          <p:spPr>
            <a:xfrm>
              <a:off x="5426382" y="3704573"/>
              <a:ext cx="2306899" cy="410369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Example with 6 slits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4084171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3"/>
          <p:cNvSpPr>
            <a:spLocks noGrp="1"/>
          </p:cNvSpPr>
          <p:nvPr>
            <p:ph type="title"/>
          </p:nvPr>
        </p:nvSpPr>
        <p:spPr>
          <a:xfrm>
            <a:off x="1776000" y="158400"/>
            <a:ext cx="8208432" cy="318272"/>
          </a:xfrm>
        </p:spPr>
        <p:txBody>
          <a:bodyPr vert="horz" wrap="none" lIns="36000" tIns="36000" rIns="36000" bIns="36000" rtlCol="0" anchor="t" anchorCtr="0">
            <a:noAutofit/>
          </a:bodyPr>
          <a:lstStyle/>
          <a:p>
            <a:pPr algn="just"/>
            <a:r>
              <a:rPr lang="en-US" sz="16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SPIRAL2 accelerator at GANIL-Caen</a:t>
            </a:r>
          </a:p>
        </p:txBody>
      </p:sp>
      <p:sp>
        <p:nvSpPr>
          <p:cNvPr id="82" name="Rectangle 2"/>
          <p:cNvSpPr txBox="1">
            <a:spLocks noChangeArrowheads="1"/>
          </p:cNvSpPr>
          <p:nvPr/>
        </p:nvSpPr>
        <p:spPr>
          <a:xfrm>
            <a:off x="2639616" y="582960"/>
            <a:ext cx="6984776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Font typeface="Arial" pitchFamily="34" charset="0"/>
              <a:buNone/>
              <a:defRPr sz="1800" b="1" i="0" u="none" strike="noStrike" kern="1200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4 - Cleaning the beam</a:t>
            </a:r>
          </a:p>
        </p:txBody>
      </p:sp>
      <p:pic>
        <p:nvPicPr>
          <p:cNvPr id="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1" y="4558022"/>
            <a:ext cx="4419709" cy="1895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558" y="4552055"/>
            <a:ext cx="4433621" cy="1901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4" name="Rectangle 113"/>
          <p:cNvSpPr/>
          <p:nvPr/>
        </p:nvSpPr>
        <p:spPr>
          <a:xfrm>
            <a:off x="1933759" y="3101365"/>
            <a:ext cx="8345035" cy="1200329"/>
          </a:xfrm>
          <a:prstGeom prst="rect">
            <a:avLst/>
          </a:prstGeom>
          <a:noFill/>
          <a:ln/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Adjustment of the cleaning slits using the various beam intensity diagnostics (DCCT, FCT and Faraday cup).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Dissipate power on each slits do not exceed 150 W.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1W lost in the LINAC cost ~1kW in cryogenic consumption + structures activation</a:t>
            </a:r>
          </a:p>
        </p:txBody>
      </p:sp>
      <p:pic>
        <p:nvPicPr>
          <p:cNvPr id="11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957" y="1198629"/>
            <a:ext cx="8208912" cy="1641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" name="Flèche vers le bas 115"/>
          <p:cNvSpPr/>
          <p:nvPr/>
        </p:nvSpPr>
        <p:spPr>
          <a:xfrm rot="10800000">
            <a:off x="4211409" y="2220156"/>
            <a:ext cx="230199" cy="464744"/>
          </a:xfrm>
          <a:prstGeom prst="downArrow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7" name="Flèche vers le bas 116"/>
          <p:cNvSpPr/>
          <p:nvPr/>
        </p:nvSpPr>
        <p:spPr>
          <a:xfrm rot="10800000">
            <a:off x="5903458" y="2226174"/>
            <a:ext cx="230199" cy="464744"/>
          </a:xfrm>
          <a:prstGeom prst="downArrow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8" name="Flèche vers le bas 117"/>
          <p:cNvSpPr/>
          <p:nvPr/>
        </p:nvSpPr>
        <p:spPr>
          <a:xfrm rot="10800000">
            <a:off x="7768605" y="2226175"/>
            <a:ext cx="230199" cy="464744"/>
          </a:xfrm>
          <a:prstGeom prst="downArrow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996142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3"/>
          <p:cNvSpPr>
            <a:spLocks noGrp="1"/>
          </p:cNvSpPr>
          <p:nvPr>
            <p:ph type="title"/>
          </p:nvPr>
        </p:nvSpPr>
        <p:spPr>
          <a:xfrm>
            <a:off x="1776000" y="158400"/>
            <a:ext cx="8208432" cy="318272"/>
          </a:xfrm>
        </p:spPr>
        <p:txBody>
          <a:bodyPr vert="horz" wrap="none" lIns="36000" tIns="36000" rIns="36000" bIns="36000" rtlCol="0" anchor="t" anchorCtr="0">
            <a:noAutofit/>
          </a:bodyPr>
          <a:lstStyle/>
          <a:p>
            <a:pPr algn="just"/>
            <a:r>
              <a:rPr lang="en-US" sz="16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SPIRAL2 accelerator at GANIL-Caen</a:t>
            </a:r>
          </a:p>
        </p:txBody>
      </p:sp>
      <p:sp>
        <p:nvSpPr>
          <p:cNvPr id="82" name="Rectangle 2"/>
          <p:cNvSpPr txBox="1">
            <a:spLocks noChangeArrowheads="1"/>
          </p:cNvSpPr>
          <p:nvPr/>
        </p:nvSpPr>
        <p:spPr>
          <a:xfrm>
            <a:off x="2639616" y="582960"/>
            <a:ext cx="6984776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Font typeface="Arial" pitchFamily="34" charset="0"/>
              <a:buNone/>
              <a:defRPr sz="1800" b="1" i="0" u="none" strike="noStrike" kern="1200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5 - Provide bunch selection</a:t>
            </a:r>
          </a:p>
        </p:txBody>
      </p:sp>
      <p:pic>
        <p:nvPicPr>
          <p:cNvPr id="11" name="Image 10" descr="IMG_548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1" y="3334852"/>
            <a:ext cx="1949735" cy="1462301"/>
          </a:xfrm>
          <a:prstGeom prst="rect">
            <a:avLst/>
          </a:prstGeom>
        </p:spPr>
      </p:pic>
      <p:pic>
        <p:nvPicPr>
          <p:cNvPr id="12" name="Image 11" descr="fast-choppe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728" y="4709241"/>
            <a:ext cx="4164013" cy="206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37390" y="2780929"/>
            <a:ext cx="3236700" cy="1810529"/>
          </a:xfrm>
          <a:prstGeom prst="rect">
            <a:avLst/>
          </a:prstGeom>
          <a:noFill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1" y="1066081"/>
            <a:ext cx="8640960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 7"/>
          <p:cNvGrpSpPr>
            <a:grpSpLocks/>
          </p:cNvGrpSpPr>
          <p:nvPr/>
        </p:nvGrpSpPr>
        <p:grpSpPr bwMode="auto">
          <a:xfrm>
            <a:off x="3438852" y="2907598"/>
            <a:ext cx="4241546" cy="1189828"/>
            <a:chOff x="2722" y="9757"/>
            <a:chExt cx="7231" cy="2280"/>
          </a:xfrm>
        </p:grpSpPr>
        <p:sp>
          <p:nvSpPr>
            <p:cNvPr id="16" name="Line 8"/>
            <p:cNvSpPr>
              <a:spLocks noChangeShapeType="1"/>
            </p:cNvSpPr>
            <p:nvPr/>
          </p:nvSpPr>
          <p:spPr bwMode="auto">
            <a:xfrm>
              <a:off x="4410" y="10775"/>
              <a:ext cx="868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200"/>
            </a:p>
          </p:txBody>
        </p:sp>
        <p:sp>
          <p:nvSpPr>
            <p:cNvPr id="17" name="Line 9"/>
            <p:cNvSpPr>
              <a:spLocks noChangeShapeType="1"/>
            </p:cNvSpPr>
            <p:nvPr/>
          </p:nvSpPr>
          <p:spPr bwMode="auto">
            <a:xfrm>
              <a:off x="4410" y="11352"/>
              <a:ext cx="868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200"/>
            </a:p>
          </p:txBody>
        </p:sp>
        <p:grpSp>
          <p:nvGrpSpPr>
            <p:cNvPr id="18" name="Group 10"/>
            <p:cNvGrpSpPr>
              <a:grpSpLocks/>
            </p:cNvGrpSpPr>
            <p:nvPr/>
          </p:nvGrpSpPr>
          <p:grpSpPr bwMode="auto">
            <a:xfrm>
              <a:off x="4509" y="11427"/>
              <a:ext cx="672" cy="187"/>
              <a:chOff x="4099" y="14157"/>
              <a:chExt cx="672" cy="187"/>
            </a:xfrm>
          </p:grpSpPr>
          <p:sp>
            <p:nvSpPr>
              <p:cNvPr id="27" name="Rectangle 11"/>
              <p:cNvSpPr>
                <a:spLocks noChangeArrowheads="1"/>
              </p:cNvSpPr>
              <p:nvPr/>
            </p:nvSpPr>
            <p:spPr bwMode="auto">
              <a:xfrm>
                <a:off x="4099" y="14157"/>
                <a:ext cx="672" cy="187"/>
              </a:xfrm>
              <a:prstGeom prst="rect">
                <a:avLst/>
              </a:prstGeom>
              <a:solidFill>
                <a:srgbClr val="339966">
                  <a:alpha val="25000"/>
                </a:srgbClr>
              </a:solidFill>
              <a:ln w="12700">
                <a:solidFill>
                  <a:srgbClr val="339966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28" name="Line 12"/>
              <p:cNvSpPr>
                <a:spLocks noChangeShapeType="1"/>
              </p:cNvSpPr>
              <p:nvPr/>
            </p:nvSpPr>
            <p:spPr bwMode="auto">
              <a:xfrm flipV="1">
                <a:off x="4099" y="14157"/>
                <a:ext cx="672" cy="187"/>
              </a:xfrm>
              <a:prstGeom prst="line">
                <a:avLst/>
              </a:prstGeom>
              <a:noFill/>
              <a:ln w="12700">
                <a:solidFill>
                  <a:srgbClr val="3399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29" name="Line 13"/>
              <p:cNvSpPr>
                <a:spLocks noChangeShapeType="1"/>
              </p:cNvSpPr>
              <p:nvPr/>
            </p:nvSpPr>
            <p:spPr bwMode="auto">
              <a:xfrm flipH="1" flipV="1">
                <a:off x="4130" y="14157"/>
                <a:ext cx="588" cy="187"/>
              </a:xfrm>
              <a:prstGeom prst="line">
                <a:avLst/>
              </a:prstGeom>
              <a:noFill/>
              <a:ln w="12700">
                <a:solidFill>
                  <a:srgbClr val="3399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1200"/>
              </a:p>
            </p:txBody>
          </p:sp>
        </p:grpSp>
        <p:grpSp>
          <p:nvGrpSpPr>
            <p:cNvPr id="19" name="Group 14"/>
            <p:cNvGrpSpPr>
              <a:grpSpLocks/>
            </p:cNvGrpSpPr>
            <p:nvPr/>
          </p:nvGrpSpPr>
          <p:grpSpPr bwMode="auto">
            <a:xfrm>
              <a:off x="4522" y="10544"/>
              <a:ext cx="672" cy="187"/>
              <a:chOff x="4099" y="14157"/>
              <a:chExt cx="672" cy="187"/>
            </a:xfrm>
          </p:grpSpPr>
          <p:sp>
            <p:nvSpPr>
              <p:cNvPr id="24" name="Rectangle 15"/>
              <p:cNvSpPr>
                <a:spLocks noChangeArrowheads="1"/>
              </p:cNvSpPr>
              <p:nvPr/>
            </p:nvSpPr>
            <p:spPr bwMode="auto">
              <a:xfrm>
                <a:off x="4099" y="14157"/>
                <a:ext cx="672" cy="187"/>
              </a:xfrm>
              <a:prstGeom prst="rect">
                <a:avLst/>
              </a:prstGeom>
              <a:solidFill>
                <a:srgbClr val="339966">
                  <a:alpha val="25000"/>
                </a:srgbClr>
              </a:solidFill>
              <a:ln w="12700">
                <a:solidFill>
                  <a:srgbClr val="339966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25" name="Line 16"/>
              <p:cNvSpPr>
                <a:spLocks noChangeShapeType="1"/>
              </p:cNvSpPr>
              <p:nvPr/>
            </p:nvSpPr>
            <p:spPr bwMode="auto">
              <a:xfrm flipV="1">
                <a:off x="4099" y="14157"/>
                <a:ext cx="672" cy="187"/>
              </a:xfrm>
              <a:prstGeom prst="line">
                <a:avLst/>
              </a:prstGeom>
              <a:noFill/>
              <a:ln w="12700">
                <a:solidFill>
                  <a:srgbClr val="3399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26" name="Line 17"/>
              <p:cNvSpPr>
                <a:spLocks noChangeShapeType="1"/>
              </p:cNvSpPr>
              <p:nvPr/>
            </p:nvSpPr>
            <p:spPr bwMode="auto">
              <a:xfrm flipH="1" flipV="1">
                <a:off x="4130" y="14157"/>
                <a:ext cx="588" cy="187"/>
              </a:xfrm>
              <a:prstGeom prst="line">
                <a:avLst/>
              </a:prstGeom>
              <a:noFill/>
              <a:ln w="12700">
                <a:solidFill>
                  <a:srgbClr val="3399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1200"/>
              </a:p>
            </p:txBody>
          </p:sp>
        </p:grpSp>
        <p:sp>
          <p:nvSpPr>
            <p:cNvPr id="20" name="Text Box 18"/>
            <p:cNvSpPr txBox="1">
              <a:spLocks noChangeArrowheads="1"/>
            </p:cNvSpPr>
            <p:nvPr/>
          </p:nvSpPr>
          <p:spPr bwMode="auto">
            <a:xfrm>
              <a:off x="4481" y="9892"/>
              <a:ext cx="1320" cy="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fr-FR" altLang="fr-FR" sz="1200" b="1" dirty="0" err="1">
                  <a:solidFill>
                    <a:srgbClr val="008000"/>
                  </a:solidFill>
                  <a:latin typeface="Times New Roman" pitchFamily="18" charset="0"/>
                </a:rPr>
                <a:t>Dipole</a:t>
              </a:r>
              <a:endParaRPr lang="fr-FR" altLang="fr-FR" sz="1200" dirty="0"/>
            </a:p>
          </p:txBody>
        </p:sp>
        <p:sp>
          <p:nvSpPr>
            <p:cNvPr id="21" name="Text Box 19"/>
            <p:cNvSpPr txBox="1">
              <a:spLocks noChangeArrowheads="1"/>
            </p:cNvSpPr>
            <p:nvPr/>
          </p:nvSpPr>
          <p:spPr bwMode="auto">
            <a:xfrm>
              <a:off x="2722" y="11452"/>
              <a:ext cx="1688" cy="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fr-FR" altLang="fr-FR" sz="1200" b="1" dirty="0">
                  <a:solidFill>
                    <a:srgbClr val="FF0000"/>
                  </a:solidFill>
                  <a:latin typeface="Times New Roman" pitchFamily="18" charset="0"/>
                </a:rPr>
                <a:t>Chopper</a:t>
              </a:r>
              <a:endParaRPr lang="fr-FR" altLang="fr-FR" sz="1200" dirty="0"/>
            </a:p>
          </p:txBody>
        </p:sp>
        <p:sp>
          <p:nvSpPr>
            <p:cNvPr id="22" name="Text Box 20"/>
            <p:cNvSpPr txBox="1">
              <a:spLocks noChangeArrowheads="1"/>
            </p:cNvSpPr>
            <p:nvPr/>
          </p:nvSpPr>
          <p:spPr bwMode="auto">
            <a:xfrm>
              <a:off x="7743" y="9757"/>
              <a:ext cx="2210" cy="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fr-FR" altLang="fr-FR" sz="1200" b="1" dirty="0">
                  <a:solidFill>
                    <a:srgbClr val="0000FF"/>
                  </a:solidFill>
                  <a:latin typeface="Times New Roman" pitchFamily="18" charset="0"/>
                </a:rPr>
                <a:t>Beam stopper</a:t>
              </a:r>
              <a:endParaRPr lang="fr-FR" altLang="fr-FR" sz="1200" dirty="0"/>
            </a:p>
          </p:txBody>
        </p:sp>
        <p:sp>
          <p:nvSpPr>
            <p:cNvPr id="23" name="Line 21"/>
            <p:cNvSpPr>
              <a:spLocks noChangeShapeType="1"/>
            </p:cNvSpPr>
            <p:nvPr/>
          </p:nvSpPr>
          <p:spPr bwMode="auto">
            <a:xfrm flipV="1">
              <a:off x="3525" y="11340"/>
              <a:ext cx="825" cy="225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sz="1200"/>
            </a:p>
          </p:txBody>
        </p:sp>
      </p:grpSp>
      <p:sp>
        <p:nvSpPr>
          <p:cNvPr id="30" name="Rectangle 29"/>
          <p:cNvSpPr/>
          <p:nvPr/>
        </p:nvSpPr>
        <p:spPr>
          <a:xfrm>
            <a:off x="6168008" y="1124744"/>
            <a:ext cx="2304256" cy="1440160"/>
          </a:xfrm>
          <a:prstGeom prst="rect">
            <a:avLst/>
          </a:prstGeom>
          <a:solidFill>
            <a:schemeClr val="tx2">
              <a:alpha val="11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1" name="Image 30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56040" y="4457651"/>
            <a:ext cx="4176888" cy="228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2" name="Connecteur droit avec flèche 31"/>
          <p:cNvCxnSpPr/>
          <p:nvPr/>
        </p:nvCxnSpPr>
        <p:spPr>
          <a:xfrm>
            <a:off x="7413203" y="3810998"/>
            <a:ext cx="720080" cy="58639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3" name="Connecteur droit avec flèche 32"/>
          <p:cNvCxnSpPr/>
          <p:nvPr/>
        </p:nvCxnSpPr>
        <p:spPr>
          <a:xfrm flipH="1">
            <a:off x="3791744" y="4082236"/>
            <a:ext cx="598388" cy="71491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4" name="Connecteur droit avec flèche 33"/>
          <p:cNvCxnSpPr/>
          <p:nvPr/>
        </p:nvCxnSpPr>
        <p:spPr>
          <a:xfrm flipH="1">
            <a:off x="6023992" y="2564904"/>
            <a:ext cx="288033" cy="5040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5" name="Ellipse 34"/>
          <p:cNvSpPr/>
          <p:nvPr/>
        </p:nvSpPr>
        <p:spPr>
          <a:xfrm>
            <a:off x="6456040" y="3242598"/>
            <a:ext cx="1152128" cy="681834"/>
          </a:xfrm>
          <a:prstGeom prst="ellipse">
            <a:avLst/>
          </a:prstGeom>
          <a:solidFill>
            <a:schemeClr val="tx2">
              <a:alpha val="10000"/>
            </a:schemeClr>
          </a:solidFill>
          <a:ln w="63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332716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3"/>
          <p:cNvSpPr>
            <a:spLocks noGrp="1"/>
          </p:cNvSpPr>
          <p:nvPr>
            <p:ph type="title"/>
          </p:nvPr>
        </p:nvSpPr>
        <p:spPr>
          <a:xfrm>
            <a:off x="1776000" y="158400"/>
            <a:ext cx="8208432" cy="318272"/>
          </a:xfrm>
        </p:spPr>
        <p:txBody>
          <a:bodyPr vert="horz" wrap="none" lIns="36000" tIns="36000" rIns="36000" bIns="36000" rtlCol="0" anchor="t" anchorCtr="0">
            <a:noAutofit/>
          </a:bodyPr>
          <a:lstStyle/>
          <a:p>
            <a:pPr algn="just"/>
            <a:r>
              <a:rPr lang="en-US" sz="16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SPIRAL2 accelerator at GANIL-Caen</a:t>
            </a:r>
          </a:p>
        </p:txBody>
      </p:sp>
      <p:sp>
        <p:nvSpPr>
          <p:cNvPr id="82" name="Rectangle 2"/>
          <p:cNvSpPr txBox="1">
            <a:spLocks noChangeArrowheads="1"/>
          </p:cNvSpPr>
          <p:nvPr/>
        </p:nvSpPr>
        <p:spPr>
          <a:xfrm>
            <a:off x="2639616" y="582960"/>
            <a:ext cx="6984776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Font typeface="Arial" pitchFamily="34" charset="0"/>
              <a:buNone/>
              <a:defRPr sz="1800" b="1" i="0" u="none" strike="noStrike" kern="1200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5 - Provide bunch selection</a:t>
            </a:r>
          </a:p>
        </p:txBody>
      </p:sp>
      <p:sp>
        <p:nvSpPr>
          <p:cNvPr id="38" name="ZoneTexte 37"/>
          <p:cNvSpPr txBox="1"/>
          <p:nvPr/>
        </p:nvSpPr>
        <p:spPr>
          <a:xfrm>
            <a:off x="1796674" y="4077072"/>
            <a:ext cx="8835830" cy="1077218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Need a device to carry out this feature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Rise time : 7 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Phase speed : beam, 4% de 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 a magnetic dipole and electric field switch in order to realize the 999/1000 suppression bunches</a:t>
            </a:r>
          </a:p>
        </p:txBody>
      </p:sp>
      <p:sp>
        <p:nvSpPr>
          <p:cNvPr id="39" name="ZoneTexte 38"/>
          <p:cNvSpPr txBox="1"/>
          <p:nvPr/>
        </p:nvSpPr>
        <p:spPr>
          <a:xfrm>
            <a:off x="3215681" y="1115452"/>
            <a:ext cx="6528997" cy="369332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Needed for physics experiments :  keep 1 bunch over 1000 or 10000</a:t>
            </a:r>
          </a:p>
        </p:txBody>
      </p:sp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580" y="5301208"/>
            <a:ext cx="2081404" cy="1281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1" descr="M:\Documents GANIL\Mes images\Fast Chopper\plaque sur support\DSCF000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15357" y="5325498"/>
            <a:ext cx="2222930" cy="1199846"/>
          </a:xfrm>
          <a:prstGeom prst="rect">
            <a:avLst/>
          </a:prstGeom>
          <a:noFill/>
        </p:spPr>
      </p:pic>
      <p:grpSp>
        <p:nvGrpSpPr>
          <p:cNvPr id="4" name="Groupe 3"/>
          <p:cNvGrpSpPr>
            <a:grpSpLocks noChangeAspect="1"/>
          </p:cNvGrpSpPr>
          <p:nvPr/>
        </p:nvGrpSpPr>
        <p:grpSpPr>
          <a:xfrm>
            <a:off x="7469546" y="1601235"/>
            <a:ext cx="2936403" cy="2632165"/>
            <a:chOff x="5945545" y="1316339"/>
            <a:chExt cx="3090951" cy="2770699"/>
          </a:xfrm>
        </p:grpSpPr>
        <p:sp>
          <p:nvSpPr>
            <p:cNvPr id="40" name="ZoneTexte 39"/>
            <p:cNvSpPr txBox="1"/>
            <p:nvPr/>
          </p:nvSpPr>
          <p:spPr>
            <a:xfrm>
              <a:off x="6012160" y="1412776"/>
              <a:ext cx="194454" cy="3887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58" name="Groupe 40"/>
            <p:cNvGrpSpPr/>
            <p:nvPr/>
          </p:nvGrpSpPr>
          <p:grpSpPr>
            <a:xfrm>
              <a:off x="5945545" y="1316339"/>
              <a:ext cx="3090951" cy="2770699"/>
              <a:chOff x="4519613" y="2385922"/>
              <a:chExt cx="4311650" cy="3963347"/>
            </a:xfrm>
          </p:grpSpPr>
          <p:sp>
            <p:nvSpPr>
              <p:cNvPr id="59" name="Text Box 12"/>
              <p:cNvSpPr txBox="1">
                <a:spLocks noChangeArrowheads="1"/>
              </p:cNvSpPr>
              <p:nvPr/>
            </p:nvSpPr>
            <p:spPr bwMode="auto">
              <a:xfrm>
                <a:off x="5613400" y="5973761"/>
                <a:ext cx="785812" cy="3707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sz="1000" b="1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~7 ns</a:t>
                </a:r>
              </a:p>
            </p:txBody>
          </p:sp>
          <p:grpSp>
            <p:nvGrpSpPr>
              <p:cNvPr id="60" name="Groupe 21"/>
              <p:cNvGrpSpPr>
                <a:grpSpLocks/>
              </p:cNvGrpSpPr>
              <p:nvPr/>
            </p:nvGrpSpPr>
            <p:grpSpPr bwMode="auto">
              <a:xfrm>
                <a:off x="4519613" y="2385922"/>
                <a:ext cx="4311650" cy="3644991"/>
                <a:chOff x="3846513" y="2385922"/>
                <a:chExt cx="4311650" cy="3644991"/>
              </a:xfrm>
            </p:grpSpPr>
            <p:pic>
              <p:nvPicPr>
                <p:cNvPr id="62" name="Picture 3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557713" y="3414713"/>
                  <a:ext cx="28575" cy="285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3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5163"/>
                <a:stretch/>
              </p:blipFill>
              <p:spPr bwMode="auto">
                <a:xfrm>
                  <a:off x="3846513" y="2385922"/>
                  <a:ext cx="4311650" cy="32639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64" name="Line 8"/>
                <p:cNvSpPr>
                  <a:spLocks noChangeShapeType="1"/>
                </p:cNvSpPr>
                <p:nvPr/>
              </p:nvSpPr>
              <p:spPr bwMode="auto">
                <a:xfrm>
                  <a:off x="4972050" y="2814638"/>
                  <a:ext cx="41275" cy="320040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5" name="Line 9"/>
                <p:cNvSpPr>
                  <a:spLocks noChangeShapeType="1"/>
                </p:cNvSpPr>
                <p:nvPr/>
              </p:nvSpPr>
              <p:spPr bwMode="auto">
                <a:xfrm>
                  <a:off x="5676900" y="2816225"/>
                  <a:ext cx="41275" cy="320040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6" name="Line 10"/>
                <p:cNvSpPr>
                  <a:spLocks noChangeShapeType="1"/>
                </p:cNvSpPr>
                <p:nvPr/>
              </p:nvSpPr>
              <p:spPr bwMode="auto">
                <a:xfrm>
                  <a:off x="4148138" y="5867400"/>
                  <a:ext cx="314960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7" name="Line 11"/>
                <p:cNvSpPr>
                  <a:spLocks noChangeShapeType="1"/>
                </p:cNvSpPr>
                <p:nvPr/>
              </p:nvSpPr>
              <p:spPr bwMode="auto">
                <a:xfrm flipV="1">
                  <a:off x="5005388" y="5857875"/>
                  <a:ext cx="711200" cy="79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8" name="Line 13"/>
                <p:cNvSpPr>
                  <a:spLocks noChangeShapeType="1"/>
                </p:cNvSpPr>
                <p:nvPr/>
              </p:nvSpPr>
              <p:spPr bwMode="auto">
                <a:xfrm>
                  <a:off x="4198938" y="5275263"/>
                  <a:ext cx="838200" cy="0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9" name="Line 14"/>
                <p:cNvSpPr>
                  <a:spLocks noChangeShapeType="1"/>
                </p:cNvSpPr>
                <p:nvPr/>
              </p:nvSpPr>
              <p:spPr bwMode="auto">
                <a:xfrm flipV="1">
                  <a:off x="5032375" y="2714625"/>
                  <a:ext cx="523875" cy="2555875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0" name="Line 15"/>
                <p:cNvSpPr>
                  <a:spLocks noChangeShapeType="1"/>
                </p:cNvSpPr>
                <p:nvPr/>
              </p:nvSpPr>
              <p:spPr bwMode="auto">
                <a:xfrm flipH="1" flipV="1">
                  <a:off x="6321425" y="2727325"/>
                  <a:ext cx="552450" cy="2540000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1" name="Line 16"/>
                <p:cNvSpPr>
                  <a:spLocks noChangeShapeType="1"/>
                </p:cNvSpPr>
                <p:nvPr/>
              </p:nvSpPr>
              <p:spPr bwMode="auto">
                <a:xfrm flipH="1" flipV="1">
                  <a:off x="5538788" y="2714625"/>
                  <a:ext cx="779462" cy="6350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2" name="Line 17"/>
                <p:cNvSpPr>
                  <a:spLocks noChangeShapeType="1"/>
                </p:cNvSpPr>
                <p:nvPr/>
              </p:nvSpPr>
              <p:spPr bwMode="auto">
                <a:xfrm flipH="1" flipV="1">
                  <a:off x="6854825" y="5275263"/>
                  <a:ext cx="703263" cy="6350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3" name="Line 18"/>
                <p:cNvSpPr>
                  <a:spLocks noChangeShapeType="1"/>
                </p:cNvSpPr>
                <p:nvPr/>
              </p:nvSpPr>
              <p:spPr bwMode="auto">
                <a:xfrm>
                  <a:off x="6240463" y="2830513"/>
                  <a:ext cx="41275" cy="320040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4" name="Line 19"/>
                <p:cNvSpPr>
                  <a:spLocks noChangeShapeType="1"/>
                </p:cNvSpPr>
                <p:nvPr/>
              </p:nvSpPr>
              <p:spPr bwMode="auto">
                <a:xfrm flipV="1">
                  <a:off x="5719763" y="5862638"/>
                  <a:ext cx="566737" cy="793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61" name="Text Box 24"/>
              <p:cNvSpPr txBox="1">
                <a:spLocks noChangeArrowheads="1"/>
              </p:cNvSpPr>
              <p:nvPr/>
            </p:nvSpPr>
            <p:spPr bwMode="auto">
              <a:xfrm>
                <a:off x="6396038" y="5978525"/>
                <a:ext cx="879475" cy="3707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sz="1000" b="1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~4.5 ns</a:t>
                </a:r>
              </a:p>
            </p:txBody>
          </p:sp>
        </p:grpSp>
      </p:grpSp>
      <p:grpSp>
        <p:nvGrpSpPr>
          <p:cNvPr id="2" name="Groupe 1"/>
          <p:cNvGrpSpPr>
            <a:grpSpLocks noChangeAspect="1"/>
          </p:cNvGrpSpPr>
          <p:nvPr/>
        </p:nvGrpSpPr>
        <p:grpSpPr>
          <a:xfrm>
            <a:off x="1957510" y="1196752"/>
            <a:ext cx="4615642" cy="2603700"/>
            <a:chOff x="200666" y="544014"/>
            <a:chExt cx="5114284" cy="2884986"/>
          </a:xfrm>
        </p:grpSpPr>
        <p:sp>
          <p:nvSpPr>
            <p:cNvPr id="36" name="ZoneTexte 35"/>
            <p:cNvSpPr txBox="1"/>
            <p:nvPr/>
          </p:nvSpPr>
          <p:spPr>
            <a:xfrm>
              <a:off x="1420198" y="1302530"/>
              <a:ext cx="534985" cy="4092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+V</a:t>
              </a:r>
            </a:p>
          </p:txBody>
        </p:sp>
        <p:sp>
          <p:nvSpPr>
            <p:cNvPr id="37" name="ZoneTexte 36"/>
            <p:cNvSpPr txBox="1"/>
            <p:nvPr/>
          </p:nvSpPr>
          <p:spPr>
            <a:xfrm>
              <a:off x="1491298" y="2627621"/>
              <a:ext cx="474595" cy="4092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-V</a:t>
              </a:r>
            </a:p>
          </p:txBody>
        </p:sp>
        <p:grpSp>
          <p:nvGrpSpPr>
            <p:cNvPr id="41" name="Groupe 40"/>
            <p:cNvGrpSpPr/>
            <p:nvPr/>
          </p:nvGrpSpPr>
          <p:grpSpPr>
            <a:xfrm>
              <a:off x="251520" y="1124744"/>
              <a:ext cx="4536504" cy="1850364"/>
              <a:chOff x="251520" y="1146588"/>
              <a:chExt cx="3960440" cy="1225575"/>
            </a:xfrm>
          </p:grpSpPr>
          <p:cxnSp>
            <p:nvCxnSpPr>
              <p:cNvPr id="42" name="Connecteur droit 41"/>
              <p:cNvCxnSpPr/>
              <p:nvPr/>
            </p:nvCxnSpPr>
            <p:spPr>
              <a:xfrm>
                <a:off x="1670194" y="1418284"/>
                <a:ext cx="1368152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43" name="Picture 2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09893" y="1458056"/>
                <a:ext cx="2888754" cy="8897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44" name="Connecteur droit 43"/>
              <p:cNvCxnSpPr/>
              <p:nvPr/>
            </p:nvCxnSpPr>
            <p:spPr>
              <a:xfrm>
                <a:off x="1670194" y="2372163"/>
                <a:ext cx="1368152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5" name="Connecteur droit avec flèche 44"/>
              <p:cNvCxnSpPr/>
              <p:nvPr/>
            </p:nvCxnSpPr>
            <p:spPr>
              <a:xfrm flipV="1">
                <a:off x="590074" y="1411745"/>
                <a:ext cx="0" cy="8897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ZoneTexte 45"/>
              <p:cNvSpPr txBox="1"/>
              <p:nvPr/>
            </p:nvSpPr>
            <p:spPr>
              <a:xfrm>
                <a:off x="251520" y="1671973"/>
                <a:ext cx="327494" cy="2710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</a:p>
            </p:txBody>
          </p:sp>
          <p:cxnSp>
            <p:nvCxnSpPr>
              <p:cNvPr id="47" name="Connecteur droit avec flèche 46"/>
              <p:cNvCxnSpPr/>
              <p:nvPr/>
            </p:nvCxnSpPr>
            <p:spPr>
              <a:xfrm flipV="1">
                <a:off x="2339752" y="1902950"/>
                <a:ext cx="288032" cy="1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Connecteur droit avec flèche 47"/>
              <p:cNvCxnSpPr/>
              <p:nvPr/>
            </p:nvCxnSpPr>
            <p:spPr>
              <a:xfrm flipV="1">
                <a:off x="2894330" y="1902950"/>
                <a:ext cx="288032" cy="1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Connecteur droit avec flèche 48"/>
              <p:cNvCxnSpPr/>
              <p:nvPr/>
            </p:nvCxnSpPr>
            <p:spPr>
              <a:xfrm>
                <a:off x="3510615" y="1902950"/>
                <a:ext cx="288032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Connecteur droit avec flèche 49"/>
              <p:cNvCxnSpPr/>
              <p:nvPr/>
            </p:nvCxnSpPr>
            <p:spPr>
              <a:xfrm>
                <a:off x="1670194" y="1902950"/>
                <a:ext cx="288032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Connecteur droit avec flèche 50"/>
              <p:cNvCxnSpPr/>
              <p:nvPr/>
            </p:nvCxnSpPr>
            <p:spPr>
              <a:xfrm>
                <a:off x="1043608" y="1915744"/>
                <a:ext cx="288032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Rectangle 51"/>
              <p:cNvSpPr/>
              <p:nvPr/>
            </p:nvSpPr>
            <p:spPr>
              <a:xfrm>
                <a:off x="4139952" y="1146588"/>
                <a:ext cx="72008" cy="626228"/>
              </a:xfrm>
              <a:prstGeom prst="rect">
                <a:avLst/>
              </a:prstGeom>
              <a:solidFill>
                <a:schemeClr val="tx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3" name="Arc 52"/>
            <p:cNvSpPr/>
            <p:nvPr/>
          </p:nvSpPr>
          <p:spPr>
            <a:xfrm rot="10990175" flipH="1">
              <a:off x="1007804" y="544014"/>
              <a:ext cx="3783252" cy="1737522"/>
            </a:xfrm>
            <a:prstGeom prst="arc">
              <a:avLst>
                <a:gd name="adj1" fmla="val 16200000"/>
                <a:gd name="adj2" fmla="val 21144382"/>
              </a:avLst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200666" y="1122811"/>
              <a:ext cx="5114284" cy="230618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" name="ZoneTexte 55"/>
            <p:cNvSpPr txBox="1"/>
            <p:nvPr/>
          </p:nvSpPr>
          <p:spPr>
            <a:xfrm>
              <a:off x="1436793" y="2898415"/>
              <a:ext cx="474595" cy="4092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-V</a:t>
              </a:r>
            </a:p>
          </p:txBody>
        </p:sp>
        <p:cxnSp>
          <p:nvCxnSpPr>
            <p:cNvPr id="75" name="Connecteur droit 74"/>
            <p:cNvCxnSpPr>
              <a:stCxn id="77" idx="2"/>
            </p:cNvCxnSpPr>
            <p:nvPr/>
          </p:nvCxnSpPr>
          <p:spPr>
            <a:xfrm flipH="1">
              <a:off x="3443703" y="1357578"/>
              <a:ext cx="150822" cy="16749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6" name="Groupe 862227"/>
            <p:cNvGrpSpPr/>
            <p:nvPr/>
          </p:nvGrpSpPr>
          <p:grpSpPr>
            <a:xfrm rot="5186625">
              <a:off x="3707681" y="1149404"/>
              <a:ext cx="164964" cy="392030"/>
              <a:chOff x="3368307" y="1080000"/>
              <a:chExt cx="164964" cy="392030"/>
            </a:xfrm>
          </p:grpSpPr>
          <p:sp>
            <p:nvSpPr>
              <p:cNvPr id="77" name="Rectangle 76"/>
              <p:cNvSpPr/>
              <p:nvPr/>
            </p:nvSpPr>
            <p:spPr>
              <a:xfrm>
                <a:off x="3368307" y="1215356"/>
                <a:ext cx="164964" cy="256674"/>
              </a:xfrm>
              <a:prstGeom prst="rect">
                <a:avLst/>
              </a:prstGeom>
              <a:ln w="63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</a:p>
            </p:txBody>
          </p:sp>
          <p:cxnSp>
            <p:nvCxnSpPr>
              <p:cNvPr id="78" name="Connecteur droit 77"/>
              <p:cNvCxnSpPr>
                <a:stCxn id="77" idx="0"/>
              </p:cNvCxnSpPr>
              <p:nvPr/>
            </p:nvCxnSpPr>
            <p:spPr>
              <a:xfrm flipV="1">
                <a:off x="3450789" y="1141025"/>
                <a:ext cx="0" cy="7433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Connecteur droit 78"/>
              <p:cNvCxnSpPr/>
              <p:nvPr/>
            </p:nvCxnSpPr>
            <p:spPr>
              <a:xfrm>
                <a:off x="3368307" y="1141025"/>
                <a:ext cx="16496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Connecteur droit 79"/>
              <p:cNvCxnSpPr/>
              <p:nvPr/>
            </p:nvCxnSpPr>
            <p:spPr>
              <a:xfrm>
                <a:off x="3386805" y="1105200"/>
                <a:ext cx="127968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Connecteur droit 80"/>
              <p:cNvCxnSpPr/>
              <p:nvPr/>
            </p:nvCxnSpPr>
            <p:spPr>
              <a:xfrm>
                <a:off x="3420000" y="1080000"/>
                <a:ext cx="6946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3" name="Groupe 98"/>
            <p:cNvGrpSpPr/>
            <p:nvPr/>
          </p:nvGrpSpPr>
          <p:grpSpPr>
            <a:xfrm rot="6338648">
              <a:off x="3773339" y="2953716"/>
              <a:ext cx="164964" cy="392030"/>
              <a:chOff x="3368307" y="1080000"/>
              <a:chExt cx="164964" cy="392030"/>
            </a:xfrm>
          </p:grpSpPr>
          <p:sp>
            <p:nvSpPr>
              <p:cNvPr id="84" name="Rectangle 83"/>
              <p:cNvSpPr/>
              <p:nvPr/>
            </p:nvSpPr>
            <p:spPr>
              <a:xfrm>
                <a:off x="3368307" y="1215356"/>
                <a:ext cx="164964" cy="256674"/>
              </a:xfrm>
              <a:prstGeom prst="rect">
                <a:avLst/>
              </a:prstGeom>
              <a:ln w="63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</a:p>
            </p:txBody>
          </p:sp>
          <p:cxnSp>
            <p:nvCxnSpPr>
              <p:cNvPr id="85" name="Connecteur droit 84"/>
              <p:cNvCxnSpPr>
                <a:stCxn id="84" idx="0"/>
              </p:cNvCxnSpPr>
              <p:nvPr/>
            </p:nvCxnSpPr>
            <p:spPr>
              <a:xfrm flipV="1">
                <a:off x="3450789" y="1141025"/>
                <a:ext cx="0" cy="7433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Connecteur droit 85"/>
              <p:cNvCxnSpPr/>
              <p:nvPr/>
            </p:nvCxnSpPr>
            <p:spPr>
              <a:xfrm>
                <a:off x="3368307" y="1141025"/>
                <a:ext cx="16496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Connecteur droit 86"/>
              <p:cNvCxnSpPr/>
              <p:nvPr/>
            </p:nvCxnSpPr>
            <p:spPr>
              <a:xfrm>
                <a:off x="3386805" y="1105200"/>
                <a:ext cx="127968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Connecteur droit 87"/>
              <p:cNvCxnSpPr/>
              <p:nvPr/>
            </p:nvCxnSpPr>
            <p:spPr>
              <a:xfrm>
                <a:off x="3420000" y="1080000"/>
                <a:ext cx="6946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9" name="Connecteur droit 88"/>
            <p:cNvCxnSpPr>
              <a:stCxn id="84" idx="2"/>
            </p:cNvCxnSpPr>
            <p:nvPr/>
          </p:nvCxnSpPr>
          <p:spPr>
            <a:xfrm flipH="1" flipV="1">
              <a:off x="3428749" y="2996952"/>
              <a:ext cx="238318" cy="9992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9111010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3"/>
          <p:cNvSpPr>
            <a:spLocks noGrp="1"/>
          </p:cNvSpPr>
          <p:nvPr>
            <p:ph type="title"/>
          </p:nvPr>
        </p:nvSpPr>
        <p:spPr>
          <a:xfrm>
            <a:off x="1776000" y="158400"/>
            <a:ext cx="8208432" cy="318272"/>
          </a:xfrm>
        </p:spPr>
        <p:txBody>
          <a:bodyPr vert="horz" wrap="none" lIns="36000" tIns="36000" rIns="36000" bIns="36000" rtlCol="0" anchor="t" anchorCtr="0">
            <a:noAutofit/>
          </a:bodyPr>
          <a:lstStyle/>
          <a:p>
            <a:pPr algn="just"/>
            <a:r>
              <a:rPr lang="en-US" sz="16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SPIRAL2 accelerator at GANIL-Caen</a:t>
            </a:r>
          </a:p>
        </p:txBody>
      </p:sp>
      <p:sp>
        <p:nvSpPr>
          <p:cNvPr id="82" name="Rectangle 2"/>
          <p:cNvSpPr txBox="1">
            <a:spLocks noChangeArrowheads="1"/>
          </p:cNvSpPr>
          <p:nvPr/>
        </p:nvSpPr>
        <p:spPr>
          <a:xfrm>
            <a:off x="2639616" y="582960"/>
            <a:ext cx="6984776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Font typeface="Arial" pitchFamily="34" charset="0"/>
              <a:buNone/>
              <a:defRPr sz="1800" b="1" i="0" u="none" strike="noStrike" kern="1200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5 - Provide bunch selection</a:t>
            </a:r>
          </a:p>
        </p:txBody>
      </p:sp>
      <p:pic>
        <p:nvPicPr>
          <p:cNvPr id="9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0992" y="4118634"/>
            <a:ext cx="3260952" cy="2310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e 2"/>
          <p:cNvGrpSpPr/>
          <p:nvPr/>
        </p:nvGrpSpPr>
        <p:grpSpPr>
          <a:xfrm>
            <a:off x="6096000" y="4221088"/>
            <a:ext cx="4391758" cy="1994738"/>
            <a:chOff x="4572000" y="4386590"/>
            <a:chExt cx="4391758" cy="1994738"/>
          </a:xfrm>
        </p:grpSpPr>
        <p:sp>
          <p:nvSpPr>
            <p:cNvPr id="94" name="ZoneTexte 93"/>
            <p:cNvSpPr txBox="1"/>
            <p:nvPr/>
          </p:nvSpPr>
          <p:spPr>
            <a:xfrm>
              <a:off x="4860993" y="4386590"/>
              <a:ext cx="3923928" cy="338554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  <a:latin typeface="Times" pitchFamily="18" charset="0"/>
                </a:rPr>
                <a:t>Controlled using thermocouples</a:t>
              </a:r>
            </a:p>
          </p:txBody>
        </p:sp>
        <p:pic>
          <p:nvPicPr>
            <p:cNvPr id="95" name="Image 94"/>
            <p:cNvPicPr/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572000" y="4797152"/>
              <a:ext cx="4391758" cy="1584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" name="Groupe 6"/>
          <p:cNvGrpSpPr>
            <a:grpSpLocks noChangeAspect="1"/>
          </p:cNvGrpSpPr>
          <p:nvPr/>
        </p:nvGrpSpPr>
        <p:grpSpPr>
          <a:xfrm>
            <a:off x="1973364" y="1386754"/>
            <a:ext cx="3906612" cy="2524817"/>
            <a:chOff x="149602" y="1155700"/>
            <a:chExt cx="4112223" cy="2657702"/>
          </a:xfrm>
        </p:grpSpPr>
        <p:pic>
          <p:nvPicPr>
            <p:cNvPr id="91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02"/>
            <a:stretch/>
          </p:blipFill>
          <p:spPr bwMode="auto">
            <a:xfrm>
              <a:off x="149602" y="1155700"/>
              <a:ext cx="4112223" cy="26577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96" name="Connecteur droit 95"/>
            <p:cNvCxnSpPr/>
            <p:nvPr/>
          </p:nvCxnSpPr>
          <p:spPr bwMode="auto">
            <a:xfrm>
              <a:off x="2087973" y="1802971"/>
              <a:ext cx="444552" cy="0"/>
            </a:xfrm>
            <a:prstGeom prst="line">
              <a:avLst/>
            </a:prstGeom>
            <a:ln>
              <a:solidFill>
                <a:srgbClr val="FF0000"/>
              </a:solidFill>
              <a:headEnd type="none" w="med" len="med"/>
              <a:tailEnd type="none" w="med" len="med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97" name="Connecteur droit 96"/>
            <p:cNvCxnSpPr/>
            <p:nvPr/>
          </p:nvCxnSpPr>
          <p:spPr bwMode="auto">
            <a:xfrm>
              <a:off x="2087973" y="2780928"/>
              <a:ext cx="444552" cy="0"/>
            </a:xfrm>
            <a:prstGeom prst="line">
              <a:avLst/>
            </a:prstGeom>
            <a:ln>
              <a:solidFill>
                <a:srgbClr val="FF0000"/>
              </a:solidFill>
              <a:headEnd type="none" w="med" len="med"/>
              <a:tailEnd type="none" w="med" len="med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" name="Groupe 5"/>
          <p:cNvGrpSpPr/>
          <p:nvPr/>
        </p:nvGrpSpPr>
        <p:grpSpPr>
          <a:xfrm>
            <a:off x="6455663" y="1340768"/>
            <a:ext cx="3782591" cy="2272438"/>
            <a:chOff x="4931662" y="1434262"/>
            <a:chExt cx="3782591" cy="2272438"/>
          </a:xfrm>
        </p:grpSpPr>
        <p:sp>
          <p:nvSpPr>
            <p:cNvPr id="93" name="ZoneTexte 92"/>
            <p:cNvSpPr txBox="1"/>
            <p:nvPr/>
          </p:nvSpPr>
          <p:spPr>
            <a:xfrm>
              <a:off x="5295533" y="1434262"/>
              <a:ext cx="2929458" cy="338554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  <a:latin typeface="Times" pitchFamily="18" charset="0"/>
                </a:rPr>
                <a:t>Beam power deposition : 7kW</a:t>
              </a:r>
            </a:p>
          </p:txBody>
        </p:sp>
        <p:pic>
          <p:nvPicPr>
            <p:cNvPr id="98" name="Image 97" descr="scraper v4 plaque plane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1662" y="1855156"/>
              <a:ext cx="3782591" cy="1851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9" name="Connecteur droit avec flèche 8"/>
          <p:cNvCxnSpPr/>
          <p:nvPr/>
        </p:nvCxnSpPr>
        <p:spPr>
          <a:xfrm flipH="1">
            <a:off x="4079776" y="2001660"/>
            <a:ext cx="1152128" cy="2939508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Connecteur droit avec flèche 98"/>
          <p:cNvCxnSpPr/>
          <p:nvPr/>
        </p:nvCxnSpPr>
        <p:spPr>
          <a:xfrm>
            <a:off x="5303912" y="2001661"/>
            <a:ext cx="1656184" cy="647501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447619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3"/>
          <p:cNvSpPr>
            <a:spLocks noGrp="1"/>
          </p:cNvSpPr>
          <p:nvPr>
            <p:ph type="title"/>
          </p:nvPr>
        </p:nvSpPr>
        <p:spPr>
          <a:xfrm>
            <a:off x="1776000" y="158400"/>
            <a:ext cx="8208432" cy="318272"/>
          </a:xfrm>
        </p:spPr>
        <p:txBody>
          <a:bodyPr vert="horz" wrap="none" lIns="36000" tIns="36000" rIns="36000" bIns="36000" rtlCol="0" anchor="t" anchorCtr="0">
            <a:noAutofit/>
          </a:bodyPr>
          <a:lstStyle/>
          <a:p>
            <a:pPr algn="just"/>
            <a:r>
              <a:rPr lang="en-US" sz="16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SPIRAL2 accelerator at GANIL-Caen</a:t>
            </a:r>
          </a:p>
        </p:txBody>
      </p:sp>
      <p:sp>
        <p:nvSpPr>
          <p:cNvPr id="82" name="Rectangle 2"/>
          <p:cNvSpPr txBox="1">
            <a:spLocks noChangeArrowheads="1"/>
          </p:cNvSpPr>
          <p:nvPr/>
        </p:nvSpPr>
        <p:spPr>
          <a:xfrm>
            <a:off x="2639616" y="582960"/>
            <a:ext cx="6984776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Font typeface="Arial" pitchFamily="34" charset="0"/>
              <a:buNone/>
              <a:defRPr sz="1800" b="1" i="0" u="none" strike="noStrike" kern="1200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6 - Beam matching for the LINAC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7536161" y="12687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 err="1"/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1657301" y="1124745"/>
            <a:ext cx="8903195" cy="26930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en-US" sz="1600" b="1" dirty="0">
                <a:solidFill>
                  <a:srgbClr val="020BBE"/>
                </a:solidFill>
                <a:latin typeface="Times" pitchFamily="18" charset="0"/>
              </a:rPr>
              <a:t>The LINAC is a focusing channel almost quasi periodic.</a:t>
            </a: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en-US" sz="1600" b="1" dirty="0">
                <a:solidFill>
                  <a:srgbClr val="020BBE"/>
                </a:solidFill>
                <a:latin typeface="Times" pitchFamily="18" charset="0"/>
              </a:rPr>
              <a:t>We can adapt the channel to the beam or adapt the beam to the channel.</a:t>
            </a: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en-US" sz="1600" b="1" dirty="0">
                <a:solidFill>
                  <a:srgbClr val="020BBE"/>
                </a:solidFill>
                <a:latin typeface="Times" pitchFamily="18" charset="0"/>
              </a:rPr>
              <a:t>At Spiral2, the second method have been choose. This is the most simple way for variable currents and also because there is various beams to accelerate.</a:t>
            </a:r>
          </a:p>
          <a:p>
            <a:pPr algn="l">
              <a:defRPr/>
            </a:pPr>
            <a:endParaRPr lang="en-US" sz="1600" b="1" dirty="0">
              <a:latin typeface="Times" pitchFamily="18" charset="0"/>
            </a:endParaRPr>
          </a:p>
          <a:p>
            <a:pPr>
              <a:spcBef>
                <a:spcPts val="600"/>
              </a:spcBef>
              <a:defRPr/>
            </a:pPr>
            <a:r>
              <a:rPr lang="en-US" sz="1600" b="1" dirty="0">
                <a:latin typeface="Times" pitchFamily="18" charset="0"/>
              </a:rPr>
              <a:t>Postulate </a:t>
            </a: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US" sz="1600" b="1" dirty="0">
                <a:solidFill>
                  <a:srgbClr val="00B050"/>
                </a:solidFill>
                <a:latin typeface="Times" pitchFamily="18" charset="0"/>
              </a:rPr>
              <a:t>Beam is considered adapt in a periodic channel if beam parameters are identical at the entry and at the exit of a period (~section of acceleration)</a:t>
            </a: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US" sz="1600" b="1" u="sng" dirty="0">
                <a:solidFill>
                  <a:srgbClr val="00B050"/>
                </a:solidFill>
                <a:latin typeface="Times" pitchFamily="18" charset="0"/>
              </a:rPr>
              <a:t>It exist for One set (q/A, current, </a:t>
            </a:r>
            <a:r>
              <a:rPr lang="en-US" sz="1600" b="1" u="sng" dirty="0">
                <a:solidFill>
                  <a:srgbClr val="00B050"/>
                </a:solidFill>
                <a:latin typeface="Times" pitchFamily="18" charset="0"/>
                <a:sym typeface="Symbol"/>
              </a:rPr>
              <a:t></a:t>
            </a:r>
            <a:r>
              <a:rPr lang="en-US" sz="1600" b="1" u="sng" dirty="0">
                <a:solidFill>
                  <a:srgbClr val="00B050"/>
                </a:solidFill>
                <a:latin typeface="Times" pitchFamily="18" charset="0"/>
              </a:rPr>
              <a:t>) only one beam at the entrance which valid the first condition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788417" y="4293096"/>
            <a:ext cx="8640960" cy="212365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fr-FR" sz="1600" dirty="0">
                <a:solidFill>
                  <a:srgbClr val="0033CC"/>
                </a:solidFill>
                <a:latin typeface="Times" pitchFamily="18" charset="0"/>
                <a:cs typeface="Arial" pitchFamily="34" charset="0"/>
              </a:rPr>
              <a:t>A beam </a:t>
            </a:r>
            <a:r>
              <a:rPr lang="en-US" altLang="fr-FR" sz="1600" dirty="0">
                <a:solidFill>
                  <a:srgbClr val="0033CC"/>
                </a:solidFill>
                <a:latin typeface="Times" pitchFamily="18" charset="0"/>
              </a:rPr>
              <a:t>is  3 dimensions (</a:t>
            </a:r>
            <a:r>
              <a:rPr lang="en-US" altLang="fr-FR" sz="1600" b="1" dirty="0">
                <a:solidFill>
                  <a:srgbClr val="0033CC"/>
                </a:solidFill>
                <a:latin typeface="Times" pitchFamily="18" charset="0"/>
              </a:rPr>
              <a:t>X, Y , Z</a:t>
            </a:r>
            <a:r>
              <a:rPr lang="en-US" altLang="fr-FR" sz="1600" dirty="0">
                <a:solidFill>
                  <a:srgbClr val="0033CC"/>
                </a:solidFill>
                <a:latin typeface="Times" pitchFamily="18" charset="0"/>
              </a:rPr>
              <a:t>) &amp; 3 divergences (</a:t>
            </a:r>
            <a:r>
              <a:rPr lang="en-US" altLang="fr-FR" sz="1600" b="1" dirty="0">
                <a:solidFill>
                  <a:srgbClr val="0033CC"/>
                </a:solidFill>
                <a:latin typeface="Times" pitchFamily="18" charset="0"/>
              </a:rPr>
              <a:t>X’, Y’, Z’</a:t>
            </a:r>
            <a:r>
              <a:rPr lang="en-US" altLang="fr-FR" sz="1600" dirty="0">
                <a:solidFill>
                  <a:srgbClr val="0033CC"/>
                </a:solidFill>
                <a:latin typeface="Times" pitchFamily="18" charset="0"/>
              </a:rPr>
              <a:t>) </a:t>
            </a:r>
          </a:p>
          <a:p>
            <a:pPr>
              <a:spcBef>
                <a:spcPts val="600"/>
              </a:spcBef>
            </a:pPr>
            <a:r>
              <a:rPr lang="en-US" altLang="fr-FR" sz="1600" dirty="0">
                <a:solidFill>
                  <a:srgbClr val="0033CC"/>
                </a:solidFill>
                <a:latin typeface="Cambria Math"/>
                <a:ea typeface="Cambria Math"/>
              </a:rPr>
              <a:t>⇒</a:t>
            </a:r>
            <a:r>
              <a:rPr lang="en-US" altLang="fr-FR" sz="1600" dirty="0">
                <a:solidFill>
                  <a:srgbClr val="0033CC"/>
                </a:solidFill>
                <a:latin typeface="Times" pitchFamily="18" charset="0"/>
              </a:rPr>
              <a:t> 6 parameters → 6 independent tuning</a:t>
            </a:r>
          </a:p>
          <a:p>
            <a:pPr>
              <a:spcBef>
                <a:spcPts val="600"/>
              </a:spcBef>
            </a:pPr>
            <a:r>
              <a:rPr lang="en-US" altLang="fr-FR" sz="1600" dirty="0">
                <a:solidFill>
                  <a:srgbClr val="0033CC"/>
                </a:solidFill>
                <a:latin typeface="Cambria Math"/>
                <a:ea typeface="Cambria Math"/>
              </a:rPr>
              <a:t>⇒</a:t>
            </a:r>
            <a:r>
              <a:rPr lang="en-US" altLang="fr-FR" sz="1600" dirty="0">
                <a:solidFill>
                  <a:srgbClr val="0033CC"/>
                </a:solidFill>
                <a:latin typeface="Times" pitchFamily="18" charset="0"/>
              </a:rPr>
              <a:t> 4 quadrupoles and 2 re-</a:t>
            </a:r>
            <a:r>
              <a:rPr lang="en-US" altLang="fr-FR" sz="1600" dirty="0" err="1">
                <a:solidFill>
                  <a:srgbClr val="0033CC"/>
                </a:solidFill>
                <a:latin typeface="Times" pitchFamily="18" charset="0"/>
              </a:rPr>
              <a:t>bunchers</a:t>
            </a:r>
            <a:r>
              <a:rPr lang="en-US" altLang="fr-FR" sz="1600" dirty="0">
                <a:solidFill>
                  <a:srgbClr val="0033CC"/>
                </a:solidFill>
                <a:latin typeface="Times" pitchFamily="18" charset="0"/>
              </a:rPr>
              <a:t> of the MEBT will provide the adapted beam for the LINAC.</a:t>
            </a:r>
          </a:p>
          <a:p>
            <a:endParaRPr lang="en-US" altLang="fr-FR" sz="1600" dirty="0">
              <a:solidFill>
                <a:srgbClr val="0033CC"/>
              </a:solidFill>
              <a:latin typeface="Times" pitchFamily="18" charset="0"/>
            </a:endParaRPr>
          </a:p>
          <a:p>
            <a:pPr>
              <a:spcBef>
                <a:spcPts val="600"/>
              </a:spcBef>
            </a:pPr>
            <a:r>
              <a:rPr lang="en-US" altLang="fr-FR" sz="1600" b="1" u="sng" dirty="0">
                <a:solidFill>
                  <a:srgbClr val="7030A0"/>
                </a:solidFill>
                <a:latin typeface="Times" pitchFamily="18" charset="0"/>
              </a:rPr>
              <a:t>Difficulty :</a:t>
            </a:r>
            <a:r>
              <a:rPr lang="en-US" altLang="fr-FR" sz="1600" b="1" dirty="0">
                <a:solidFill>
                  <a:srgbClr val="7030A0"/>
                </a:solidFill>
                <a:latin typeface="Times" pitchFamily="18" charset="0"/>
              </a:rPr>
              <a:t> the space charge introduce coupling between X, Y, Z dimensions</a:t>
            </a:r>
          </a:p>
          <a:p>
            <a:pPr>
              <a:spcBef>
                <a:spcPts val="600"/>
              </a:spcBef>
            </a:pPr>
            <a:r>
              <a:rPr lang="en-US" altLang="fr-FR" sz="1600" b="1" dirty="0">
                <a:solidFill>
                  <a:srgbClr val="7030A0"/>
                </a:solidFill>
                <a:latin typeface="Cambria Math"/>
                <a:ea typeface="Cambria Math"/>
              </a:rPr>
              <a:t>⇒In space charge condition, matching of the 3 planes (X, Y, Z) must be done at the same time.</a:t>
            </a:r>
            <a:endParaRPr lang="en-US" altLang="fr-FR" sz="1600" b="1" dirty="0">
              <a:solidFill>
                <a:srgbClr val="7030A0"/>
              </a:solidFill>
              <a:latin typeface="Times" pitchFamily="18" charset="0"/>
              <a:cs typeface="Arial" pitchFamily="34" charset="0"/>
            </a:endParaRPr>
          </a:p>
          <a:p>
            <a:endParaRPr lang="en-US" altLang="fr-FR" sz="1600" dirty="0">
              <a:solidFill>
                <a:srgbClr val="0033CC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46271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3"/>
          <p:cNvSpPr>
            <a:spLocks noGrp="1"/>
          </p:cNvSpPr>
          <p:nvPr>
            <p:ph type="title"/>
          </p:nvPr>
        </p:nvSpPr>
        <p:spPr>
          <a:xfrm>
            <a:off x="1776000" y="158400"/>
            <a:ext cx="8208432" cy="318272"/>
          </a:xfrm>
        </p:spPr>
        <p:txBody>
          <a:bodyPr vert="horz" wrap="none" lIns="36000" tIns="36000" rIns="36000" bIns="36000" rtlCol="0" anchor="t" anchorCtr="0">
            <a:noAutofit/>
          </a:bodyPr>
          <a:lstStyle/>
          <a:p>
            <a:pPr algn="just"/>
            <a:r>
              <a:rPr lang="en-US" sz="16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SPIRAL2 accelerator at GANIL-Caen</a:t>
            </a:r>
          </a:p>
        </p:txBody>
      </p:sp>
      <p:sp>
        <p:nvSpPr>
          <p:cNvPr id="82" name="Rectangle 2"/>
          <p:cNvSpPr txBox="1">
            <a:spLocks noChangeArrowheads="1"/>
          </p:cNvSpPr>
          <p:nvPr/>
        </p:nvSpPr>
        <p:spPr>
          <a:xfrm>
            <a:off x="2639616" y="582960"/>
            <a:ext cx="6984776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Font typeface="Arial" pitchFamily="34" charset="0"/>
              <a:buNone/>
              <a:defRPr sz="1800" b="1" i="0" u="none" strike="noStrike" kern="1200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  <a:ea typeface="+mj-ea"/>
                <a:cs typeface="+mj-cs"/>
              </a:defRPr>
            </a:lvl1pPr>
          </a:lstStyle>
          <a:p>
            <a:pPr marL="457200" indent="-457200" algn="ctr">
              <a:buFont typeface="+mj-lt"/>
              <a:buAutoNum type="arabicPeriod" startAt="5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Supra-conducting LINAC</a:t>
            </a:r>
          </a:p>
        </p:txBody>
      </p:sp>
      <p:pic>
        <p:nvPicPr>
          <p:cNvPr id="7" name="Picture 26" descr="sp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15794" y="1255052"/>
            <a:ext cx="8132446" cy="5414309"/>
          </a:xfrm>
          <a:prstGeom prst="rect">
            <a:avLst/>
          </a:prstGeom>
          <a:noFill/>
        </p:spPr>
      </p:pic>
      <p:sp>
        <p:nvSpPr>
          <p:cNvPr id="8" name="Ellipse 7"/>
          <p:cNvSpPr/>
          <p:nvPr/>
        </p:nvSpPr>
        <p:spPr bwMode="auto">
          <a:xfrm rot="1800000">
            <a:off x="5374223" y="5041647"/>
            <a:ext cx="1367780" cy="374769"/>
          </a:xfrm>
          <a:prstGeom prst="ellipse">
            <a:avLst/>
          </a:prstGeom>
          <a:noFill/>
          <a:ln>
            <a:solidFill>
              <a:schemeClr val="accent3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456041" y="4725144"/>
            <a:ext cx="809605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Calibri" pitchFamily="34" charset="0"/>
                <a:cs typeface="Calibri" pitchFamily="34" charset="0"/>
              </a:rPr>
              <a:t>LINAC</a:t>
            </a:r>
          </a:p>
        </p:txBody>
      </p:sp>
    </p:spTree>
    <p:extLst>
      <p:ext uri="{BB962C8B-B14F-4D97-AF65-F5344CB8AC3E}">
        <p14:creationId xmlns:p14="http://schemas.microsoft.com/office/powerpoint/2010/main" val="894037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3"/>
          <p:cNvSpPr>
            <a:spLocks noGrp="1"/>
          </p:cNvSpPr>
          <p:nvPr>
            <p:ph type="title"/>
          </p:nvPr>
        </p:nvSpPr>
        <p:spPr>
          <a:xfrm>
            <a:off x="1776000" y="158400"/>
            <a:ext cx="8208432" cy="318272"/>
          </a:xfrm>
        </p:spPr>
        <p:txBody>
          <a:bodyPr vert="horz" wrap="none" lIns="36000" tIns="36000" rIns="36000" bIns="36000" rtlCol="0" anchor="t" anchorCtr="0">
            <a:noAutofit/>
          </a:bodyPr>
          <a:lstStyle/>
          <a:p>
            <a:pPr algn="just"/>
            <a:r>
              <a:rPr lang="en-US" sz="16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SPIRAL2 accelerator at GANIL-Caen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639616" y="582960"/>
            <a:ext cx="6984776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Font typeface="Arial" pitchFamily="34" charset="0"/>
              <a:buNone/>
              <a:defRPr sz="1800" b="1" i="0" u="none" strike="noStrike" kern="1200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SPIRAL2 LINAC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7536161" y="12687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 err="1"/>
          </a:p>
        </p:txBody>
      </p:sp>
      <p:pic>
        <p:nvPicPr>
          <p:cNvPr id="13" name="Picture 11" descr="LINAC3D-015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312024" y="4381576"/>
            <a:ext cx="2967228" cy="2089404"/>
          </a:xfrm>
          <a:prstGeom prst="rect">
            <a:avLst/>
          </a:prstGeom>
          <a:noFill/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1180" y="4077072"/>
            <a:ext cx="2884780" cy="269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ZoneTexte 16"/>
          <p:cNvSpPr txBox="1"/>
          <p:nvPr/>
        </p:nvSpPr>
        <p:spPr>
          <a:xfrm>
            <a:off x="1793799" y="1196753"/>
            <a:ext cx="4109661" cy="830997"/>
          </a:xfrm>
          <a:prstGeom prst="rect">
            <a:avLst/>
          </a:prstGeom>
          <a:noFill/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Times" pitchFamily="18" charset="0"/>
              </a:rPr>
              <a:t>Need to accelerate : Protons to A/q=7 ions</a:t>
            </a:r>
          </a:p>
          <a:p>
            <a:r>
              <a:rPr lang="en-US" sz="1600" dirty="0">
                <a:solidFill>
                  <a:schemeClr val="tx1"/>
                </a:solidFill>
                <a:latin typeface="Times" pitchFamily="18" charset="0"/>
              </a:rPr>
              <a:t>Variable energy : from 2 MeV/A to 33 MeV/A</a:t>
            </a:r>
          </a:p>
          <a:p>
            <a:r>
              <a:rPr lang="en-US" sz="1600" b="1" dirty="0">
                <a:solidFill>
                  <a:srgbClr val="FF0000"/>
                </a:solidFill>
                <a:latin typeface="Cambria Math"/>
                <a:ea typeface="Cambria Math"/>
              </a:rPr>
              <a:t>⇒</a:t>
            </a:r>
            <a:r>
              <a:rPr lang="en-US" sz="1600" dirty="0">
                <a:solidFill>
                  <a:schemeClr val="tx1"/>
                </a:solidFill>
                <a:latin typeface="Times" pitchFamily="18" charset="0"/>
              </a:rPr>
              <a:t> </a:t>
            </a:r>
            <a:r>
              <a:rPr lang="en-US" sz="1600" b="1" dirty="0">
                <a:solidFill>
                  <a:schemeClr val="tx1"/>
                </a:solidFill>
                <a:latin typeface="Times" pitchFamily="18" charset="0"/>
              </a:rPr>
              <a:t>Cavities with independent phase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6240016" y="1196752"/>
            <a:ext cx="3960441" cy="1077218"/>
          </a:xfrm>
          <a:prstGeom prst="rect">
            <a:avLst/>
          </a:prstGeom>
          <a:noFill/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1"/>
                </a:solidFill>
                <a:latin typeface="Times" pitchFamily="18" charset="0"/>
              </a:rPr>
              <a:t>High intensity :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tx1"/>
                </a:solidFill>
                <a:latin typeface="Times" pitchFamily="18" charset="0"/>
              </a:rPr>
              <a:t>Short </a:t>
            </a:r>
            <a:r>
              <a:rPr lang="en-US" sz="1600" dirty="0" err="1">
                <a:solidFill>
                  <a:schemeClr val="tx1"/>
                </a:solidFill>
                <a:latin typeface="Times" pitchFamily="18" charset="0"/>
              </a:rPr>
              <a:t>cryomodules</a:t>
            </a:r>
            <a:endParaRPr lang="en-US" sz="1600" dirty="0">
              <a:solidFill>
                <a:schemeClr val="tx1"/>
              </a:solidFill>
              <a:latin typeface="Times" pitchFamily="18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tx1"/>
                </a:solidFill>
                <a:latin typeface="Times" pitchFamily="18" charset="0"/>
              </a:rPr>
              <a:t>Periodic and continuous structure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tx1"/>
                </a:solidFill>
                <a:latin typeface="Times" pitchFamily="18" charset="0"/>
              </a:rPr>
              <a:t>Repartition of diagnostics : fair and square</a:t>
            </a:r>
            <a:endParaRPr lang="en-US" sz="1600" b="1" dirty="0">
              <a:solidFill>
                <a:schemeClr val="tx1"/>
              </a:solidFill>
              <a:latin typeface="Times" pitchFamily="18" charset="0"/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1524000" y="2364358"/>
            <a:ext cx="9144000" cy="1568698"/>
            <a:chOff x="0" y="2292350"/>
            <a:chExt cx="9144000" cy="1568698"/>
          </a:xfrm>
        </p:grpSpPr>
        <p:pic>
          <p:nvPicPr>
            <p:cNvPr id="12" name="Picture 5" descr="Linac01c"/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0" y="2292350"/>
              <a:ext cx="9144000" cy="1136650"/>
            </a:xfrm>
            <a:prstGeom prst="rect">
              <a:avLst/>
            </a:prstGeom>
            <a:noFill/>
          </p:spPr>
        </p:pic>
        <p:sp>
          <p:nvSpPr>
            <p:cNvPr id="14" name="Text Box 9"/>
            <p:cNvSpPr txBox="1">
              <a:spLocks noChangeArrowheads="1"/>
            </p:cNvSpPr>
            <p:nvPr/>
          </p:nvSpPr>
          <p:spPr bwMode="auto">
            <a:xfrm>
              <a:off x="273003" y="3522494"/>
              <a:ext cx="410645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latin typeface="Times" pitchFamily="18" charset="0"/>
                </a:rPr>
                <a:t>14.5 m, 12 </a:t>
              </a:r>
              <a:r>
                <a:rPr lang="en-US" sz="1600" dirty="0" err="1">
                  <a:latin typeface="Times" pitchFamily="18" charset="0"/>
                </a:rPr>
                <a:t>cryomodules</a:t>
              </a:r>
              <a:r>
                <a:rPr lang="en-US" sz="1600" dirty="0">
                  <a:latin typeface="Times" pitchFamily="18" charset="0"/>
                </a:rPr>
                <a:t> A (12 cavities) =CMA</a:t>
              </a:r>
            </a:p>
          </p:txBody>
        </p:sp>
        <p:sp>
          <p:nvSpPr>
            <p:cNvPr id="15" name="Text Box 9"/>
            <p:cNvSpPr txBox="1">
              <a:spLocks noChangeArrowheads="1"/>
            </p:cNvSpPr>
            <p:nvPr/>
          </p:nvSpPr>
          <p:spPr bwMode="auto">
            <a:xfrm>
              <a:off x="4608004" y="3522494"/>
              <a:ext cx="4046968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15.5 m,7 </a:t>
              </a:r>
              <a:r>
                <a:rPr lang="en-US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cryomodules</a:t>
              </a:r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B (14 cavities) =CMB</a:t>
              </a:r>
            </a:p>
          </p:txBody>
        </p:sp>
        <p:sp>
          <p:nvSpPr>
            <p:cNvPr id="2" name="Accolade ouvrante 1"/>
            <p:cNvSpPr/>
            <p:nvPr/>
          </p:nvSpPr>
          <p:spPr>
            <a:xfrm rot="16200000">
              <a:off x="2278486" y="1423518"/>
              <a:ext cx="144016" cy="4154979"/>
            </a:xfrm>
            <a:prstGeom prst="lef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Accolade ouvrante 18"/>
            <p:cNvSpPr/>
            <p:nvPr/>
          </p:nvSpPr>
          <p:spPr>
            <a:xfrm rot="16200000">
              <a:off x="6505474" y="1423519"/>
              <a:ext cx="144016" cy="4154979"/>
            </a:xfrm>
            <a:prstGeom prst="lef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8717599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3"/>
          <p:cNvSpPr>
            <a:spLocks noGrp="1"/>
          </p:cNvSpPr>
          <p:nvPr>
            <p:ph type="title"/>
          </p:nvPr>
        </p:nvSpPr>
        <p:spPr>
          <a:xfrm>
            <a:off x="1776000" y="158400"/>
            <a:ext cx="8208432" cy="318272"/>
          </a:xfrm>
        </p:spPr>
        <p:txBody>
          <a:bodyPr vert="horz" wrap="none" lIns="36000" tIns="36000" rIns="36000" bIns="36000" rtlCol="0" anchor="t" anchorCtr="0">
            <a:noAutofit/>
          </a:bodyPr>
          <a:lstStyle/>
          <a:p>
            <a:pPr algn="just"/>
            <a:r>
              <a:rPr lang="en-US" sz="16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SPIRAL2 accelerator at GANIL-Caen</a:t>
            </a:r>
          </a:p>
        </p:txBody>
      </p:sp>
      <p:grpSp>
        <p:nvGrpSpPr>
          <p:cNvPr id="4" name="Groupe 3"/>
          <p:cNvGrpSpPr/>
          <p:nvPr/>
        </p:nvGrpSpPr>
        <p:grpSpPr>
          <a:xfrm>
            <a:off x="1524000" y="4078520"/>
            <a:ext cx="9058277" cy="2605314"/>
            <a:chOff x="-1" y="4078520"/>
            <a:chExt cx="9058277" cy="2605314"/>
          </a:xfrm>
        </p:grpSpPr>
        <p:sp>
          <p:nvSpPr>
            <p:cNvPr id="31" name="ZoneTexte 30"/>
            <p:cNvSpPr txBox="1"/>
            <p:nvPr/>
          </p:nvSpPr>
          <p:spPr>
            <a:xfrm>
              <a:off x="3524250" y="4078520"/>
              <a:ext cx="5534026" cy="2446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SPIRAL2 </a:t>
              </a:r>
              <a:r>
                <a:rPr lang="en-US" sz="17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linac</a:t>
              </a:r>
              <a:r>
                <a:rPr lang="en-US" sz="1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accelerate stable ions at very high intensity.</a:t>
              </a:r>
            </a:p>
            <a:p>
              <a:r>
                <a:rPr lang="en-US" sz="1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By nuclear reactions, it will produce extremely rare isotopes like very heavy, super heavy elements or deficient neutrons nuclides.</a:t>
              </a:r>
            </a:p>
            <a:p>
              <a:endParaRPr lang="en-US" sz="17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17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S3 (Super </a:t>
              </a:r>
              <a:r>
                <a:rPr lang="en-US" sz="17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Séparateur</a:t>
              </a:r>
              <a:r>
                <a:rPr lang="en-US" sz="17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7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Spectromètre</a:t>
              </a:r>
              <a:r>
                <a:rPr lang="en-US" sz="17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r>
                <a:rPr lang="en-US" sz="1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is design for accept these high intensity and provide a precise separation degree in order to reject the contaminants and permit the identification of the interest nucleus.</a:t>
              </a:r>
            </a:p>
          </p:txBody>
        </p:sp>
        <p:pic>
          <p:nvPicPr>
            <p:cNvPr id="39" name="Picture 11" descr="s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1" y="4679359"/>
              <a:ext cx="3558275" cy="1765300"/>
            </a:xfrm>
            <a:prstGeom prst="rect">
              <a:avLst/>
            </a:prstGeom>
            <a:noFill/>
          </p:spPr>
        </p:pic>
        <p:sp>
          <p:nvSpPr>
            <p:cNvPr id="40" name="ZoneTexte 39"/>
            <p:cNvSpPr txBox="1"/>
            <p:nvPr/>
          </p:nvSpPr>
          <p:spPr>
            <a:xfrm>
              <a:off x="0" y="5768660"/>
              <a:ext cx="75047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Target</a:t>
              </a:r>
            </a:p>
          </p:txBody>
        </p:sp>
        <p:cxnSp>
          <p:nvCxnSpPr>
            <p:cNvPr id="41" name="Connecteur droit avec flèche 40"/>
            <p:cNvCxnSpPr/>
            <p:nvPr/>
          </p:nvCxnSpPr>
          <p:spPr bwMode="auto">
            <a:xfrm flipV="1">
              <a:off x="457200" y="5146084"/>
              <a:ext cx="571500" cy="638175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2" name="ZoneTexte 41"/>
            <p:cNvSpPr txBox="1"/>
            <p:nvPr/>
          </p:nvSpPr>
          <p:spPr>
            <a:xfrm>
              <a:off x="323850" y="6159185"/>
              <a:ext cx="12191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Spectrometer</a:t>
              </a:r>
            </a:p>
          </p:txBody>
        </p:sp>
        <p:cxnSp>
          <p:nvCxnSpPr>
            <p:cNvPr id="43" name="Connecteur droit avec flèche 42"/>
            <p:cNvCxnSpPr/>
            <p:nvPr/>
          </p:nvCxnSpPr>
          <p:spPr bwMode="auto">
            <a:xfrm flipV="1">
              <a:off x="1057275" y="5689009"/>
              <a:ext cx="409575" cy="4953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4" name="ZoneTexte 43"/>
            <p:cNvSpPr txBox="1"/>
            <p:nvPr/>
          </p:nvSpPr>
          <p:spPr>
            <a:xfrm>
              <a:off x="1771650" y="6406835"/>
              <a:ext cx="12191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Detection</a:t>
              </a:r>
            </a:p>
          </p:txBody>
        </p:sp>
        <p:cxnSp>
          <p:nvCxnSpPr>
            <p:cNvPr id="45" name="Connecteur droit avec flèche 44"/>
            <p:cNvCxnSpPr/>
            <p:nvPr/>
          </p:nvCxnSpPr>
          <p:spPr bwMode="auto">
            <a:xfrm flipH="1" flipV="1">
              <a:off x="1971675" y="5908084"/>
              <a:ext cx="190501" cy="5334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pic>
          <p:nvPicPr>
            <p:cNvPr id="46" name="Picture 13" descr="http://www.google.fr/url?source=imglanding&amp;ct=img&amp;q=http://pro.ganil-spiral2.eu/spiral2/instrumentation/s3/equipex-s3/images/logo-equipex-s3.jpg/image_preview&amp;sa=X&amp;ei=T95lVfecLojTUavTgOgO&amp;ved=0CAkQ8wc&amp;usg=AFQjCNE94bYoXCe8USqFD4p1Eam_SfxpQw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19199" y="4188669"/>
              <a:ext cx="2066925" cy="687540"/>
            </a:xfrm>
            <a:prstGeom prst="rect">
              <a:avLst/>
            </a:prstGeom>
            <a:noFill/>
          </p:spPr>
        </p:pic>
      </p:grpSp>
      <p:grpSp>
        <p:nvGrpSpPr>
          <p:cNvPr id="2" name="Groupe 1"/>
          <p:cNvGrpSpPr/>
          <p:nvPr/>
        </p:nvGrpSpPr>
        <p:grpSpPr>
          <a:xfrm>
            <a:off x="1524000" y="1148706"/>
            <a:ext cx="9144000" cy="3000375"/>
            <a:chOff x="0" y="1012234"/>
            <a:chExt cx="9144000" cy="3000375"/>
          </a:xfrm>
        </p:grpSpPr>
        <p:sp>
          <p:nvSpPr>
            <p:cNvPr id="28" name="Rectangle 55"/>
            <p:cNvSpPr txBox="1">
              <a:spLocks noChangeArrowheads="1"/>
            </p:cNvSpPr>
            <p:nvPr/>
          </p:nvSpPr>
          <p:spPr bwMode="auto">
            <a:xfrm>
              <a:off x="114300" y="1019860"/>
              <a:ext cx="9029700" cy="2095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285750" indent="-285750" algn="ctr">
                <a:lnSpc>
                  <a:spcPct val="125000"/>
                </a:lnSpc>
                <a:spcBef>
                  <a:spcPct val="50000"/>
                </a:spcBef>
                <a:spcAft>
                  <a:spcPct val="20000"/>
                </a:spcAft>
                <a:defRPr/>
              </a:pPr>
              <a:endParaRPr lang="en-US" kern="0" dirty="0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pic>
          <p:nvPicPr>
            <p:cNvPr id="29" name="Picture 4" descr="nfs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1314626"/>
              <a:ext cx="4095878" cy="2697983"/>
            </a:xfrm>
            <a:prstGeom prst="rect">
              <a:avLst/>
            </a:prstGeom>
            <a:noFill/>
          </p:spPr>
        </p:pic>
        <p:sp>
          <p:nvSpPr>
            <p:cNvPr id="30" name="ZoneTexte 29"/>
            <p:cNvSpPr txBox="1"/>
            <p:nvPr/>
          </p:nvSpPr>
          <p:spPr>
            <a:xfrm>
              <a:off x="3981451" y="1361380"/>
              <a:ext cx="4991099" cy="19236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Accelerated Protons and Deuterons by the SPIRAL2 </a:t>
              </a:r>
              <a:r>
                <a:rPr lang="en-US" sz="17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linac</a:t>
              </a:r>
              <a:r>
                <a:rPr lang="en-US" sz="1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can generate a neutrons source extremely intense</a:t>
              </a:r>
            </a:p>
            <a:p>
              <a:pPr algn="just"/>
              <a:endParaRPr lang="en-US" sz="17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lang="en-US" sz="17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NFS (Neutrons For Science)</a:t>
              </a:r>
              <a:r>
                <a:rPr lang="en-US" sz="1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are will use these neutrons for fundamental physics experiments and others applications (ex: cross sections measurements for next reactors generation, fusion …)</a:t>
              </a:r>
            </a:p>
          </p:txBody>
        </p:sp>
        <p:pic>
          <p:nvPicPr>
            <p:cNvPr id="32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866900" y="3485042"/>
              <a:ext cx="1322388" cy="2132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503488" y="3033065"/>
              <a:ext cx="763587" cy="3016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" name="Picture 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683118" y="1012234"/>
              <a:ext cx="1375178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" name="ZoneTexte 34"/>
            <p:cNvSpPr txBox="1"/>
            <p:nvPr/>
          </p:nvSpPr>
          <p:spPr>
            <a:xfrm rot="19559146">
              <a:off x="1792702" y="2101535"/>
              <a:ext cx="142192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Time-of-flight area</a:t>
              </a:r>
            </a:p>
          </p:txBody>
        </p:sp>
        <p:cxnSp>
          <p:nvCxnSpPr>
            <p:cNvPr id="36" name="Connecteur droit avec flèche 35"/>
            <p:cNvCxnSpPr/>
            <p:nvPr/>
          </p:nvCxnSpPr>
          <p:spPr bwMode="auto">
            <a:xfrm flipH="1" flipV="1">
              <a:off x="1504950" y="3031534"/>
              <a:ext cx="942976" cy="104775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7" name="Connecteur droit avec flèche 36"/>
            <p:cNvCxnSpPr/>
            <p:nvPr/>
          </p:nvCxnSpPr>
          <p:spPr bwMode="auto">
            <a:xfrm>
              <a:off x="3333750" y="1231309"/>
              <a:ext cx="38100" cy="40005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8" name="Connecteur droit avec flèche 37"/>
            <p:cNvCxnSpPr/>
            <p:nvPr/>
          </p:nvCxnSpPr>
          <p:spPr bwMode="auto">
            <a:xfrm flipH="1" flipV="1">
              <a:off x="1143000" y="3250609"/>
              <a:ext cx="895350" cy="333376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pic>
          <p:nvPicPr>
            <p:cNvPr id="47" name="Picture 15" descr="http://www.google.fr/url?source=imglanding&amp;ct=img&amp;q=http://pro.ganil-spiral2.eu/laboratory/experimental-areas/nfs/GANIL_image_thumb&amp;sa=X&amp;ei=f95lVfm2GsblUse6gIAO&amp;ved=0CAkQ8wc&amp;usg=AFQjCNG8aJNqJe-FK-vJ-WXuCR5NHBEpIQ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33350" y="1134161"/>
              <a:ext cx="1343025" cy="986148"/>
            </a:xfrm>
            <a:prstGeom prst="rect">
              <a:avLst/>
            </a:prstGeom>
            <a:noFill/>
          </p:spPr>
        </p:pic>
      </p:grpSp>
      <p:sp>
        <p:nvSpPr>
          <p:cNvPr id="49" name="Rectangle 2"/>
          <p:cNvSpPr txBox="1">
            <a:spLocks noChangeArrowheads="1"/>
          </p:cNvSpPr>
          <p:nvPr/>
        </p:nvSpPr>
        <p:spPr>
          <a:xfrm>
            <a:off x="3647728" y="548680"/>
            <a:ext cx="539115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Font typeface="Arial" pitchFamily="34" charset="0"/>
              <a:buNone/>
              <a:defRPr sz="1800" b="1" i="0" u="none" strike="noStrike" kern="1200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experimental areas</a:t>
            </a:r>
          </a:p>
        </p:txBody>
      </p:sp>
    </p:spTree>
    <p:extLst>
      <p:ext uri="{BB962C8B-B14F-4D97-AF65-F5344CB8AC3E}">
        <p14:creationId xmlns:p14="http://schemas.microsoft.com/office/powerpoint/2010/main" val="293738082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/>
          <p:cNvGrpSpPr/>
          <p:nvPr/>
        </p:nvGrpSpPr>
        <p:grpSpPr>
          <a:xfrm>
            <a:off x="4535863" y="1142254"/>
            <a:ext cx="2950766" cy="3129356"/>
            <a:chOff x="3001237" y="1070246"/>
            <a:chExt cx="2950766" cy="3129356"/>
          </a:xfrm>
        </p:grpSpPr>
        <p:pic>
          <p:nvPicPr>
            <p:cNvPr id="39" name="Picture 5" descr="Maille01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7828" y="1268126"/>
              <a:ext cx="2924175" cy="2333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1" name="Connecteur droit 40"/>
            <p:cNvCxnSpPr/>
            <p:nvPr/>
          </p:nvCxnSpPr>
          <p:spPr>
            <a:xfrm>
              <a:off x="4433691" y="1953011"/>
              <a:ext cx="0" cy="221357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cteur droit 41"/>
            <p:cNvCxnSpPr/>
            <p:nvPr/>
          </p:nvCxnSpPr>
          <p:spPr>
            <a:xfrm>
              <a:off x="5866144" y="1070246"/>
              <a:ext cx="0" cy="30963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cteur droit 42"/>
            <p:cNvCxnSpPr/>
            <p:nvPr/>
          </p:nvCxnSpPr>
          <p:spPr>
            <a:xfrm>
              <a:off x="3001237" y="1070246"/>
              <a:ext cx="0" cy="30963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ZoneTexte 49"/>
            <p:cNvSpPr txBox="1"/>
            <p:nvPr/>
          </p:nvSpPr>
          <p:spPr>
            <a:xfrm>
              <a:off x="3264391" y="3857360"/>
              <a:ext cx="87556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Period #</a:t>
              </a:r>
            </a:p>
          </p:txBody>
        </p:sp>
        <p:sp>
          <p:nvSpPr>
            <p:cNvPr id="51" name="ZoneTexte 50"/>
            <p:cNvSpPr txBox="1"/>
            <p:nvPr/>
          </p:nvSpPr>
          <p:spPr>
            <a:xfrm>
              <a:off x="4704551" y="3861048"/>
              <a:ext cx="87556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Period #</a:t>
              </a:r>
            </a:p>
          </p:txBody>
        </p:sp>
      </p:grpSp>
      <p:sp>
        <p:nvSpPr>
          <p:cNvPr id="5" name="Titre 3"/>
          <p:cNvSpPr>
            <a:spLocks noGrp="1"/>
          </p:cNvSpPr>
          <p:nvPr>
            <p:ph type="title"/>
          </p:nvPr>
        </p:nvSpPr>
        <p:spPr>
          <a:xfrm>
            <a:off x="1776000" y="158400"/>
            <a:ext cx="8208432" cy="318272"/>
          </a:xfrm>
        </p:spPr>
        <p:txBody>
          <a:bodyPr vert="horz" wrap="none" lIns="36000" tIns="36000" rIns="36000" bIns="36000" rtlCol="0" anchor="t" anchorCtr="0">
            <a:noAutofit/>
          </a:bodyPr>
          <a:lstStyle/>
          <a:p>
            <a:pPr algn="just"/>
            <a:r>
              <a:rPr lang="en-US" sz="16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SPIRAL2 accelerator at GANIL-Caen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639616" y="582960"/>
            <a:ext cx="6984776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Font typeface="Arial" pitchFamily="34" charset="0"/>
              <a:buNone/>
              <a:defRPr sz="1800" b="1" i="0" u="none" strike="noStrike" kern="1200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Period of the LINAC</a:t>
            </a:r>
          </a:p>
        </p:txBody>
      </p:sp>
      <p:pic>
        <p:nvPicPr>
          <p:cNvPr id="20" name="Picture 6" descr="TransitCF16"/>
          <p:cNvPicPr>
            <a:picLocks noChangeAspect="1" noChangeArrowheads="1"/>
          </p:cNvPicPr>
          <p:nvPr/>
        </p:nvPicPr>
        <p:blipFill>
          <a:blip r:embed="rId4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3566" y="3372954"/>
            <a:ext cx="2584124" cy="2966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616" y="4444702"/>
            <a:ext cx="3086100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2" name="Connecteur droit avec flèche 31"/>
          <p:cNvCxnSpPr/>
          <p:nvPr/>
        </p:nvCxnSpPr>
        <p:spPr>
          <a:xfrm>
            <a:off x="9105628" y="3089718"/>
            <a:ext cx="0" cy="50434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3" name="ZoneTexte 32"/>
          <p:cNvSpPr txBox="1"/>
          <p:nvPr/>
        </p:nvSpPr>
        <p:spPr>
          <a:xfrm>
            <a:off x="7813566" y="2132857"/>
            <a:ext cx="2584124" cy="98488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Diagnostic cross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between 2 quadrupoles</a:t>
            </a:r>
          </a:p>
          <a:p>
            <a:pPr algn="ctr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first period are mounted with BEM (beam extension monitor)</a:t>
            </a:r>
          </a:p>
        </p:txBody>
      </p:sp>
      <p:sp>
        <p:nvSpPr>
          <p:cNvPr id="34" name="ZoneTexte 33"/>
          <p:cNvSpPr txBox="1"/>
          <p:nvPr/>
        </p:nvSpPr>
        <p:spPr>
          <a:xfrm>
            <a:off x="1727520" y="6043354"/>
            <a:ext cx="1632177" cy="553998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BPM</a:t>
            </a:r>
          </a:p>
          <a:p>
            <a:pPr algn="ctr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Beam Position Monitor</a:t>
            </a:r>
          </a:p>
        </p:txBody>
      </p:sp>
      <p:cxnSp>
        <p:nvCxnSpPr>
          <p:cNvPr id="35" name="Connecteur droit avec flèche 34"/>
          <p:cNvCxnSpPr/>
          <p:nvPr/>
        </p:nvCxnSpPr>
        <p:spPr>
          <a:xfrm flipV="1">
            <a:off x="2454214" y="5301208"/>
            <a:ext cx="1131501" cy="74575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Connecteur droit avec flèche 35"/>
          <p:cNvCxnSpPr/>
          <p:nvPr/>
        </p:nvCxnSpPr>
        <p:spPr>
          <a:xfrm flipV="1">
            <a:off x="7498626" y="5264646"/>
            <a:ext cx="1405687" cy="5278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7" name="ZoneTexte 36"/>
          <p:cNvSpPr txBox="1"/>
          <p:nvPr/>
        </p:nvSpPr>
        <p:spPr>
          <a:xfrm>
            <a:off x="6136972" y="5633503"/>
            <a:ext cx="1554400" cy="58477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Turbo molecular</a:t>
            </a:r>
          </a:p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Pump</a:t>
            </a:r>
          </a:p>
        </p:txBody>
      </p:sp>
      <p:sp>
        <p:nvSpPr>
          <p:cNvPr id="46" name="Ellipse 45"/>
          <p:cNvSpPr/>
          <p:nvPr/>
        </p:nvSpPr>
        <p:spPr>
          <a:xfrm>
            <a:off x="5818594" y="2104922"/>
            <a:ext cx="936104" cy="1106789"/>
          </a:xfrm>
          <a:prstGeom prst="ellipse">
            <a:avLst/>
          </a:prstGeom>
          <a:solidFill>
            <a:srgbClr val="FFFF66">
              <a:alpha val="24000"/>
            </a:srgb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7" name="Connecteur droit avec flèche 46"/>
          <p:cNvCxnSpPr/>
          <p:nvPr/>
        </p:nvCxnSpPr>
        <p:spPr>
          <a:xfrm>
            <a:off x="6538674" y="3131807"/>
            <a:ext cx="1285518" cy="8913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8" name="Connecteur droit avec flèche 47"/>
          <p:cNvCxnSpPr/>
          <p:nvPr/>
        </p:nvCxnSpPr>
        <p:spPr>
          <a:xfrm flipH="1">
            <a:off x="5602572" y="3211710"/>
            <a:ext cx="608279" cy="208949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4" name="Groupe 3"/>
          <p:cNvGrpSpPr/>
          <p:nvPr/>
        </p:nvGrpSpPr>
        <p:grpSpPr>
          <a:xfrm>
            <a:off x="1999143" y="1055846"/>
            <a:ext cx="2203565" cy="3215764"/>
            <a:chOff x="464516" y="983838"/>
            <a:chExt cx="2203565" cy="3215764"/>
          </a:xfrm>
        </p:grpSpPr>
        <p:pic>
          <p:nvPicPr>
            <p:cNvPr id="25" name="Picture 4" descr="Maille00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516" y="983838"/>
              <a:ext cx="2203565" cy="2821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7" name="Connecteur droit 26"/>
            <p:cNvCxnSpPr/>
            <p:nvPr/>
          </p:nvCxnSpPr>
          <p:spPr>
            <a:xfrm>
              <a:off x="1547664" y="1935501"/>
              <a:ext cx="0" cy="221357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27"/>
            <p:cNvCxnSpPr/>
            <p:nvPr/>
          </p:nvCxnSpPr>
          <p:spPr>
            <a:xfrm>
              <a:off x="2627784" y="1052736"/>
              <a:ext cx="0" cy="30963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28"/>
            <p:cNvCxnSpPr/>
            <p:nvPr/>
          </p:nvCxnSpPr>
          <p:spPr>
            <a:xfrm>
              <a:off x="467544" y="1052736"/>
              <a:ext cx="0" cy="30963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ZoneTexte 29"/>
            <p:cNvSpPr txBox="1"/>
            <p:nvPr/>
          </p:nvSpPr>
          <p:spPr>
            <a:xfrm>
              <a:off x="558321" y="3861048"/>
              <a:ext cx="87556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Period #</a:t>
              </a:r>
            </a:p>
          </p:txBody>
        </p:sp>
        <p:sp>
          <p:nvSpPr>
            <p:cNvPr id="49" name="ZoneTexte 48"/>
            <p:cNvSpPr txBox="1"/>
            <p:nvPr/>
          </p:nvSpPr>
          <p:spPr>
            <a:xfrm>
              <a:off x="1680215" y="3861048"/>
              <a:ext cx="87556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Period #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9789016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3"/>
          <p:cNvSpPr>
            <a:spLocks noGrp="1"/>
          </p:cNvSpPr>
          <p:nvPr>
            <p:ph type="title"/>
          </p:nvPr>
        </p:nvSpPr>
        <p:spPr>
          <a:xfrm>
            <a:off x="1776000" y="158400"/>
            <a:ext cx="8208432" cy="318272"/>
          </a:xfrm>
        </p:spPr>
        <p:txBody>
          <a:bodyPr vert="horz" wrap="none" lIns="36000" tIns="36000" rIns="36000" bIns="36000" rtlCol="0" anchor="t" anchorCtr="0">
            <a:noAutofit/>
          </a:bodyPr>
          <a:lstStyle/>
          <a:p>
            <a:pPr algn="just"/>
            <a:r>
              <a:rPr lang="en-US" sz="16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SPIRAL2 accelerator at GANIL-Caen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639616" y="582960"/>
            <a:ext cx="6984776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Font typeface="Arial" pitchFamily="34" charset="0"/>
              <a:buNone/>
              <a:defRPr sz="1800" b="1" i="0" u="none" strike="noStrike" kern="1200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Characteristics of the SPIRAL2 cavities</a:t>
            </a:r>
          </a:p>
        </p:txBody>
      </p:sp>
      <p:grpSp>
        <p:nvGrpSpPr>
          <p:cNvPr id="31" name="Groupe 22"/>
          <p:cNvGrpSpPr/>
          <p:nvPr/>
        </p:nvGrpSpPr>
        <p:grpSpPr>
          <a:xfrm>
            <a:off x="1703512" y="2204864"/>
            <a:ext cx="3954440" cy="2786082"/>
            <a:chOff x="2766782" y="916340"/>
            <a:chExt cx="3954440" cy="2786082"/>
          </a:xfrm>
        </p:grpSpPr>
        <p:pic>
          <p:nvPicPr>
            <p:cNvPr id="38" name="Picture 11" descr="LINAC3D-015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2766782" y="916340"/>
              <a:ext cx="3954440" cy="2786082"/>
            </a:xfrm>
            <a:prstGeom prst="rect">
              <a:avLst/>
            </a:prstGeom>
            <a:noFill/>
          </p:spPr>
        </p:pic>
        <p:cxnSp>
          <p:nvCxnSpPr>
            <p:cNvPr id="40" name="Connecteur droit avec flèche 39"/>
            <p:cNvCxnSpPr/>
            <p:nvPr/>
          </p:nvCxnSpPr>
          <p:spPr>
            <a:xfrm rot="60000" flipV="1">
              <a:off x="3838352" y="2766263"/>
              <a:ext cx="857256" cy="214314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Connecteur droit avec flèche 43"/>
            <p:cNvCxnSpPr/>
            <p:nvPr/>
          </p:nvCxnSpPr>
          <p:spPr>
            <a:xfrm rot="60000" flipV="1">
              <a:off x="5267112" y="2424626"/>
              <a:ext cx="928694" cy="214314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5" name="ZoneTexte 44"/>
            <p:cNvSpPr txBox="1"/>
            <p:nvPr/>
          </p:nvSpPr>
          <p:spPr>
            <a:xfrm rot="20820000">
              <a:off x="3882472" y="3016744"/>
              <a:ext cx="1000132" cy="52322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FF0000"/>
                  </a:solidFill>
                </a:rPr>
                <a:t>lattice</a:t>
              </a:r>
            </a:p>
            <a:p>
              <a:pPr algn="ctr"/>
              <a:r>
                <a:rPr lang="en-US" sz="1400" b="1" dirty="0">
                  <a:solidFill>
                    <a:srgbClr val="FF0000"/>
                  </a:solidFill>
                </a:rPr>
                <a:t>1190 mm</a:t>
              </a:r>
            </a:p>
          </p:txBody>
        </p:sp>
        <p:sp>
          <p:nvSpPr>
            <p:cNvPr id="52" name="ZoneTexte 51"/>
            <p:cNvSpPr txBox="1"/>
            <p:nvPr/>
          </p:nvSpPr>
          <p:spPr>
            <a:xfrm rot="20820000">
              <a:off x="5316223" y="2674787"/>
              <a:ext cx="1000132" cy="52322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FF0000"/>
                  </a:solidFill>
                </a:rPr>
                <a:t>lattice</a:t>
              </a:r>
            </a:p>
            <a:p>
              <a:pPr algn="ctr"/>
              <a:r>
                <a:rPr lang="en-US" sz="1400" b="1" dirty="0">
                  <a:solidFill>
                    <a:srgbClr val="FF0000"/>
                  </a:solidFill>
                </a:rPr>
                <a:t>1940 mm</a:t>
              </a:r>
            </a:p>
          </p:txBody>
        </p:sp>
      </p:grpSp>
      <p:graphicFrame>
        <p:nvGraphicFramePr>
          <p:cNvPr id="53" name="Espace réservé du contenu 8"/>
          <p:cNvGraphicFramePr>
            <a:graphicFrameLocks noGrp="1" noChangeAspect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73771277"/>
              </p:ext>
            </p:extLst>
          </p:nvPr>
        </p:nvGraphicFramePr>
        <p:xfrm>
          <a:off x="5951985" y="1412777"/>
          <a:ext cx="4576627" cy="4648529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28358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03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03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051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noProof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Cavity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noProof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1600" noProof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6501"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Number of cavity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6501"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/>
                        </a:rPr>
                        <a:t></a:t>
                      </a:r>
                      <a:r>
                        <a:rPr lang="en-US" sz="1600" baseline="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cavity diameter </a:t>
                      </a:r>
                      <a:r>
                        <a:rPr lang="en-US" sz="16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(mm)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6501"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/>
                        </a:rPr>
                        <a:t> Beam pipe diameter (mm)</a:t>
                      </a:r>
                      <a:endParaRPr lang="en-US" sz="16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6501"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en-US" sz="1600" baseline="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[MHz]</a:t>
                      </a:r>
                      <a:endParaRPr lang="en-US" sz="16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88.05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88.05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6501"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/>
                        </a:rPr>
                        <a:t></a:t>
                      </a:r>
                      <a:r>
                        <a:rPr lang="en-US" sz="1600" baseline="-250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/>
                        </a:rPr>
                        <a:t>optimum</a:t>
                      </a:r>
                      <a:endParaRPr lang="en-US" sz="16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6501"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n-US" sz="1600" baseline="-25000" noProof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peak</a:t>
                      </a:r>
                      <a:r>
                        <a:rPr lang="en-US" sz="16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1600" noProof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n-US" sz="1600" baseline="-25000" noProof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acc</a:t>
                      </a:r>
                      <a:endParaRPr lang="en-US" sz="1600" baseline="-250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5.36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4.76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6501"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1600" baseline="-25000" noProof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peak</a:t>
                      </a:r>
                      <a:r>
                        <a:rPr lang="en-US" sz="16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1600" noProof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n-US" sz="1600" baseline="-25000" noProof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acc</a:t>
                      </a:r>
                      <a:r>
                        <a:rPr lang="en-US" sz="16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600" noProof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mT</a:t>
                      </a:r>
                      <a:r>
                        <a:rPr lang="en-US" sz="16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/MV/m)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8.70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9.35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6501"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en-US" sz="1600" baseline="-25000" noProof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acc</a:t>
                      </a:r>
                      <a:r>
                        <a:rPr lang="en-US" sz="16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[m]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6501"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en-US" sz="1600" baseline="-25000" noProof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acc</a:t>
                      </a:r>
                      <a:r>
                        <a:rPr lang="en-US" sz="16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at 6.5 MV/m &amp; </a:t>
                      </a:r>
                      <a:r>
                        <a:rPr lang="en-US" sz="16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/>
                        </a:rPr>
                        <a:t></a:t>
                      </a:r>
                      <a:r>
                        <a:rPr lang="en-US" sz="1600" baseline="-250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/>
                        </a:rPr>
                        <a:t>opt</a:t>
                      </a:r>
                      <a:r>
                        <a:rPr lang="en-US" sz="1600" baseline="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/>
                        </a:rPr>
                        <a:t>(MV)</a:t>
                      </a:r>
                      <a:endParaRPr lang="en-US" sz="16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1.55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2.66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6501"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 [</a:t>
                      </a:r>
                      <a:r>
                        <a:rPr lang="en-US" sz="16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/>
                        </a:rPr>
                        <a:t>]</a:t>
                      </a:r>
                      <a:endParaRPr lang="en-US" sz="16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46501"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r/Q [</a:t>
                      </a:r>
                      <a:r>
                        <a:rPr lang="en-US" sz="16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/>
                        </a:rPr>
                        <a:t>]</a:t>
                      </a:r>
                      <a:endParaRPr lang="en-US" sz="16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46501"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</a:t>
                      </a:r>
                      <a:r>
                        <a:rPr lang="en-US" sz="1600" baseline="-250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16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600" noProof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sz="1600" baseline="-25000" noProof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cav</a:t>
                      </a:r>
                      <a:r>
                        <a:rPr lang="en-US" sz="16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=10W</a:t>
                      </a:r>
                      <a:r>
                        <a:rPr lang="en-US" sz="1600" baseline="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@ 6.5 MV/m)</a:t>
                      </a:r>
                      <a:endParaRPr lang="en-US" sz="16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3.5</a:t>
                      </a:r>
                      <a:r>
                        <a:rPr lang="en-US" sz="1600" baseline="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10</a:t>
                      </a:r>
                      <a:r>
                        <a:rPr lang="en-US" sz="1600" baseline="300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1,4</a:t>
                      </a:r>
                      <a:r>
                        <a:rPr lang="en-US" sz="1600" baseline="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10</a:t>
                      </a:r>
                      <a:r>
                        <a:rPr lang="en-US" sz="1600" baseline="300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825591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3"/>
          <p:cNvSpPr>
            <a:spLocks noGrp="1"/>
          </p:cNvSpPr>
          <p:nvPr>
            <p:ph type="title"/>
          </p:nvPr>
        </p:nvSpPr>
        <p:spPr>
          <a:xfrm>
            <a:off x="1776000" y="158400"/>
            <a:ext cx="8208432" cy="318272"/>
          </a:xfrm>
        </p:spPr>
        <p:txBody>
          <a:bodyPr vert="horz" wrap="none" lIns="36000" tIns="36000" rIns="36000" bIns="36000" rtlCol="0" anchor="t" anchorCtr="0">
            <a:noAutofit/>
          </a:bodyPr>
          <a:lstStyle/>
          <a:p>
            <a:pPr algn="just"/>
            <a:r>
              <a:rPr lang="en-US" sz="16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SPIRAL2 accelerator at GANIL-Caen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639616" y="582960"/>
            <a:ext cx="6984776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Font typeface="Arial" pitchFamily="34" charset="0"/>
              <a:buNone/>
              <a:defRPr sz="1800" b="1" i="0" u="none" strike="noStrike" kern="1200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Field distribution in cavity</a:t>
            </a:r>
          </a:p>
        </p:txBody>
      </p:sp>
      <p:pic>
        <p:nvPicPr>
          <p:cNvPr id="11" name="Image 10" descr="cavite-b-éclaté.tif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722968"/>
            <a:ext cx="2304256" cy="4251139"/>
          </a:xfrm>
          <a:prstGeom prst="rect">
            <a:avLst/>
          </a:prstGeom>
        </p:spPr>
      </p:pic>
      <p:grpSp>
        <p:nvGrpSpPr>
          <p:cNvPr id="12" name="Grouper 7"/>
          <p:cNvGrpSpPr/>
          <p:nvPr/>
        </p:nvGrpSpPr>
        <p:grpSpPr>
          <a:xfrm>
            <a:off x="3575720" y="2011000"/>
            <a:ext cx="1363448" cy="3737545"/>
            <a:chOff x="4661540" y="1040407"/>
            <a:chExt cx="1363448" cy="3737545"/>
          </a:xfrm>
        </p:grpSpPr>
        <p:pic>
          <p:nvPicPr>
            <p:cNvPr id="13" name="Image 12" descr="cavite-b-EL.tiff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1540" y="1041330"/>
              <a:ext cx="688622" cy="3736622"/>
            </a:xfrm>
            <a:prstGeom prst="rect">
              <a:avLst/>
            </a:prstGeom>
          </p:spPr>
        </p:pic>
        <p:pic>
          <p:nvPicPr>
            <p:cNvPr id="14" name="Image 13" descr="cavite-b-EL.tiff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04908" y="1040407"/>
              <a:ext cx="720080" cy="3736622"/>
            </a:xfrm>
            <a:prstGeom prst="rect">
              <a:avLst/>
            </a:prstGeom>
            <a:effectLst/>
          </p:spPr>
        </p:pic>
      </p:grpSp>
      <p:grpSp>
        <p:nvGrpSpPr>
          <p:cNvPr id="15" name="Grouper 13"/>
          <p:cNvGrpSpPr/>
          <p:nvPr/>
        </p:nvGrpSpPr>
        <p:grpSpPr>
          <a:xfrm>
            <a:off x="6096001" y="2011000"/>
            <a:ext cx="1323755" cy="3745573"/>
            <a:chOff x="6909787" y="1353097"/>
            <a:chExt cx="1323755" cy="3745573"/>
          </a:xfrm>
        </p:grpSpPr>
        <p:pic>
          <p:nvPicPr>
            <p:cNvPr id="16" name="Image 15" descr="cavite-b-BL.tiff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787" y="1361721"/>
              <a:ext cx="680132" cy="3736949"/>
            </a:xfrm>
            <a:prstGeom prst="rect">
              <a:avLst/>
            </a:prstGeom>
          </p:spPr>
        </p:pic>
        <p:pic>
          <p:nvPicPr>
            <p:cNvPr id="17" name="Image 16" descr="cavite-b-BL.tiff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10026" y="1353097"/>
              <a:ext cx="723516" cy="3736949"/>
            </a:xfrm>
            <a:prstGeom prst="rect">
              <a:avLst/>
            </a:prstGeom>
          </p:spPr>
        </p:pic>
      </p:grpSp>
      <p:grpSp>
        <p:nvGrpSpPr>
          <p:cNvPr id="18" name="Grouper 5"/>
          <p:cNvGrpSpPr/>
          <p:nvPr/>
        </p:nvGrpSpPr>
        <p:grpSpPr>
          <a:xfrm>
            <a:off x="7571656" y="1412776"/>
            <a:ext cx="3096344" cy="5019834"/>
            <a:chOff x="6047656" y="1412776"/>
            <a:chExt cx="3096344" cy="5019834"/>
          </a:xfrm>
        </p:grpSpPr>
        <p:grpSp>
          <p:nvGrpSpPr>
            <p:cNvPr id="19" name="Grouper 20"/>
            <p:cNvGrpSpPr/>
            <p:nvPr/>
          </p:nvGrpSpPr>
          <p:grpSpPr>
            <a:xfrm>
              <a:off x="6047656" y="3696306"/>
              <a:ext cx="3096344" cy="2361600"/>
              <a:chOff x="6047656" y="2492896"/>
              <a:chExt cx="3096344" cy="2361600"/>
            </a:xfrm>
          </p:grpSpPr>
          <p:pic>
            <p:nvPicPr>
              <p:cNvPr id="27" name="Image 26" descr="cavite-a-éclaté.tiff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3210"/>
              <a:stretch/>
            </p:blipFill>
            <p:spPr>
              <a:xfrm>
                <a:off x="6047656" y="2492896"/>
                <a:ext cx="3096344" cy="2361600"/>
              </a:xfrm>
              <a:prstGeom prst="rect">
                <a:avLst/>
              </a:prstGeom>
            </p:spPr>
          </p:pic>
          <p:pic>
            <p:nvPicPr>
              <p:cNvPr id="28" name="Image 27" descr="cst-wave-neg.gif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67258" y="3260326"/>
                <a:ext cx="432048" cy="360040"/>
              </a:xfrm>
              <a:prstGeom prst="rect">
                <a:avLst/>
              </a:prstGeom>
            </p:spPr>
          </p:pic>
          <p:pic>
            <p:nvPicPr>
              <p:cNvPr id="29" name="Image 28" descr="cst-wave-pos.gif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96698" y="3249963"/>
                <a:ext cx="432048" cy="360040"/>
              </a:xfrm>
              <a:prstGeom prst="rect">
                <a:avLst/>
              </a:prstGeom>
            </p:spPr>
          </p:pic>
        </p:grpSp>
        <p:pic>
          <p:nvPicPr>
            <p:cNvPr id="20" name="Image 19" descr="cavite-b-detail.tiff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4168" y="1412776"/>
              <a:ext cx="2750145" cy="1833430"/>
            </a:xfrm>
            <a:prstGeom prst="rect">
              <a:avLst/>
            </a:prstGeom>
          </p:spPr>
        </p:pic>
        <p:grpSp>
          <p:nvGrpSpPr>
            <p:cNvPr id="21" name="Grouper 34"/>
            <p:cNvGrpSpPr/>
            <p:nvPr/>
          </p:nvGrpSpPr>
          <p:grpSpPr>
            <a:xfrm>
              <a:off x="6372200" y="3768314"/>
              <a:ext cx="2376264" cy="2664296"/>
              <a:chOff x="6372200" y="3645024"/>
              <a:chExt cx="2376264" cy="2664296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6442236" y="5157192"/>
                <a:ext cx="2246550" cy="792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Text Box 10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767258" y="5301208"/>
                    <a:ext cx="1621166" cy="1008112"/>
                  </a:xfrm>
                  <a:prstGeom prst="rect">
                    <a:avLst/>
                  </a:prstGeom>
                  <a:noFill/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lIns="90000" tIns="60876" rIns="90000" bIns="45000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i="1" dirty="0">
                              <a:solidFill>
                                <a:srgbClr val="000000"/>
                              </a:solidFill>
                              <a:latin typeface="Cambria Math"/>
                              <a:ea typeface="MS Gothic" charset="0"/>
                              <a:cs typeface="MS Gothic" charset="0"/>
                            </a:rPr>
                            <m:t>𝐿</m:t>
                          </m:r>
                          <m:r>
                            <a:rPr lang="en-US" i="1" baseline="-25000" dirty="0" err="1">
                              <a:solidFill>
                                <a:srgbClr val="000000"/>
                              </a:solidFill>
                              <a:latin typeface="Cambria Math"/>
                              <a:ea typeface="MS Gothic" charset="0"/>
                              <a:cs typeface="MS Gothic" charset="0"/>
                            </a:rPr>
                            <m:t>𝑔𝑎𝑝</m:t>
                          </m:r>
                          <m:r>
                            <a:rPr lang="en-US" i="1" dirty="0">
                              <a:solidFill>
                                <a:srgbClr val="000000"/>
                              </a:solidFill>
                              <a:latin typeface="Cambria Math"/>
                              <a:ea typeface="MS Gothic" charset="0"/>
                              <a:cs typeface="MS Gothic" charset="0"/>
                            </a:rPr>
                            <m:t> = </m:t>
                          </m:r>
                          <m:f>
                            <m:fPr>
                              <m:type m:val="skw"/>
                              <m:ctrlPr>
                                <a:rPr lang="en-US" i="1" dirty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MS Gothic" charset="0"/>
                                </a:rPr>
                              </m:ctrlPr>
                            </m:fPr>
                            <m:num>
                              <m:r>
                                <a:rPr lang="en-US" i="1" dirty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𝛽𝜆</m:t>
                              </m:r>
                            </m:num>
                            <m:den>
                              <m:r>
                                <a:rPr lang="fr-FR" i="1" dirty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MS Gothic" charset="0"/>
                                </a:rPr>
                                <m:t>2</m:t>
                              </m:r>
                            </m:den>
                          </m:f>
                        </m:oMath>
                      </m:oMathPara>
                    </a14:m>
                    <a:endParaRPr lang="en-US" dirty="0">
                      <a:solidFill>
                        <a:srgbClr val="000000"/>
                      </a:solidFill>
                      <a:ea typeface="MS Gothic" charset="0"/>
                      <a:cs typeface="MS Gothic" charset="0"/>
                    </a:endParaRPr>
                  </a:p>
                  <a:p>
                    <a:pPr algn="ctr"/>
                    <a:r>
                      <a:rPr 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MS Gothic" charset="0"/>
                        <a:cs typeface="Times New Roman" panose="02020603050405020304" pitchFamily="18" charset="0"/>
                      </a:rPr>
                      <a:t>110 mm for type A</a:t>
                    </a:r>
                  </a:p>
                  <a:p>
                    <a:pPr algn="ctr"/>
                    <a:r>
                      <a:rPr 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MS Gothic" charset="0"/>
                        <a:cs typeface="Times New Roman" panose="02020603050405020304" pitchFamily="18" charset="0"/>
                      </a:rPr>
                      <a:t>190 mm for type B</a:t>
                    </a:r>
                  </a:p>
                </p:txBody>
              </p:sp>
            </mc:Choice>
            <mc:Fallback xmlns="">
              <p:sp>
                <p:nvSpPr>
                  <p:cNvPr id="24" name="Text Box 10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6767258" y="5301208"/>
                    <a:ext cx="1621166" cy="1008112"/>
                  </a:xfrm>
                  <a:prstGeom prst="rect">
                    <a:avLst/>
                  </a:prstGeom>
                  <a:blipFill rotWithShape="1">
                    <a:blip r:embed="rId12"/>
                    <a:stretch>
                      <a:fillRect/>
                    </a:stretch>
                  </a:blip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5" name="Connecteur droit avec flèche 24"/>
              <p:cNvCxnSpPr/>
              <p:nvPr/>
            </p:nvCxnSpPr>
            <p:spPr>
              <a:xfrm>
                <a:off x="7020272" y="5229200"/>
                <a:ext cx="108012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Connecteur droit avec flèche 25"/>
              <p:cNvCxnSpPr/>
              <p:nvPr/>
            </p:nvCxnSpPr>
            <p:spPr>
              <a:xfrm>
                <a:off x="6372200" y="3645024"/>
                <a:ext cx="2376264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Rectangle 21"/>
            <p:cNvSpPr/>
            <p:nvPr/>
          </p:nvSpPr>
          <p:spPr>
            <a:xfrm>
              <a:off x="7261939" y="3284984"/>
              <a:ext cx="53251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MS Gothic" charset="0"/>
                  <a:cs typeface="Times New Roman" panose="02020603050405020304" pitchFamily="18" charset="0"/>
                </a:rPr>
                <a:t>L</a:t>
              </a:r>
              <a:r>
                <a:rPr lang="en-US" baseline="-250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MS Gothic" charset="0"/>
                  <a:cs typeface="Times New Roman" panose="02020603050405020304" pitchFamily="18" charset="0"/>
                </a:rPr>
                <a:t>acc</a:t>
              </a:r>
              <a:endParaRPr lang="en-US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MS Gothic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0" name="Image 29" descr="quarter-wave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880" y="1938991"/>
            <a:ext cx="1080120" cy="3960440"/>
          </a:xfrm>
          <a:prstGeom prst="rect">
            <a:avLst/>
          </a:prstGeom>
        </p:spPr>
      </p:pic>
      <p:cxnSp>
        <p:nvCxnSpPr>
          <p:cNvPr id="32" name="Connecteur droit avec flèche 31"/>
          <p:cNvCxnSpPr/>
          <p:nvPr/>
        </p:nvCxnSpPr>
        <p:spPr>
          <a:xfrm>
            <a:off x="5015880" y="2299031"/>
            <a:ext cx="0" cy="2448272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/>
              <p:cNvSpPr/>
              <p:nvPr/>
            </p:nvSpPr>
            <p:spPr>
              <a:xfrm>
                <a:off x="5015880" y="2515055"/>
                <a:ext cx="61779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S Gothic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𝜆</m:t>
                          </m:r>
                        </m:num>
                        <m:den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/>
                              <a:ea typeface="MS Gothic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3" name="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5880" y="2515055"/>
                <a:ext cx="617798" cy="369332"/>
              </a:xfrm>
              <a:prstGeom prst="rect">
                <a:avLst/>
              </a:prstGeom>
              <a:blipFill>
                <a:blip r:embed="rId14"/>
                <a:stretch>
                  <a:fillRect l="-28713" t="-118333" r="-77228" b="-180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ZoneTexte 33"/>
          <p:cNvSpPr txBox="1"/>
          <p:nvPr/>
        </p:nvSpPr>
        <p:spPr>
          <a:xfrm>
            <a:off x="4079776" y="1850723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35" name="ZoneTexte 34"/>
          <p:cNvSpPr txBox="1"/>
          <p:nvPr/>
        </p:nvSpPr>
        <p:spPr>
          <a:xfrm>
            <a:off x="6563066" y="1863052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cxnSp>
        <p:nvCxnSpPr>
          <p:cNvPr id="36" name="Connecteur droit avec flèche 35"/>
          <p:cNvCxnSpPr/>
          <p:nvPr/>
        </p:nvCxnSpPr>
        <p:spPr>
          <a:xfrm>
            <a:off x="1909178" y="2299031"/>
            <a:ext cx="0" cy="2448272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ZoneTexte 36"/>
          <p:cNvSpPr txBox="1"/>
          <p:nvPr/>
        </p:nvSpPr>
        <p:spPr>
          <a:xfrm rot="16200000">
            <a:off x="710332" y="3423977"/>
            <a:ext cx="1972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≈ 800 mm (A et B)</a:t>
            </a:r>
          </a:p>
        </p:txBody>
      </p:sp>
      <p:sp>
        <p:nvSpPr>
          <p:cNvPr id="39" name="ZoneTexte 38"/>
          <p:cNvSpPr txBox="1"/>
          <p:nvPr/>
        </p:nvSpPr>
        <p:spPr>
          <a:xfrm>
            <a:off x="3287688" y="1340768"/>
            <a:ext cx="3172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Cavity A and B: quarter of wave</a:t>
            </a:r>
          </a:p>
        </p:txBody>
      </p:sp>
    </p:spTree>
    <p:extLst>
      <p:ext uri="{BB962C8B-B14F-4D97-AF65-F5344CB8AC3E}">
        <p14:creationId xmlns:p14="http://schemas.microsoft.com/office/powerpoint/2010/main" val="135831663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3"/>
          <p:cNvSpPr>
            <a:spLocks noGrp="1"/>
          </p:cNvSpPr>
          <p:nvPr>
            <p:ph type="title"/>
          </p:nvPr>
        </p:nvSpPr>
        <p:spPr>
          <a:xfrm>
            <a:off x="1776000" y="158400"/>
            <a:ext cx="8208432" cy="318272"/>
          </a:xfrm>
        </p:spPr>
        <p:txBody>
          <a:bodyPr vert="horz" wrap="none" lIns="36000" tIns="36000" rIns="36000" bIns="36000" rtlCol="0" anchor="t" anchorCtr="0">
            <a:noAutofit/>
          </a:bodyPr>
          <a:lstStyle/>
          <a:p>
            <a:pPr algn="just"/>
            <a:r>
              <a:rPr lang="en-US" sz="16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SPIRAL2 accelerator at GANIL-Caen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639616" y="582960"/>
            <a:ext cx="6984776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Font typeface="Arial" pitchFamily="34" charset="0"/>
              <a:buNone/>
              <a:defRPr sz="1800" b="1" i="0" u="none" strike="noStrike" kern="1200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Power coupler of cavity</a:t>
            </a:r>
          </a:p>
        </p:txBody>
      </p:sp>
      <p:pic>
        <p:nvPicPr>
          <p:cNvPr id="31" name="Picture 5" descr="D:\CONFERENCES\AFF-CCS2010\coupleur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24562" y="2952874"/>
            <a:ext cx="4477006" cy="2428874"/>
          </a:xfrm>
          <a:prstGeom prst="rect">
            <a:avLst/>
          </a:prstGeom>
          <a:noFill/>
        </p:spPr>
      </p:pic>
      <p:sp>
        <p:nvSpPr>
          <p:cNvPr id="40" name="ZoneTexte 39"/>
          <p:cNvSpPr txBox="1"/>
          <p:nvPr/>
        </p:nvSpPr>
        <p:spPr>
          <a:xfrm>
            <a:off x="1919536" y="1231012"/>
            <a:ext cx="8219930" cy="1261884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Power coupler function :</a:t>
            </a:r>
          </a:p>
          <a:p>
            <a:pPr marL="285750" indent="-285750"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Transmission of the RF power of the RF source to the beam</a:t>
            </a:r>
          </a:p>
          <a:p>
            <a:pPr marL="285750" indent="-285750"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Ensure the thermic transition between ambient temperature (300 K) to the cavity temperature (few K)</a:t>
            </a:r>
          </a:p>
          <a:p>
            <a:pPr marL="285750" indent="-285750"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Establish a barrier between cavity vacuum and outside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ZoneTexte 40"/>
              <p:cNvSpPr txBox="1"/>
              <p:nvPr/>
            </p:nvSpPr>
            <p:spPr>
              <a:xfrm>
                <a:off x="1703512" y="2925581"/>
                <a:ext cx="4392488" cy="35828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Definition of an external coupling coefficient </a:t>
                </a:r>
                <a14:m>
                  <m:oMath xmlns:m="http://schemas.openxmlformats.org/officeDocument/2006/math">
                    <m:r>
                      <a:rPr lang="en-US" sz="1600" i="1" dirty="0">
                        <a:solidFill>
                          <a:srgbClr val="00B0F0"/>
                        </a:solidFill>
                        <a:latin typeface="Cambria Math"/>
                        <a:cs typeface="Times New Roman" panose="02020603050405020304" pitchFamily="18" charset="0"/>
                      </a:rPr>
                      <m:t>𝑄</m:t>
                    </m:r>
                    <m:r>
                      <a:rPr lang="en-US" sz="1600" i="1" baseline="-25000" dirty="0" err="1">
                        <a:solidFill>
                          <a:srgbClr val="00B0F0"/>
                        </a:solidFill>
                        <a:latin typeface="Cambria Math"/>
                        <a:cs typeface="Times New Roman" panose="02020603050405020304" pitchFamily="18" charset="0"/>
                      </a:rPr>
                      <m:t>𝑒𝑥𝑡</m:t>
                    </m:r>
                  </m:oMath>
                </a14:m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:</a:t>
                </a:r>
              </a:p>
              <a:p>
                <a:pPr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fr-FR" sz="1600" i="1">
                              <a:latin typeface="Cambria Math"/>
                              <a:cs typeface="Times New Roman" panose="020206030504050203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fr-FR" sz="1600" i="1">
                              <a:latin typeface="Cambria Math"/>
                              <a:cs typeface="Times New Roman" panose="02020603050405020304" pitchFamily="18" charset="0"/>
                            </a:rPr>
                            <m:t>𝑒𝑥𝑡</m:t>
                          </m:r>
                        </m:sub>
                      </m:sSub>
                      <m:r>
                        <a:rPr lang="fr-FR" sz="1600" i="1">
                          <a:latin typeface="Cambria Math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16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1600" i="1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𝜔</m:t>
                          </m:r>
                          <m:r>
                            <a:rPr lang="fr-FR" sz="1600" i="1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𝑊</m:t>
                          </m:r>
                        </m:num>
                        <m:den>
                          <m:sSub>
                            <m:sSubPr>
                              <m:ctrlPr>
                                <a:rPr lang="fr-FR" sz="16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fr-FR" sz="1600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𝑒𝑥𝑡</m:t>
                              </m:r>
                            </m:sub>
                          </m:sSub>
                        </m:den>
                      </m:f>
                      <m:r>
                        <a:rPr lang="fr-FR" sz="1600" i="1">
                          <a:latin typeface="Cambria Math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16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fr-FR" sz="1600" i="1">
                              <a:latin typeface="Cambria Math"/>
                              <a:cs typeface="Times New Roman" panose="020206030504050203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fr-FR" sz="1600" i="1">
                              <a:latin typeface="Cambria Math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fr-FR" sz="16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16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fr-FR" sz="1600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𝐶𝐴𝑉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fr-FR" sz="16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fr-FR" sz="1600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𝑒𝑥𝑡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1600" i="1" dirty="0">
                        <a:latin typeface="Cambria Math"/>
                        <a:cs typeface="Times New Roman" panose="02020603050405020304" pitchFamily="18" charset="0"/>
                      </a:rPr>
                      <m:t>𝑊</m:t>
                    </m:r>
                  </m:oMath>
                </a14:m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: energy RF stored in the cavity</a:t>
                </a:r>
              </a:p>
              <a:p>
                <a:pPr>
                  <a:spcAft>
                    <a:spcPts val="6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1600" i="1">
                            <a:latin typeface="Cambria Math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  <m:sub>
                        <m:r>
                          <a:rPr lang="fr-FR" sz="1600" i="1">
                            <a:latin typeface="Cambria Math"/>
                            <a:cs typeface="Times New Roman" panose="02020603050405020304" pitchFamily="18" charset="0"/>
                          </a:rPr>
                          <m:t>𝑒𝑥𝑡</m:t>
                        </m:r>
                      </m:sub>
                    </m:sSub>
                  </m:oMath>
                </a14:m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: supplied power to the cavity (10kW)</a:t>
                </a: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16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⇒</a:t>
                </a:r>
                <a:r>
                  <a:rPr lang="en-US" sz="1600" dirty="0"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1600" i="1">
                            <a:latin typeface="Cambria Math"/>
                            <a:cs typeface="Times New Roman" panose="02020603050405020304" pitchFamily="18" charset="0"/>
                          </a:rPr>
                          <m:t>𝑄</m:t>
                        </m:r>
                      </m:e>
                      <m:sub>
                        <m:r>
                          <a:rPr lang="fr-FR" sz="1600" i="1">
                            <a:latin typeface="Cambria Math"/>
                            <a:cs typeface="Times New Roman" panose="02020603050405020304" pitchFamily="18" charset="0"/>
                          </a:rPr>
                          <m:t>𝑒𝑥𝑡</m:t>
                        </m:r>
                      </m:sub>
                    </m:sSub>
                  </m:oMath>
                </a14:m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fixed by the cavity parameters and the beam</a:t>
                </a:r>
              </a:p>
              <a:p>
                <a:pPr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fr-FR" sz="1600" i="1">
                              <a:latin typeface="Cambria Math"/>
                              <a:cs typeface="Times New Roman" panose="020206030504050203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fr-FR" sz="1600" i="1">
                              <a:latin typeface="Cambria Math"/>
                              <a:cs typeface="Times New Roman" panose="02020603050405020304" pitchFamily="18" charset="0"/>
                            </a:rPr>
                            <m:t>𝑒𝑥𝑡</m:t>
                          </m:r>
                        </m:sub>
                      </m:sSub>
                      <m:r>
                        <a:rPr lang="fr-FR" sz="1600" i="1">
                          <a:latin typeface="Cambria Math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16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16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fr-FR" sz="1600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𝑎𝑐𝑐</m:t>
                              </m:r>
                            </m:sub>
                          </m:sSub>
                        </m:num>
                        <m:den>
                          <m:d>
                            <m:dPr>
                              <m:ctrlPr>
                                <a:rPr lang="fr-FR" sz="16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type m:val="skw"/>
                                  <m:ctrlPr>
                                    <a:rPr lang="fr-FR" sz="16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sz="1600" i="1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  <m:t>𝑟</m:t>
                                  </m:r>
                                </m:num>
                                <m:den>
                                  <m:r>
                                    <a:rPr lang="fr-FR" sz="1600" i="1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  <m:t>𝑄</m:t>
                                  </m:r>
                                </m:den>
                              </m:f>
                            </m:e>
                          </m:d>
                          <m:sSub>
                            <m:sSubPr>
                              <m:ctrlPr>
                                <a:rPr lang="fr-FR" sz="16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fr-FR" sz="1600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</m:sub>
                          </m:sSub>
                          <m:func>
                            <m:funcPr>
                              <m:ctrlPr>
                                <a:rPr lang="fr-FR" sz="16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fr-FR" sz="1600">
                                  <a:latin typeface="Cambria Math"/>
                                  <a:cs typeface="Times New Roman" panose="02020603050405020304" pitchFamily="18" charset="0"/>
                                </a:rPr>
                                <m:t>cos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fr-FR" sz="16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600" i="1">
                                      <a:latin typeface="Cambria Math"/>
                                      <a:ea typeface="Cambria Math"/>
                                      <a:cs typeface="Times New Roman" panose="02020603050405020304" pitchFamily="18" charset="0"/>
                                    </a:rPr>
                                    <m:t>Φ</m:t>
                                  </m:r>
                                </m:e>
                                <m:sub>
                                  <m:r>
                                    <a:rPr lang="fr-FR" sz="1600" i="1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  <m:t>𝑆</m:t>
                                  </m:r>
                                </m:sub>
                              </m:sSub>
                            </m:e>
                          </m:func>
                        </m:den>
                      </m:f>
                    </m:oMath>
                  </m:oMathPara>
                </a14:m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6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1600" i="1">
                            <a:latin typeface="Cambria Math"/>
                            <a:cs typeface="Times New Roman" panose="02020603050405020304" pitchFamily="18" charset="0"/>
                          </a:rPr>
                          <m:t>𝑉</m:t>
                        </m:r>
                      </m:e>
                      <m:sub>
                        <m:r>
                          <a:rPr lang="fr-FR" sz="1600" i="1">
                            <a:latin typeface="Cambria Math"/>
                            <a:cs typeface="Times New Roman" panose="02020603050405020304" pitchFamily="18" charset="0"/>
                          </a:rPr>
                          <m:t>𝑎𝑐𝑐</m:t>
                        </m:r>
                      </m:sub>
                    </m:sSub>
                  </m:oMath>
                </a14:m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: acceleration potential of the cavity</a:t>
                </a:r>
              </a:p>
              <a:p>
                <a:pPr>
                  <a:spcAft>
                    <a:spcPts val="6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1600" i="1">
                            <a:latin typeface="Cambria Math"/>
                            <a:cs typeface="Times New Roman" panose="02020603050405020304" pitchFamily="18" charset="0"/>
                          </a:rPr>
                          <m:t>𝐼</m:t>
                        </m:r>
                      </m:e>
                      <m:sub>
                        <m:r>
                          <a:rPr lang="fr-FR" sz="1600" i="1">
                            <a:latin typeface="Cambria Math"/>
                            <a:cs typeface="Times New Roman" panose="02020603050405020304" pitchFamily="18" charset="0"/>
                          </a:rPr>
                          <m:t>𝑏</m:t>
                        </m:r>
                      </m:sub>
                    </m:sSub>
                    <m:r>
                      <a:rPr lang="fr-FR" sz="1600" i="1">
                        <a:latin typeface="Cambria Math"/>
                        <a:cs typeface="Times New Roman" panose="02020603050405020304" pitchFamily="18" charset="0"/>
                      </a:rPr>
                      <m:t> ,</m:t>
                    </m:r>
                    <m:sSub>
                      <m:sSubPr>
                        <m:ctrlPr>
                          <a:rPr lang="fr-FR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600" i="1"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Φ</m:t>
                        </m:r>
                      </m:e>
                      <m:sub>
                        <m:r>
                          <a:rPr lang="fr-FR" sz="1600" i="1">
                            <a:latin typeface="Cambria Math"/>
                            <a:cs typeface="Times New Roman" panose="020206030504050203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: beam current and synchronism phase</a:t>
                </a:r>
              </a:p>
            </p:txBody>
          </p:sp>
        </mc:Choice>
        <mc:Fallback xmlns="">
          <p:sp>
            <p:nvSpPr>
              <p:cNvPr id="41" name="ZoneTexte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3512" y="2925581"/>
                <a:ext cx="4392488" cy="3582840"/>
              </a:xfrm>
              <a:prstGeom prst="rect">
                <a:avLst/>
              </a:prstGeom>
              <a:blipFill>
                <a:blip r:embed="rId5"/>
                <a:stretch>
                  <a:fillRect l="-693" t="-510" r="-277" b="-11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ZoneTexte 44"/>
              <p:cNvSpPr txBox="1"/>
              <p:nvPr/>
            </p:nvSpPr>
            <p:spPr>
              <a:xfrm>
                <a:off x="6167438" y="5524643"/>
                <a:ext cx="450056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coupling </a:t>
                </a:r>
                <a14:m>
                  <m:oMath xmlns:m="http://schemas.openxmlformats.org/officeDocument/2006/math">
                    <m:r>
                      <a:rPr lang="en-US" sz="1600" i="1" dirty="0">
                        <a:solidFill>
                          <a:srgbClr val="00B0F0"/>
                        </a:solidFill>
                        <a:latin typeface="Cambria Math"/>
                        <a:cs typeface="Times New Roman" panose="02020603050405020304" pitchFamily="18" charset="0"/>
                      </a:rPr>
                      <m:t>𝑄</m:t>
                    </m:r>
                    <m:r>
                      <a:rPr lang="en-US" sz="1600" i="1" baseline="-25000" dirty="0" err="1">
                        <a:solidFill>
                          <a:srgbClr val="00B0F0"/>
                        </a:solidFill>
                        <a:latin typeface="Cambria Math"/>
                        <a:cs typeface="Times New Roman" panose="02020603050405020304" pitchFamily="18" charset="0"/>
                      </a:rPr>
                      <m:t>𝑒𝑥𝑡</m:t>
                    </m:r>
                  </m:oMath>
                </a14:m>
                <a:r>
                  <a:rPr lang="en-US" sz="1600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adjusted by the penetration antenna in the cavity</a:t>
                </a:r>
              </a:p>
              <a:p>
                <a:r>
                  <a:rPr lang="en-US" sz="1600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Order of magnitude : </a:t>
                </a:r>
                <a14:m>
                  <m:oMath xmlns:m="http://schemas.openxmlformats.org/officeDocument/2006/math">
                    <m:r>
                      <a:rPr lang="en-US" sz="1600" i="1" dirty="0">
                        <a:solidFill>
                          <a:srgbClr val="00B0F0"/>
                        </a:solidFill>
                        <a:latin typeface="Cambria Math"/>
                        <a:cs typeface="Times New Roman" panose="02020603050405020304" pitchFamily="18" charset="0"/>
                      </a:rPr>
                      <m:t>10</m:t>
                    </m:r>
                    <m:r>
                      <a:rPr lang="en-US" sz="1600" i="1" baseline="30000" dirty="0">
                        <a:solidFill>
                          <a:srgbClr val="00B0F0"/>
                        </a:solidFill>
                        <a:latin typeface="Cambria Math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1600" i="1" dirty="0">
                        <a:solidFill>
                          <a:srgbClr val="00B0F0"/>
                        </a:solidFill>
                        <a:latin typeface="Cambria Math"/>
                        <a:cs typeface="Times New Roman" panose="02020603050405020304" pitchFamily="18" charset="0"/>
                      </a:rPr>
                      <m:t>−10</m:t>
                    </m:r>
                    <m:r>
                      <a:rPr lang="en-US" sz="1600" i="1" baseline="30000" dirty="0">
                        <a:solidFill>
                          <a:srgbClr val="00B0F0"/>
                        </a:solidFill>
                        <a:latin typeface="Cambria Math"/>
                        <a:cs typeface="Times New Roman" panose="02020603050405020304" pitchFamily="18" charset="0"/>
                      </a:rPr>
                      <m:t>6</m:t>
                    </m:r>
                  </m:oMath>
                </a14:m>
                <a:r>
                  <a:rPr lang="en-US" sz="1600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(high gradients)</a:t>
                </a:r>
              </a:p>
            </p:txBody>
          </p:sp>
        </mc:Choice>
        <mc:Fallback xmlns="">
          <p:sp>
            <p:nvSpPr>
              <p:cNvPr id="45" name="ZoneTexte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7438" y="5524643"/>
                <a:ext cx="4500562" cy="830997"/>
              </a:xfrm>
              <a:prstGeom prst="rect">
                <a:avLst/>
              </a:prstGeom>
              <a:blipFill>
                <a:blip r:embed="rId6"/>
                <a:stretch>
                  <a:fillRect l="-813" t="-2190" b="-802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Rectangle 45"/>
          <p:cNvSpPr/>
          <p:nvPr/>
        </p:nvSpPr>
        <p:spPr bwMode="auto">
          <a:xfrm>
            <a:off x="6096000" y="3024312"/>
            <a:ext cx="4429156" cy="3429024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latin typeface="Times New Roman" pitchFamily="18" charset="0"/>
            </a:endParaRPr>
          </a:p>
        </p:txBody>
      </p:sp>
      <p:graphicFrame>
        <p:nvGraphicFramePr>
          <p:cNvPr id="47" name="Objet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7433517"/>
              </p:ext>
            </p:extLst>
          </p:nvPr>
        </p:nvGraphicFramePr>
        <p:xfrm>
          <a:off x="-2196752" y="3195886"/>
          <a:ext cx="1900238" cy="665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974" name="Équation" r:id="rId7" imgW="1257120" imgH="431640" progId="Equation.3">
                  <p:embed/>
                </p:oleObj>
              </mc:Choice>
              <mc:Fallback>
                <p:oleObj name="Équation" r:id="rId7" imgW="125712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196752" y="3195886"/>
                        <a:ext cx="1900238" cy="6651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4031154"/>
              </p:ext>
            </p:extLst>
          </p:nvPr>
        </p:nvGraphicFramePr>
        <p:xfrm>
          <a:off x="-2196752" y="4869160"/>
          <a:ext cx="2039937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975" name="…quation" r:id="rId9" imgW="1343880" imgH="548280" progId="Equation.3">
                  <p:embed/>
                </p:oleObj>
              </mc:Choice>
              <mc:Fallback>
                <p:oleObj name="…quation" r:id="rId9" imgW="1343880" imgH="548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196752" y="4869160"/>
                        <a:ext cx="2039937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9523717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3"/>
          <p:cNvSpPr>
            <a:spLocks noGrp="1"/>
          </p:cNvSpPr>
          <p:nvPr>
            <p:ph type="title"/>
          </p:nvPr>
        </p:nvSpPr>
        <p:spPr>
          <a:xfrm>
            <a:off x="1776000" y="158400"/>
            <a:ext cx="8208432" cy="318272"/>
          </a:xfrm>
        </p:spPr>
        <p:txBody>
          <a:bodyPr vert="horz" wrap="none" lIns="36000" tIns="36000" rIns="36000" bIns="36000" rtlCol="0" anchor="t" anchorCtr="0">
            <a:noAutofit/>
          </a:bodyPr>
          <a:lstStyle/>
          <a:p>
            <a:pPr algn="just"/>
            <a:r>
              <a:rPr lang="en-US" sz="16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SPIRAL2 accelerator at GANIL-Caen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639616" y="582960"/>
            <a:ext cx="6984776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Font typeface="Arial" pitchFamily="34" charset="0"/>
              <a:buNone/>
              <a:defRPr sz="1800" b="1" i="0" u="none" strike="noStrike" kern="1200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Power coupler of cavity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36160" y="3975264"/>
            <a:ext cx="2808312" cy="2378505"/>
          </a:xfrm>
          <a:prstGeom prst="rect">
            <a:avLst/>
          </a:prstGeom>
        </p:spPr>
      </p:pic>
      <p:grpSp>
        <p:nvGrpSpPr>
          <p:cNvPr id="12" name="Grouper 22"/>
          <p:cNvGrpSpPr/>
          <p:nvPr/>
        </p:nvGrpSpPr>
        <p:grpSpPr>
          <a:xfrm>
            <a:off x="7104112" y="1454984"/>
            <a:ext cx="3456384" cy="2160240"/>
            <a:chOff x="4932040" y="1412776"/>
            <a:chExt cx="3698240" cy="2403856"/>
          </a:xfrm>
        </p:grpSpPr>
        <p:pic>
          <p:nvPicPr>
            <p:cNvPr id="13" name="Image 12" descr="Capture d’écran 2015-04-06 à 19.10.37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2040" y="1412776"/>
              <a:ext cx="3698240" cy="2403856"/>
            </a:xfrm>
            <a:prstGeom prst="rect">
              <a:avLst/>
            </a:prstGeom>
          </p:spPr>
        </p:pic>
        <p:cxnSp>
          <p:nvCxnSpPr>
            <p:cNvPr id="14" name="Connecteur droit 13"/>
            <p:cNvCxnSpPr/>
            <p:nvPr/>
          </p:nvCxnSpPr>
          <p:spPr>
            <a:xfrm>
              <a:off x="6649874" y="2505225"/>
              <a:ext cx="0" cy="115212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/>
            <p:cNvCxnSpPr/>
            <p:nvPr/>
          </p:nvCxnSpPr>
          <p:spPr>
            <a:xfrm>
              <a:off x="5364088" y="2517554"/>
              <a:ext cx="1296144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er 4"/>
          <p:cNvGrpSpPr/>
          <p:nvPr/>
        </p:nvGrpSpPr>
        <p:grpSpPr>
          <a:xfrm>
            <a:off x="1703512" y="1224997"/>
            <a:ext cx="5976664" cy="5339890"/>
            <a:chOff x="0" y="44557"/>
            <a:chExt cx="8723586" cy="6768819"/>
          </a:xfrm>
        </p:grpSpPr>
        <p:pic>
          <p:nvPicPr>
            <p:cNvPr id="17" name="Picture 3" descr="09-22-08_Coupleur"/>
            <p:cNvPicPr>
              <a:picLocks noChangeAspect="1" noChangeArrowheads="1"/>
            </p:cNvPicPr>
            <p:nvPr/>
          </p:nvPicPr>
          <p:blipFill>
            <a:blip r:embed="rId5" cstate="screen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1121778"/>
              <a:ext cx="2314575" cy="491966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8" name="Line 10"/>
            <p:cNvSpPr>
              <a:spLocks noChangeShapeType="1"/>
            </p:cNvSpPr>
            <p:nvPr/>
          </p:nvSpPr>
          <p:spPr bwMode="auto">
            <a:xfrm flipH="1" flipV="1">
              <a:off x="1203158" y="2598819"/>
              <a:ext cx="1640650" cy="470139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9" name="Line 11"/>
            <p:cNvSpPr>
              <a:spLocks noChangeShapeType="1"/>
            </p:cNvSpPr>
            <p:nvPr/>
          </p:nvSpPr>
          <p:spPr bwMode="auto">
            <a:xfrm flipV="1">
              <a:off x="1419725" y="4221088"/>
              <a:ext cx="894849" cy="97655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0" name="Line 13"/>
            <p:cNvSpPr>
              <a:spLocks noChangeShapeType="1"/>
            </p:cNvSpPr>
            <p:nvPr/>
          </p:nvSpPr>
          <p:spPr bwMode="auto">
            <a:xfrm>
              <a:off x="601577" y="5438273"/>
              <a:ext cx="925513" cy="824553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1" name="Text Box 16"/>
            <p:cNvSpPr txBox="1">
              <a:spLocks noChangeArrowheads="1"/>
            </p:cNvSpPr>
            <p:nvPr/>
          </p:nvSpPr>
          <p:spPr bwMode="auto">
            <a:xfrm>
              <a:off x="2732690" y="2888467"/>
              <a:ext cx="1800225" cy="74125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Hollow antenna</a:t>
              </a:r>
              <a:endParaRPr lang="fr-FR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Rectangle 17"/>
            <p:cNvSpPr>
              <a:spLocks noChangeArrowheads="1"/>
            </p:cNvSpPr>
            <p:nvPr/>
          </p:nvSpPr>
          <p:spPr bwMode="auto">
            <a:xfrm>
              <a:off x="1857542" y="3751344"/>
              <a:ext cx="2638006" cy="74125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Ceramic window (without </a:t>
              </a:r>
              <a:r>
                <a:rPr lang="en-US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TiN</a:t>
              </a:r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fr-FR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3" name="Picture 10" descr="coupleur série"/>
            <p:cNvPicPr>
              <a:picLocks noChangeAspect="1" noChangeArrowheads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5567065" y="1846089"/>
              <a:ext cx="2173287" cy="4967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Line 10"/>
            <p:cNvSpPr>
              <a:spLocks noChangeShapeType="1"/>
            </p:cNvSpPr>
            <p:nvPr/>
          </p:nvSpPr>
          <p:spPr bwMode="auto">
            <a:xfrm>
              <a:off x="4495549" y="3187698"/>
              <a:ext cx="2020667" cy="385317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5" name="Line 10"/>
            <p:cNvSpPr>
              <a:spLocks noChangeShapeType="1"/>
            </p:cNvSpPr>
            <p:nvPr/>
          </p:nvSpPr>
          <p:spPr bwMode="auto">
            <a:xfrm flipV="1">
              <a:off x="3789948" y="6262826"/>
              <a:ext cx="2239706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6" name="Line 10"/>
            <p:cNvSpPr>
              <a:spLocks noChangeShapeType="1"/>
            </p:cNvSpPr>
            <p:nvPr/>
          </p:nvSpPr>
          <p:spPr bwMode="auto">
            <a:xfrm>
              <a:off x="5292080" y="5197643"/>
              <a:ext cx="737573" cy="46360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7" name="Line 10"/>
            <p:cNvSpPr>
              <a:spLocks noChangeShapeType="1"/>
            </p:cNvSpPr>
            <p:nvPr/>
          </p:nvSpPr>
          <p:spPr bwMode="auto">
            <a:xfrm flipH="1">
              <a:off x="6785810" y="4221089"/>
              <a:ext cx="738517" cy="144016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ctangle 16"/>
                <p:cNvSpPr txBox="1">
                  <a:spLocks noChangeArrowheads="1"/>
                </p:cNvSpPr>
                <p:nvPr/>
              </p:nvSpPr>
              <p:spPr>
                <a:xfrm>
                  <a:off x="638881" y="44557"/>
                  <a:ext cx="7138774" cy="968244"/>
                </a:xfrm>
                <a:prstGeom prst="rect">
                  <a:avLst/>
                </a:prstGeom>
              </p:spPr>
              <p:txBody>
                <a:bodyPr/>
                <a:lstStyle/>
                <a:p>
                  <a:pPr marL="342900" indent="-342900" fontAlgn="base">
                    <a:spcBef>
                      <a:spcPts val="600"/>
                    </a:spcBef>
                    <a:spcAft>
                      <a:spcPct val="0"/>
                    </a:spcAft>
                    <a:buClr>
                      <a:srgbClr val="FF0000"/>
                    </a:buClr>
                    <a:buFont typeface="Wingdings" panose="05000000000000000000" pitchFamily="2" charset="2"/>
                    <a:buChar char="Ø"/>
                    <a:defRPr/>
                  </a:pPr>
                  <a:r>
                    <a:rPr lang="en-US" sz="1600" kern="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Same design for both types of cavities</a:t>
                  </a:r>
                  <a:endParaRPr lang="en-US" kern="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marL="342900" indent="-342900" fontAlgn="base">
                    <a:spcBef>
                      <a:spcPts val="600"/>
                    </a:spcBef>
                    <a:spcAft>
                      <a:spcPct val="0"/>
                    </a:spcAft>
                    <a:buClr>
                      <a:srgbClr val="FF0000"/>
                    </a:buClr>
                    <a:buFont typeface="Wingdings" panose="05000000000000000000" pitchFamily="2" charset="2"/>
                    <a:buChar char="Ø"/>
                    <a:defRPr/>
                  </a:pPr>
                  <a14:m>
                    <m:oMath xmlns:m="http://schemas.openxmlformats.org/officeDocument/2006/math">
                      <m:r>
                        <a:rPr lang="en-US" sz="1600" i="1" kern="0" dirty="0">
                          <a:latin typeface="Cambria Math"/>
                          <a:cs typeface="Times New Roman" panose="02020603050405020304" pitchFamily="18" charset="0"/>
                        </a:rPr>
                        <m:t>𝑄</m:t>
                      </m:r>
                      <m:r>
                        <a:rPr lang="en-US" sz="1600" i="1" kern="0" baseline="-25000" dirty="0" err="1">
                          <a:latin typeface="Cambria Math"/>
                          <a:cs typeface="Times New Roman" panose="02020603050405020304" pitchFamily="18" charset="0"/>
                        </a:rPr>
                        <m:t>𝑒𝑥𝑡</m:t>
                      </m:r>
                      <m:r>
                        <a:rPr lang="en-US" sz="1600" i="1" kern="0" dirty="0">
                          <a:latin typeface="Cambria Math"/>
                          <a:cs typeface="Times New Roman" panose="02020603050405020304" pitchFamily="18" charset="0"/>
                        </a:rPr>
                        <m:t>=6.5 10</m:t>
                      </m:r>
                      <m:r>
                        <a:rPr lang="en-US" sz="1600" i="1" kern="0" baseline="30000" dirty="0">
                          <a:latin typeface="Cambria Math"/>
                          <a:cs typeface="Times New Roman" panose="02020603050405020304" pitchFamily="18" charset="0"/>
                        </a:rPr>
                        <m:t>5</m:t>
                      </m:r>
                    </m:oMath>
                  </a14:m>
                  <a:r>
                    <a:rPr lang="en-US" sz="1600" kern="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(CMA) and </a:t>
                  </a:r>
                  <a14:m>
                    <m:oMath xmlns:m="http://schemas.openxmlformats.org/officeDocument/2006/math">
                      <m:r>
                        <a:rPr lang="en-US" sz="1600" i="1" kern="0" dirty="0">
                          <a:latin typeface="Cambria Math"/>
                          <a:cs typeface="Times New Roman" panose="02020603050405020304" pitchFamily="18" charset="0"/>
                        </a:rPr>
                        <m:t>𝑄</m:t>
                      </m:r>
                      <m:r>
                        <a:rPr lang="en-US" sz="1600" i="1" kern="0" baseline="-25000" dirty="0" err="1">
                          <a:latin typeface="Cambria Math"/>
                          <a:cs typeface="Times New Roman" panose="02020603050405020304" pitchFamily="18" charset="0"/>
                        </a:rPr>
                        <m:t>𝑒𝑥𝑡</m:t>
                      </m:r>
                      <m:r>
                        <a:rPr lang="en-US" sz="1600" i="1" kern="0" dirty="0">
                          <a:latin typeface="Cambria Math"/>
                          <a:cs typeface="Times New Roman" panose="02020603050405020304" pitchFamily="18" charset="0"/>
                        </a:rPr>
                        <m:t>=1.0 10</m:t>
                      </m:r>
                      <m:r>
                        <a:rPr lang="en-US" sz="1600" i="1" kern="0" baseline="30000" dirty="0">
                          <a:latin typeface="Cambria Math"/>
                          <a:cs typeface="Times New Roman" panose="02020603050405020304" pitchFamily="18" charset="0"/>
                        </a:rPr>
                        <m:t>6</m:t>
                      </m:r>
                    </m:oMath>
                  </a14:m>
                  <a:r>
                    <a:rPr lang="en-US" sz="1600" kern="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(CMB), are obtained by </a:t>
                  </a:r>
                  <a:r>
                    <a:rPr lang="en-US" sz="1600" kern="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ajustement</a:t>
                  </a:r>
                  <a:r>
                    <a:rPr lang="en-US" sz="1600" kern="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of the antenna penetration</a:t>
                  </a:r>
                </a:p>
              </p:txBody>
            </p:sp>
          </mc:Choice>
          <mc:Fallback xmlns="">
            <p:sp>
              <p:nvSpPr>
                <p:cNvPr id="28" name="Rectangle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8881" y="44557"/>
                  <a:ext cx="7138774" cy="968244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l="-374" t="-2400" b="-28800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Rectangle 17"/>
            <p:cNvSpPr>
              <a:spLocks noChangeArrowheads="1"/>
            </p:cNvSpPr>
            <p:nvPr/>
          </p:nvSpPr>
          <p:spPr bwMode="auto">
            <a:xfrm>
              <a:off x="3176543" y="4977062"/>
              <a:ext cx="2259550" cy="74125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Electrons Pickup</a:t>
              </a:r>
              <a:endParaRPr lang="fr-FR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Rectangle 29"/>
            <p:cNvSpPr>
              <a:spLocks noChangeArrowheads="1"/>
            </p:cNvSpPr>
            <p:nvPr/>
          </p:nvSpPr>
          <p:spPr bwMode="auto">
            <a:xfrm>
              <a:off x="7130716" y="3751344"/>
              <a:ext cx="1592870" cy="74125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Port of pumping</a:t>
              </a:r>
              <a:endParaRPr lang="fr-FR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Text Box 18"/>
            <p:cNvSpPr txBox="1">
              <a:spLocks noChangeArrowheads="1"/>
            </p:cNvSpPr>
            <p:nvPr/>
          </p:nvSpPr>
          <p:spPr bwMode="auto">
            <a:xfrm>
              <a:off x="1527091" y="5801161"/>
              <a:ext cx="2968459" cy="74125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Cooling circuit of the ceramic (air)</a:t>
              </a:r>
              <a:endParaRPr lang="fr-FR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3" name="Picture 5" descr="logoLPSC2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5735960" y="2391088"/>
            <a:ext cx="977774" cy="4682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</p:pic>
    </p:spTree>
    <p:extLst>
      <p:ext uri="{BB962C8B-B14F-4D97-AF65-F5344CB8AC3E}">
        <p14:creationId xmlns:p14="http://schemas.microsoft.com/office/powerpoint/2010/main" val="337811221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3"/>
          <p:cNvSpPr>
            <a:spLocks noGrp="1"/>
          </p:cNvSpPr>
          <p:nvPr>
            <p:ph type="title"/>
          </p:nvPr>
        </p:nvSpPr>
        <p:spPr>
          <a:xfrm>
            <a:off x="1776000" y="158400"/>
            <a:ext cx="8208432" cy="318272"/>
          </a:xfrm>
        </p:spPr>
        <p:txBody>
          <a:bodyPr vert="horz" wrap="none" lIns="36000" tIns="36000" rIns="36000" bIns="36000" rtlCol="0" anchor="t" anchorCtr="0">
            <a:noAutofit/>
          </a:bodyPr>
          <a:lstStyle/>
          <a:p>
            <a:pPr algn="just"/>
            <a:r>
              <a:rPr lang="en-US" sz="16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SPIRAL2 accelerator at GANIL-Caen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639616" y="582960"/>
            <a:ext cx="6984776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Font typeface="Arial" pitchFamily="34" charset="0"/>
              <a:buNone/>
              <a:defRPr sz="1800" b="1" i="0" u="none" strike="noStrike" kern="1200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  <a:ea typeface="+mj-ea"/>
                <a:cs typeface="+mj-cs"/>
              </a:defRPr>
            </a:lvl1pPr>
          </a:lstStyle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Cryo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-module : CMA  / CMB</a:t>
            </a:r>
          </a:p>
        </p:txBody>
      </p:sp>
      <p:grpSp>
        <p:nvGrpSpPr>
          <p:cNvPr id="31" name="Grouper 65"/>
          <p:cNvGrpSpPr/>
          <p:nvPr/>
        </p:nvGrpSpPr>
        <p:grpSpPr>
          <a:xfrm>
            <a:off x="3359696" y="1153447"/>
            <a:ext cx="7229662" cy="5587921"/>
            <a:chOff x="1835696" y="980728"/>
            <a:chExt cx="7229662" cy="5587921"/>
          </a:xfrm>
        </p:grpSpPr>
        <p:pic>
          <p:nvPicPr>
            <p:cNvPr id="34" name="Image 33" descr="CMAb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" b="11549"/>
            <a:stretch/>
          </p:blipFill>
          <p:spPr>
            <a:xfrm>
              <a:off x="1835696" y="980728"/>
              <a:ext cx="2670298" cy="5516874"/>
            </a:xfrm>
            <a:prstGeom prst="rect">
              <a:avLst/>
            </a:prstGeom>
          </p:spPr>
        </p:pic>
        <p:grpSp>
          <p:nvGrpSpPr>
            <p:cNvPr id="35" name="Grouper 3"/>
            <p:cNvGrpSpPr/>
            <p:nvPr/>
          </p:nvGrpSpPr>
          <p:grpSpPr>
            <a:xfrm>
              <a:off x="4355976" y="1052736"/>
              <a:ext cx="4709382" cy="5515913"/>
              <a:chOff x="-451971" y="254714"/>
              <a:chExt cx="5209931" cy="6904037"/>
            </a:xfrm>
          </p:grpSpPr>
          <p:sp>
            <p:nvSpPr>
              <p:cNvPr id="48" name="Rectangle 47"/>
              <p:cNvSpPr/>
              <p:nvPr/>
            </p:nvSpPr>
            <p:spPr>
              <a:xfrm>
                <a:off x="1575303" y="2109457"/>
                <a:ext cx="1910281" cy="336789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49" name="Picture 2" descr="D:\bureau\SPIRAL 2\communication\Posters\cryomodules\CMBb.png"/>
              <p:cNvPicPr>
                <a:picLocks noChangeArrowheads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b="14568"/>
              <a:stretch/>
            </p:blipFill>
            <p:spPr bwMode="auto">
              <a:xfrm>
                <a:off x="424307" y="254714"/>
                <a:ext cx="4081549" cy="6904037"/>
              </a:xfrm>
              <a:prstGeom prst="rect">
                <a:avLst/>
              </a:prstGeom>
              <a:noFill/>
            </p:spPr>
          </p:pic>
          <p:sp>
            <p:nvSpPr>
              <p:cNvPr id="50" name="ZoneTexte 49"/>
              <p:cNvSpPr txBox="1"/>
              <p:nvPr/>
            </p:nvSpPr>
            <p:spPr>
              <a:xfrm>
                <a:off x="-451971" y="636948"/>
                <a:ext cx="1354245" cy="302876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lIns="36000" tIns="36000" rIns="36000" bIns="36000" rtlCol="0">
                <a:spAutoFit/>
              </a:bodyPr>
              <a:lstStyle/>
              <a:p>
                <a:pPr algn="ctr"/>
                <a:r>
                  <a:rPr lang="en-US" sz="1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Cryogenic circuits</a:t>
                </a:r>
              </a:p>
            </p:txBody>
          </p:sp>
          <p:cxnSp>
            <p:nvCxnSpPr>
              <p:cNvPr id="51" name="Connecteur droit avec flèche 50"/>
              <p:cNvCxnSpPr/>
              <p:nvPr/>
            </p:nvCxnSpPr>
            <p:spPr>
              <a:xfrm>
                <a:off x="822614" y="975749"/>
                <a:ext cx="471643" cy="345327"/>
              </a:xfrm>
              <a:prstGeom prst="straightConnector1">
                <a:avLst/>
              </a:prstGeom>
              <a:ln w="31750">
                <a:tailEnd type="triangle" w="lg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ZoneTexte 51"/>
              <p:cNvSpPr txBox="1"/>
              <p:nvPr/>
            </p:nvSpPr>
            <p:spPr>
              <a:xfrm>
                <a:off x="38472" y="1883120"/>
                <a:ext cx="1023128" cy="534698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lIns="36000" tIns="36000" rIns="36000" bIns="36000" rtlCol="0">
                <a:spAutoFit/>
              </a:bodyPr>
              <a:lstStyle/>
              <a:p>
                <a:pPr algn="ctr"/>
                <a:r>
                  <a:rPr lang="en-US" sz="1100" dirty="0">
                    <a:solidFill>
                      <a:schemeClr val="accent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Cryostat</a:t>
                </a:r>
                <a:br>
                  <a:rPr lang="en-US" sz="1100" dirty="0">
                    <a:solidFill>
                      <a:schemeClr val="accent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sz="1100" dirty="0">
                    <a:solidFill>
                      <a:schemeClr val="accent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helium buffer</a:t>
                </a:r>
              </a:p>
            </p:txBody>
          </p:sp>
          <p:cxnSp>
            <p:nvCxnSpPr>
              <p:cNvPr id="53" name="Connecteur droit avec flèche 52"/>
              <p:cNvCxnSpPr>
                <a:stCxn id="52" idx="3"/>
              </p:cNvCxnSpPr>
              <p:nvPr/>
            </p:nvCxnSpPr>
            <p:spPr>
              <a:xfrm>
                <a:off x="1061601" y="2150469"/>
                <a:ext cx="1035598" cy="177221"/>
              </a:xfrm>
              <a:prstGeom prst="straightConnector1">
                <a:avLst/>
              </a:prstGeom>
              <a:ln w="31750">
                <a:tailEnd type="triangle" w="lg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Connecteur droit avec flèche 53"/>
              <p:cNvCxnSpPr/>
              <p:nvPr/>
            </p:nvCxnSpPr>
            <p:spPr>
              <a:xfrm flipV="1">
                <a:off x="280657" y="4599610"/>
                <a:ext cx="4237022" cy="99589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prstDash val="sysDot"/>
                <a:tailEnd type="arrow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55" name="ZoneTexte 54"/>
              <p:cNvSpPr txBox="1"/>
              <p:nvPr/>
            </p:nvSpPr>
            <p:spPr>
              <a:xfrm>
                <a:off x="-404984" y="4685841"/>
                <a:ext cx="967591" cy="302876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lIns="36000" tIns="36000" rIns="36000" bIns="36000" rtlCol="0">
                <a:spAutoFit/>
              </a:bodyPr>
              <a:lstStyle/>
              <a:p>
                <a:pPr algn="ctr"/>
                <a:r>
                  <a:rPr lang="en-US" sz="1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Beam axis</a:t>
                </a:r>
              </a:p>
            </p:txBody>
          </p:sp>
          <p:sp>
            <p:nvSpPr>
              <p:cNvPr id="56" name="ZoneTexte 55"/>
              <p:cNvSpPr txBox="1"/>
              <p:nvPr/>
            </p:nvSpPr>
            <p:spPr>
              <a:xfrm>
                <a:off x="-133323" y="5477346"/>
                <a:ext cx="1459832" cy="302876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lIns="36000" tIns="36000" rIns="36000" bIns="36000" rtlCol="0">
                <a:spAutoFit/>
              </a:bodyPr>
              <a:lstStyle/>
              <a:p>
                <a:pPr algn="ctr"/>
                <a:r>
                  <a:rPr lang="en-US" sz="1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Power couplers</a:t>
                </a:r>
              </a:p>
            </p:txBody>
          </p:sp>
          <p:cxnSp>
            <p:nvCxnSpPr>
              <p:cNvPr id="57" name="Connecteur droit avec flèche 56"/>
              <p:cNvCxnSpPr>
                <a:stCxn id="56" idx="3"/>
              </p:cNvCxnSpPr>
              <p:nvPr/>
            </p:nvCxnSpPr>
            <p:spPr>
              <a:xfrm flipV="1">
                <a:off x="1326509" y="5196693"/>
                <a:ext cx="719574" cy="432091"/>
              </a:xfrm>
              <a:prstGeom prst="straightConnector1">
                <a:avLst/>
              </a:prstGeom>
              <a:ln w="31750">
                <a:tailEnd type="triangle" w="lg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Connecteur droit avec flèche 57"/>
              <p:cNvCxnSpPr>
                <a:stCxn id="56" idx="3"/>
              </p:cNvCxnSpPr>
              <p:nvPr/>
            </p:nvCxnSpPr>
            <p:spPr>
              <a:xfrm flipV="1">
                <a:off x="1326509" y="5205749"/>
                <a:ext cx="1543439" cy="423035"/>
              </a:xfrm>
              <a:prstGeom prst="straightConnector1">
                <a:avLst/>
              </a:prstGeom>
              <a:ln w="31750">
                <a:tailEnd type="triangle" w="lg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ZoneTexte 58"/>
              <p:cNvSpPr txBox="1"/>
              <p:nvPr/>
            </p:nvSpPr>
            <p:spPr>
              <a:xfrm>
                <a:off x="-259053" y="3617205"/>
                <a:ext cx="1115262" cy="302876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lIns="36000" tIns="36000" rIns="36000" bIns="36000" rtlCol="0">
                <a:spAutoFit/>
              </a:bodyPr>
              <a:lstStyle/>
              <a:p>
                <a:pPr algn="ctr"/>
                <a:r>
                  <a:rPr lang="en-US" sz="1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Beam valve</a:t>
                </a:r>
              </a:p>
            </p:txBody>
          </p:sp>
          <p:cxnSp>
            <p:nvCxnSpPr>
              <p:cNvPr id="60" name="Connecteur droit avec flèche 59"/>
              <p:cNvCxnSpPr/>
              <p:nvPr/>
            </p:nvCxnSpPr>
            <p:spPr>
              <a:xfrm>
                <a:off x="905347" y="3847723"/>
                <a:ext cx="334978" cy="479833"/>
              </a:xfrm>
              <a:prstGeom prst="straightConnector1">
                <a:avLst/>
              </a:prstGeom>
              <a:ln w="31750">
                <a:tailEnd type="triangle" w="lg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ZoneTexte 60"/>
              <p:cNvSpPr txBox="1"/>
              <p:nvPr/>
            </p:nvSpPr>
            <p:spPr>
              <a:xfrm>
                <a:off x="3859269" y="1367283"/>
                <a:ext cx="718675" cy="302876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lIns="36000" tIns="36000" rIns="36000" bIns="36000" rtlCol="0">
                <a:spAutoFit/>
              </a:bodyPr>
              <a:lstStyle/>
              <a:p>
                <a:pPr algn="ctr"/>
                <a:r>
                  <a:rPr lang="en-US" sz="1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Plunger</a:t>
                </a:r>
              </a:p>
            </p:txBody>
          </p:sp>
          <p:cxnSp>
            <p:nvCxnSpPr>
              <p:cNvPr id="62" name="Connecteur droit avec flèche 61"/>
              <p:cNvCxnSpPr>
                <a:stCxn id="61" idx="1"/>
              </p:cNvCxnSpPr>
              <p:nvPr/>
            </p:nvCxnSpPr>
            <p:spPr>
              <a:xfrm flipH="1">
                <a:off x="2763500" y="1518721"/>
                <a:ext cx="1095769" cy="1360491"/>
              </a:xfrm>
              <a:prstGeom prst="straightConnector1">
                <a:avLst/>
              </a:prstGeom>
              <a:ln w="31750">
                <a:tailEnd type="triangle" w="lg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ZoneTexte 62"/>
              <p:cNvSpPr txBox="1"/>
              <p:nvPr/>
            </p:nvSpPr>
            <p:spPr>
              <a:xfrm>
                <a:off x="3837531" y="2868466"/>
                <a:ext cx="834885" cy="514753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lIns="36000" tIns="36000" rIns="36000" bIns="36000" rtlCol="0">
                <a:spAutoFit/>
              </a:bodyPr>
              <a:lstStyle/>
              <a:p>
                <a:pPr algn="ctr"/>
                <a:r>
                  <a:rPr lang="en-US" sz="1100" dirty="0">
                    <a:solidFill>
                      <a:schemeClr val="accent3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Thermal screen</a:t>
                </a:r>
              </a:p>
            </p:txBody>
          </p:sp>
          <p:cxnSp>
            <p:nvCxnSpPr>
              <p:cNvPr id="64" name="Connecteur droit avec flèche 63"/>
              <p:cNvCxnSpPr>
                <a:stCxn id="63" idx="1"/>
              </p:cNvCxnSpPr>
              <p:nvPr/>
            </p:nvCxnSpPr>
            <p:spPr>
              <a:xfrm flipH="1" flipV="1">
                <a:off x="3690897" y="3058591"/>
                <a:ext cx="146634" cy="67253"/>
              </a:xfrm>
              <a:prstGeom prst="straightConnector1">
                <a:avLst/>
              </a:prstGeom>
              <a:ln w="31750">
                <a:tailEnd type="triangle" w="lg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ZoneTexte 64"/>
              <p:cNvSpPr txBox="1"/>
              <p:nvPr/>
            </p:nvSpPr>
            <p:spPr>
              <a:xfrm>
                <a:off x="3770092" y="3499372"/>
                <a:ext cx="987868" cy="514753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lIns="36000" tIns="36000" rIns="36000" bIns="36000" rtlCol="0">
                <a:spAutoFit/>
              </a:bodyPr>
              <a:lstStyle/>
              <a:p>
                <a:pPr algn="ctr"/>
                <a:r>
                  <a:rPr lang="en-US" sz="1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Magnetic shielding</a:t>
                </a:r>
              </a:p>
            </p:txBody>
          </p:sp>
          <p:cxnSp>
            <p:nvCxnSpPr>
              <p:cNvPr id="66" name="Connecteur droit avec flèche 65"/>
              <p:cNvCxnSpPr>
                <a:stCxn id="65" idx="1"/>
              </p:cNvCxnSpPr>
              <p:nvPr/>
            </p:nvCxnSpPr>
            <p:spPr>
              <a:xfrm flipH="1" flipV="1">
                <a:off x="3416122" y="3725708"/>
                <a:ext cx="353970" cy="31041"/>
              </a:xfrm>
              <a:prstGeom prst="straightConnector1">
                <a:avLst/>
              </a:prstGeom>
              <a:ln w="31750">
                <a:tailEnd type="triangle" w="lg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" name="ZoneTexte 35"/>
            <p:cNvSpPr txBox="1"/>
            <p:nvPr/>
          </p:nvSpPr>
          <p:spPr>
            <a:xfrm>
              <a:off x="4572000" y="2996952"/>
              <a:ext cx="924830" cy="41125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lIns="36000" tIns="36000" rIns="36000" bIns="36000" rtlCol="0">
              <a:spAutoFit/>
            </a:bodyPr>
            <a:lstStyle/>
            <a:p>
              <a:pPr algn="ctr"/>
              <a:r>
                <a:rPr lang="en-US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Vacuum chamber</a:t>
              </a:r>
            </a:p>
          </p:txBody>
        </p:sp>
        <p:cxnSp>
          <p:nvCxnSpPr>
            <p:cNvPr id="37" name="Connecteur droit avec flèche 36"/>
            <p:cNvCxnSpPr/>
            <p:nvPr/>
          </p:nvCxnSpPr>
          <p:spPr>
            <a:xfrm>
              <a:off x="5530792" y="3212976"/>
              <a:ext cx="360040" cy="0"/>
            </a:xfrm>
            <a:prstGeom prst="straightConnector1">
              <a:avLst/>
            </a:prstGeom>
            <a:ln w="31750">
              <a:tailEnd type="triangle" w="lg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avec flèche 37"/>
            <p:cNvCxnSpPr/>
            <p:nvPr/>
          </p:nvCxnSpPr>
          <p:spPr>
            <a:xfrm flipH="1" flipV="1">
              <a:off x="3131840" y="5157192"/>
              <a:ext cx="1481688" cy="273746"/>
            </a:xfrm>
            <a:prstGeom prst="straightConnector1">
              <a:avLst/>
            </a:prstGeom>
            <a:ln w="31750">
              <a:tailEnd type="triangle" w="lg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avec flèche 38"/>
            <p:cNvCxnSpPr/>
            <p:nvPr/>
          </p:nvCxnSpPr>
          <p:spPr>
            <a:xfrm flipH="1">
              <a:off x="3121680" y="2567331"/>
              <a:ext cx="1667458" cy="285605"/>
            </a:xfrm>
            <a:prstGeom prst="straightConnector1">
              <a:avLst/>
            </a:prstGeom>
            <a:ln w="31750">
              <a:tailEnd type="triangle" w="lg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avec flèche 39"/>
            <p:cNvCxnSpPr/>
            <p:nvPr/>
          </p:nvCxnSpPr>
          <p:spPr>
            <a:xfrm flipH="1">
              <a:off x="4079880" y="3212976"/>
              <a:ext cx="432048" cy="0"/>
            </a:xfrm>
            <a:prstGeom prst="straightConnector1">
              <a:avLst/>
            </a:prstGeom>
            <a:ln w="31750">
              <a:tailEnd type="triangle" w="lg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avec flèche 40"/>
            <p:cNvCxnSpPr/>
            <p:nvPr/>
          </p:nvCxnSpPr>
          <p:spPr>
            <a:xfrm flipH="1">
              <a:off x="3738384" y="3933056"/>
              <a:ext cx="792088" cy="432048"/>
            </a:xfrm>
            <a:prstGeom prst="straightConnector1">
              <a:avLst/>
            </a:prstGeom>
            <a:ln w="31750">
              <a:tailEnd type="triangle" w="lg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cteur droit avec flèche 41"/>
            <p:cNvCxnSpPr/>
            <p:nvPr/>
          </p:nvCxnSpPr>
          <p:spPr>
            <a:xfrm flipH="1" flipV="1">
              <a:off x="2018763" y="4274195"/>
              <a:ext cx="2343120" cy="528864"/>
            </a:xfrm>
            <a:prstGeom prst="straightConnector1">
              <a:avLst/>
            </a:prstGeom>
            <a:ln w="28575">
              <a:solidFill>
                <a:srgbClr val="FF0000"/>
              </a:solidFill>
              <a:prstDash val="sysDot"/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3" name="Connecteur droit avec flèche 42"/>
            <p:cNvCxnSpPr/>
            <p:nvPr/>
          </p:nvCxnSpPr>
          <p:spPr>
            <a:xfrm flipH="1">
              <a:off x="3092585" y="1607095"/>
              <a:ext cx="1296144" cy="288032"/>
            </a:xfrm>
            <a:prstGeom prst="straightConnector1">
              <a:avLst/>
            </a:prstGeom>
            <a:ln w="31750">
              <a:tailEnd type="triangle" w="lg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ZoneTexte 43"/>
            <p:cNvSpPr txBox="1"/>
            <p:nvPr/>
          </p:nvSpPr>
          <p:spPr>
            <a:xfrm>
              <a:off x="4211960" y="1844824"/>
              <a:ext cx="754674" cy="41125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lIns="36000" tIns="36000" rIns="36000" bIns="36000" rtlCol="0">
              <a:spAutoFit/>
            </a:bodyPr>
            <a:lstStyle/>
            <a:p>
              <a:pPr algn="ctr"/>
              <a:r>
                <a:rPr lang="en-US" sz="1100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Thermal screen</a:t>
              </a:r>
            </a:p>
          </p:txBody>
        </p:sp>
        <p:cxnSp>
          <p:nvCxnSpPr>
            <p:cNvPr id="45" name="Connecteur droit avec flèche 44"/>
            <p:cNvCxnSpPr/>
            <p:nvPr/>
          </p:nvCxnSpPr>
          <p:spPr>
            <a:xfrm flipH="1">
              <a:off x="3337704" y="2092216"/>
              <a:ext cx="864096" cy="72008"/>
            </a:xfrm>
            <a:prstGeom prst="straightConnector1">
              <a:avLst/>
            </a:prstGeom>
            <a:ln w="31750">
              <a:tailEnd type="triangle" w="lg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ZoneTexte 45"/>
            <p:cNvSpPr txBox="1"/>
            <p:nvPr/>
          </p:nvSpPr>
          <p:spPr>
            <a:xfrm>
              <a:off x="8254568" y="2636912"/>
              <a:ext cx="649628" cy="41125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lIns="36000" tIns="36000" rIns="36000" bIns="36000" rtlCol="0">
              <a:spAutoFit/>
            </a:bodyPr>
            <a:lstStyle/>
            <a:p>
              <a:pPr algn="ctr"/>
              <a:r>
                <a:rPr lang="en-US" sz="11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Support rods</a:t>
              </a:r>
            </a:p>
          </p:txBody>
        </p:sp>
        <p:cxnSp>
          <p:nvCxnSpPr>
            <p:cNvPr id="47" name="Connecteur droit avec flèche 46"/>
            <p:cNvCxnSpPr/>
            <p:nvPr/>
          </p:nvCxnSpPr>
          <p:spPr>
            <a:xfrm flipH="1">
              <a:off x="7894528" y="2853824"/>
              <a:ext cx="360040" cy="0"/>
            </a:xfrm>
            <a:prstGeom prst="straightConnector1">
              <a:avLst/>
            </a:prstGeom>
            <a:ln w="31750">
              <a:tailEnd type="triangle" w="lg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7" name="Image 66" descr="DSCF1613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3984" r="1598" b="28460"/>
          <a:stretch/>
        </p:blipFill>
        <p:spPr>
          <a:xfrm rot="5400000">
            <a:off x="83940" y="3277076"/>
            <a:ext cx="4942035" cy="1414857"/>
          </a:xfrm>
          <a:prstGeom prst="rect">
            <a:avLst/>
          </a:prstGeom>
        </p:spPr>
      </p:pic>
      <p:sp>
        <p:nvSpPr>
          <p:cNvPr id="68" name="ZoneTexte 67"/>
          <p:cNvSpPr txBox="1"/>
          <p:nvPr/>
        </p:nvSpPr>
        <p:spPr>
          <a:xfrm>
            <a:off x="3287689" y="1513486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CMA</a:t>
            </a:r>
          </a:p>
        </p:txBody>
      </p:sp>
      <p:sp>
        <p:nvSpPr>
          <p:cNvPr id="69" name="ZoneTexte 68"/>
          <p:cNvSpPr txBox="1"/>
          <p:nvPr/>
        </p:nvSpPr>
        <p:spPr>
          <a:xfrm>
            <a:off x="9840417" y="1585494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CMB</a:t>
            </a:r>
          </a:p>
        </p:txBody>
      </p:sp>
    </p:spTree>
    <p:extLst>
      <p:ext uri="{BB962C8B-B14F-4D97-AF65-F5344CB8AC3E}">
        <p14:creationId xmlns:p14="http://schemas.microsoft.com/office/powerpoint/2010/main" val="131407204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3"/>
          <p:cNvSpPr>
            <a:spLocks noGrp="1"/>
          </p:cNvSpPr>
          <p:nvPr>
            <p:ph type="title"/>
          </p:nvPr>
        </p:nvSpPr>
        <p:spPr>
          <a:xfrm>
            <a:off x="1776000" y="158400"/>
            <a:ext cx="8208432" cy="318272"/>
          </a:xfrm>
        </p:spPr>
        <p:txBody>
          <a:bodyPr vert="horz" wrap="none" lIns="36000" tIns="36000" rIns="36000" bIns="36000" rtlCol="0" anchor="t" anchorCtr="0">
            <a:noAutofit/>
          </a:bodyPr>
          <a:lstStyle/>
          <a:p>
            <a:pPr algn="just"/>
            <a:r>
              <a:rPr lang="en-US" sz="16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SPIRAL2 accelerator at GANIL-Caen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639616" y="582960"/>
            <a:ext cx="6984776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Font typeface="Arial" pitchFamily="34" charset="0"/>
              <a:buNone/>
              <a:defRPr sz="1800" b="1" i="0" u="none" strike="noStrike" kern="1200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  <a:ea typeface="+mj-ea"/>
                <a:cs typeface="+mj-cs"/>
              </a:defRPr>
            </a:lvl1pPr>
          </a:lstStyle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Cryo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-module A : CMA</a:t>
            </a:r>
          </a:p>
        </p:txBody>
      </p:sp>
      <p:pic>
        <p:nvPicPr>
          <p:cNvPr id="70" name="Image 69" descr="cma-ecran-cu-design.tif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902" y="2828264"/>
            <a:ext cx="2670915" cy="3625072"/>
          </a:xfrm>
          <a:prstGeom prst="rect">
            <a:avLst/>
          </a:prstGeom>
        </p:spPr>
      </p:pic>
      <p:pic>
        <p:nvPicPr>
          <p:cNvPr id="71" name="Image 70" descr="cma-connection-bv2.tif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7" y="1244089"/>
            <a:ext cx="1689437" cy="1439307"/>
          </a:xfrm>
          <a:prstGeom prst="rect">
            <a:avLst/>
          </a:prstGeom>
        </p:spPr>
      </p:pic>
      <p:pic>
        <p:nvPicPr>
          <p:cNvPr id="72" name="Picture 2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7824192" y="1532120"/>
            <a:ext cx="2556872" cy="446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3" name="Image 72" descr="Capture d’écran 2015-04-06 à 20.21.40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r="5172" b="4989"/>
          <a:stretch/>
        </p:blipFill>
        <p:spPr>
          <a:xfrm>
            <a:off x="4781090" y="3044288"/>
            <a:ext cx="2683062" cy="31633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4" name="ZoneTexte 61"/>
              <p:cNvSpPr txBox="1">
                <a:spLocks noChangeArrowheads="1"/>
              </p:cNvSpPr>
              <p:nvPr/>
            </p:nvSpPr>
            <p:spPr bwMode="auto">
              <a:xfrm>
                <a:off x="3863752" y="1316097"/>
                <a:ext cx="3888432" cy="1200329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Clr>
                    <a:srgbClr val="FF0000"/>
                  </a:buClr>
                  <a:buFont typeface="Wingdings" panose="05000000000000000000" pitchFamily="2" charset="2"/>
                  <a:buChar char="Ø"/>
                </a:pP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Separated vacuum chamber - cavity</a:t>
                </a:r>
              </a:p>
              <a:p>
                <a:pPr marL="285750" indent="-285750">
                  <a:lnSpc>
                    <a:spcPct val="150000"/>
                  </a:lnSpc>
                  <a:buClr>
                    <a:srgbClr val="FF0000"/>
                  </a:buClr>
                  <a:buFont typeface="Wingdings" panose="05000000000000000000" pitchFamily="2" charset="2"/>
                  <a:buChar char="Ø"/>
                </a:pP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Static losses </a:t>
                </a:r>
                <a14:m>
                  <m:oMath xmlns:m="http://schemas.openxmlformats.org/officeDocument/2006/math">
                    <m:r>
                      <a:rPr lang="en-US" sz="1600" i="1" dirty="0">
                        <a:latin typeface="Cambria Math"/>
                        <a:cs typeface="Times New Roman" panose="02020603050405020304" pitchFamily="18" charset="0"/>
                      </a:rPr>
                      <m:t>&lt;11 </m:t>
                    </m:r>
                    <m:r>
                      <a:rPr lang="en-US" sz="1600" i="1" dirty="0">
                        <a:latin typeface="Cambria Math"/>
                        <a:cs typeface="Times New Roman" panose="02020603050405020304" pitchFamily="18" charset="0"/>
                      </a:rPr>
                      <m:t>𝑊</m:t>
                    </m:r>
                    <m:r>
                      <a:rPr lang="en-US" sz="1600" i="1" dirty="0">
                        <a:latin typeface="Cambria Math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lnSpc>
                    <a:spcPct val="150000"/>
                  </a:lnSpc>
                  <a:buClr>
                    <a:srgbClr val="FF0000"/>
                  </a:buClr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US" sz="1600" i="1" dirty="0">
                        <a:latin typeface="Cambria Math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sz="1600" i="1" baseline="-25000" dirty="0">
                        <a:latin typeface="Cambria Math"/>
                        <a:cs typeface="Times New Roman" panose="02020603050405020304" pitchFamily="18" charset="0"/>
                      </a:rPr>
                      <m:t>𝐶𝐴𝑉</m:t>
                    </m:r>
                    <m:r>
                      <a:rPr lang="en-US" sz="1600" i="1" dirty="0">
                        <a:latin typeface="Cambria Math"/>
                        <a:cs typeface="Times New Roman" panose="02020603050405020304" pitchFamily="18" charset="0"/>
                      </a:rPr>
                      <m:t> &lt; 10 </m:t>
                    </m:r>
                    <m:r>
                      <a:rPr lang="en-US" sz="1600" i="1" dirty="0">
                        <a:latin typeface="Cambria Math"/>
                        <a:cs typeface="Times New Roman" panose="02020603050405020304" pitchFamily="18" charset="0"/>
                      </a:rPr>
                      <m:t>𝑊</m:t>
                    </m:r>
                    <m:r>
                      <a:rPr lang="en-US" sz="1600" i="1" dirty="0">
                        <a:latin typeface="Cambria Math"/>
                        <a:cs typeface="Times New Roman" panose="02020603050405020304" pitchFamily="18" charset="0"/>
                      </a:rPr>
                      <m:t>/</m:t>
                    </m:r>
                    <m:r>
                      <a:rPr lang="en-US" sz="1600" i="1" dirty="0" err="1">
                        <a:latin typeface="Cambria Math"/>
                        <a:cs typeface="Times New Roman" panose="02020603050405020304" pitchFamily="18" charset="0"/>
                      </a:rPr>
                      <m:t>𝑐𝑎𝑣𝑖𝑡</m:t>
                    </m:r>
                    <m:r>
                      <a:rPr lang="fr-FR" sz="1600" i="1" dirty="0">
                        <a:latin typeface="Cambria Math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1600" i="1" dirty="0">
                        <a:latin typeface="Cambria Math"/>
                        <a:cs typeface="Times New Roman" panose="02020603050405020304" pitchFamily="18" charset="0"/>
                      </a:rPr>
                      <m:t> (</m:t>
                    </m:r>
                    <m:r>
                      <a:rPr lang="en-US" sz="1600" i="1" dirty="0" err="1">
                        <a:latin typeface="Cambria Math"/>
                        <a:cs typeface="Times New Roman" panose="02020603050405020304" pitchFamily="18" charset="0"/>
                      </a:rPr>
                      <m:t>𝐸</m:t>
                    </m:r>
                    <m:r>
                      <a:rPr lang="en-US" sz="1600" i="1" baseline="-25000" dirty="0" err="1">
                        <a:latin typeface="Cambria Math"/>
                        <a:cs typeface="Times New Roman" panose="02020603050405020304" pitchFamily="18" charset="0"/>
                      </a:rPr>
                      <m:t>𝑎𝑐𝑐</m:t>
                    </m:r>
                    <m:r>
                      <a:rPr lang="en-US" sz="1600" i="1" dirty="0">
                        <a:latin typeface="Cambria Math"/>
                        <a:cs typeface="Times New Roman" panose="02020603050405020304" pitchFamily="18" charset="0"/>
                      </a:rPr>
                      <m:t> 6.5 </m:t>
                    </m:r>
                    <m:r>
                      <a:rPr lang="en-US" sz="1600" i="1" dirty="0">
                        <a:latin typeface="Cambria Math"/>
                        <a:cs typeface="Times New Roman" panose="02020603050405020304" pitchFamily="18" charset="0"/>
                      </a:rPr>
                      <m:t>𝑀𝑉</m:t>
                    </m:r>
                    <m:r>
                      <a:rPr lang="en-US" sz="1600" i="1" dirty="0">
                        <a:latin typeface="Cambria Math"/>
                        <a:cs typeface="Times New Roman" panose="02020603050405020304" pitchFamily="18" charset="0"/>
                      </a:rPr>
                      <m:t>/</m:t>
                    </m:r>
                    <m:r>
                      <a:rPr lang="en-US" sz="1600" i="1" dirty="0">
                        <a:latin typeface="Cambria Math"/>
                        <a:cs typeface="Times New Roman" panose="02020603050405020304" pitchFamily="18" charset="0"/>
                      </a:rPr>
                      <m:t>𝑚</m:t>
                    </m:r>
                    <m:r>
                      <a:rPr lang="en-US" sz="1600" i="1" dirty="0">
                        <a:latin typeface="Cambria Math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4" name="ZoneTexte 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63752" y="1316097"/>
                <a:ext cx="3888432" cy="1200329"/>
              </a:xfrm>
              <a:prstGeom prst="rect">
                <a:avLst/>
              </a:prstGeom>
              <a:blipFill>
                <a:blip r:embed="rId7"/>
                <a:stretch>
                  <a:fillRect l="-469"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6453599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3"/>
          <p:cNvSpPr>
            <a:spLocks noGrp="1"/>
          </p:cNvSpPr>
          <p:nvPr>
            <p:ph type="title"/>
          </p:nvPr>
        </p:nvSpPr>
        <p:spPr>
          <a:xfrm>
            <a:off x="1776000" y="158400"/>
            <a:ext cx="8208432" cy="318272"/>
          </a:xfrm>
        </p:spPr>
        <p:txBody>
          <a:bodyPr vert="horz" wrap="none" lIns="36000" tIns="36000" rIns="36000" bIns="36000" rtlCol="0" anchor="t" anchorCtr="0">
            <a:noAutofit/>
          </a:bodyPr>
          <a:lstStyle/>
          <a:p>
            <a:pPr algn="just"/>
            <a:r>
              <a:rPr lang="en-US" sz="16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SPIRAL2 accelerator at GANIL-Caen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639616" y="582960"/>
            <a:ext cx="6984776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Font typeface="Arial" pitchFamily="34" charset="0"/>
              <a:buNone/>
              <a:defRPr sz="1800" b="1" i="0" u="none" strike="noStrike" kern="1200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Cavities : Chemical preparation</a:t>
            </a:r>
          </a:p>
          <a:p>
            <a:pPr algn="ctr"/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HPR (High Pressure Reactors)</a:t>
            </a:r>
          </a:p>
        </p:txBody>
      </p:sp>
      <p:pic>
        <p:nvPicPr>
          <p:cNvPr id="9" name="Image 8" descr="cavité-a-chimie.tif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569" y="1851945"/>
            <a:ext cx="3080825" cy="4202723"/>
          </a:xfrm>
          <a:prstGeom prst="rect">
            <a:avLst/>
          </a:prstGeom>
        </p:spPr>
      </p:pic>
      <p:pic>
        <p:nvPicPr>
          <p:cNvPr id="11" name="Image 10" descr="cavité-a-hpr1.tif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968" y="1347889"/>
            <a:ext cx="4556038" cy="2559999"/>
          </a:xfrm>
          <a:prstGeom prst="rect">
            <a:avLst/>
          </a:prstGeom>
        </p:spPr>
      </p:pic>
      <p:pic>
        <p:nvPicPr>
          <p:cNvPr id="12" name="Image 11" descr="cavité-a-hpr2.tif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961" y="3940176"/>
            <a:ext cx="2211483" cy="2091838"/>
          </a:xfrm>
          <a:prstGeom prst="rect">
            <a:avLst/>
          </a:prstGeom>
        </p:spPr>
      </p:pic>
      <p:pic>
        <p:nvPicPr>
          <p:cNvPr id="13" name="Image 12" descr="cavite-a-tank.tif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209" y="3940176"/>
            <a:ext cx="2468335" cy="23691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/>
              <p:cNvSpPr txBox="1"/>
              <p:nvPr/>
            </p:nvSpPr>
            <p:spPr>
              <a:xfrm>
                <a:off x="2494098" y="1491904"/>
                <a:ext cx="230575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Chemical attack : </a:t>
                </a:r>
                <a14:m>
                  <m:oMath xmlns:m="http://schemas.openxmlformats.org/officeDocument/2006/math">
                    <m:r>
                      <a:rPr lang="en-US" sz="1600" i="1" dirty="0">
                        <a:latin typeface="Cambria Math"/>
                      </a:rPr>
                      <m:t>150</m:t>
                    </m:r>
                    <m:r>
                      <a:rPr lang="en-US" sz="1600" i="1" dirty="0">
                        <a:latin typeface="Cambria Math"/>
                        <a:ea typeface="Cambria Math"/>
                      </a:rPr>
                      <m:t>𝜇</m:t>
                    </m:r>
                    <m:r>
                      <a:rPr lang="en-US" sz="1600" i="1" dirty="0">
                        <a:latin typeface="Cambria Math"/>
                      </a:rPr>
                      <m:t>𝑚</m:t>
                    </m:r>
                  </m:oMath>
                </a14:m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ZoneTexte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4098" y="1491904"/>
                <a:ext cx="2305759" cy="338554"/>
              </a:xfrm>
              <a:prstGeom prst="rect">
                <a:avLst/>
              </a:prstGeom>
              <a:blipFill>
                <a:blip r:embed="rId7"/>
                <a:stretch>
                  <a:fillRect l="-1323" t="-5455" b="-2363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ZoneTexte 14"/>
          <p:cNvSpPr txBox="1"/>
          <p:nvPr/>
        </p:nvSpPr>
        <p:spPr>
          <a:xfrm>
            <a:off x="7596858" y="1362254"/>
            <a:ext cx="26035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Rinsing 100 bars (SB ISO4)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9033022" y="5733256"/>
            <a:ext cx="12394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Drying (SB)</a:t>
            </a:r>
          </a:p>
        </p:txBody>
      </p:sp>
    </p:spTree>
    <p:extLst>
      <p:ext uri="{BB962C8B-B14F-4D97-AF65-F5344CB8AC3E}">
        <p14:creationId xmlns:p14="http://schemas.microsoft.com/office/powerpoint/2010/main" val="134950445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3"/>
          <p:cNvSpPr>
            <a:spLocks noGrp="1"/>
          </p:cNvSpPr>
          <p:nvPr>
            <p:ph type="title"/>
          </p:nvPr>
        </p:nvSpPr>
        <p:spPr>
          <a:xfrm>
            <a:off x="1776000" y="158400"/>
            <a:ext cx="8208432" cy="318272"/>
          </a:xfrm>
        </p:spPr>
        <p:txBody>
          <a:bodyPr vert="horz" wrap="none" lIns="36000" tIns="36000" rIns="36000" bIns="36000" rtlCol="0" anchor="t" anchorCtr="0">
            <a:noAutofit/>
          </a:bodyPr>
          <a:lstStyle/>
          <a:p>
            <a:pPr algn="just"/>
            <a:r>
              <a:rPr lang="en-US" sz="16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SPIRAL2 accelerator at GANIL-Caen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639616" y="582960"/>
            <a:ext cx="6984776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Font typeface="Arial" pitchFamily="34" charset="0"/>
              <a:buNone/>
              <a:defRPr sz="1800" b="1" i="0" u="none" strike="noStrike" kern="1200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  <a:ea typeface="+mj-ea"/>
                <a:cs typeface="+mj-cs"/>
              </a:defRPr>
            </a:lvl1pPr>
          </a:lstStyle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Cryo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-module A (CMA) – Assembly in clean room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215681" y="1374602"/>
            <a:ext cx="5800141" cy="17730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/>
          </a:p>
        </p:txBody>
      </p:sp>
      <p:grpSp>
        <p:nvGrpSpPr>
          <p:cNvPr id="4" name="Groupe 3"/>
          <p:cNvGrpSpPr/>
          <p:nvPr/>
        </p:nvGrpSpPr>
        <p:grpSpPr>
          <a:xfrm>
            <a:off x="1703512" y="4365104"/>
            <a:ext cx="8820472" cy="1476000"/>
            <a:chOff x="144016" y="4539254"/>
            <a:chExt cx="8820472" cy="1476000"/>
          </a:xfrm>
        </p:grpSpPr>
        <p:pic>
          <p:nvPicPr>
            <p:cNvPr id="26" name="Image 12" descr="DSCN3907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551563" y="4539254"/>
              <a:ext cx="2051736" cy="147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Image 26" descr="DSCN3915.JPG"/>
            <p:cNvPicPr/>
            <p:nvPr/>
          </p:nvPicPr>
          <p:blipFill>
            <a:blip r:embed="rId4" cstate="print"/>
            <a:srcRect/>
            <a:stretch>
              <a:fillRect/>
            </a:stretch>
          </p:blipFill>
          <p:spPr>
            <a:xfrm>
              <a:off x="6675307" y="4539254"/>
              <a:ext cx="2289181" cy="1476000"/>
            </a:xfrm>
            <a:prstGeom prst="rect">
              <a:avLst/>
            </a:prstGeom>
          </p:spPr>
        </p:pic>
        <p:pic>
          <p:nvPicPr>
            <p:cNvPr id="28" name="Image 27" descr="DSCN3903.JPG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06867" y="4539254"/>
              <a:ext cx="2382204" cy="1476000"/>
            </a:xfrm>
            <a:prstGeom prst="rect">
              <a:avLst/>
            </a:prstGeom>
          </p:spPr>
        </p:pic>
        <p:sp>
          <p:nvSpPr>
            <p:cNvPr id="24" name="Text Box 6"/>
            <p:cNvSpPr txBox="1">
              <a:spLocks noChangeArrowheads="1"/>
            </p:cNvSpPr>
            <p:nvPr/>
          </p:nvSpPr>
          <p:spPr bwMode="auto">
            <a:xfrm>
              <a:off x="144016" y="4738645"/>
              <a:ext cx="1835696" cy="1077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en-US" sz="1600" dirty="0"/>
                <a:t>Systematic counting of dusts of the piece mounting on cavities</a:t>
              </a:r>
            </a:p>
          </p:txBody>
        </p:sp>
      </p:grpSp>
      <p:grpSp>
        <p:nvGrpSpPr>
          <p:cNvPr id="2" name="Groupe 1"/>
          <p:cNvGrpSpPr/>
          <p:nvPr/>
        </p:nvGrpSpPr>
        <p:grpSpPr>
          <a:xfrm>
            <a:off x="1847528" y="1655640"/>
            <a:ext cx="3444602" cy="1557337"/>
            <a:chOff x="35496" y="1340768"/>
            <a:chExt cx="3444602" cy="1557337"/>
          </a:xfrm>
        </p:grpSpPr>
        <p:pic>
          <p:nvPicPr>
            <p:cNvPr id="29" name="Picture 3" descr="D:\conf seminaires doc\IPAC11\poster\SB montage coupleur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3648" y="1340768"/>
              <a:ext cx="2076450" cy="1557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ZoneTexte 12"/>
            <p:cNvSpPr txBox="1">
              <a:spLocks noChangeArrowheads="1"/>
            </p:cNvSpPr>
            <p:nvPr/>
          </p:nvSpPr>
          <p:spPr bwMode="auto">
            <a:xfrm>
              <a:off x="35496" y="1694416"/>
              <a:ext cx="1368152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Assembling of coupler on the cavity</a:t>
              </a:r>
            </a:p>
          </p:txBody>
        </p:sp>
      </p:grpSp>
      <p:grpSp>
        <p:nvGrpSpPr>
          <p:cNvPr id="3" name="Groupe 2"/>
          <p:cNvGrpSpPr/>
          <p:nvPr/>
        </p:nvGrpSpPr>
        <p:grpSpPr>
          <a:xfrm>
            <a:off x="6168009" y="1402108"/>
            <a:ext cx="3852165" cy="2458941"/>
            <a:chOff x="4644008" y="1196752"/>
            <a:chExt cx="3852165" cy="2458941"/>
          </a:xfrm>
        </p:grpSpPr>
        <p:pic>
          <p:nvPicPr>
            <p:cNvPr id="21" name="Picture 5" descr="\\Dapnia\data\manip\Spiral2\Cryomodule\99_Photos\2011_03_09 Montage SB (début)\IMG_6770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1842" y="1196752"/>
              <a:ext cx="1844331" cy="2458941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ZoneTexte 13"/>
            <p:cNvSpPr txBox="1">
              <a:spLocks noChangeArrowheads="1"/>
            </p:cNvSpPr>
            <p:nvPr/>
          </p:nvSpPr>
          <p:spPr bwMode="auto">
            <a:xfrm>
              <a:off x="4644008" y="1887613"/>
              <a:ext cx="2007834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Cavity implantation in the vacuum chamber in the clean room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0421732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3"/>
          <p:cNvSpPr>
            <a:spLocks noGrp="1"/>
          </p:cNvSpPr>
          <p:nvPr>
            <p:ph type="title"/>
          </p:nvPr>
        </p:nvSpPr>
        <p:spPr>
          <a:xfrm>
            <a:off x="1776000" y="158400"/>
            <a:ext cx="8208432" cy="318272"/>
          </a:xfrm>
        </p:spPr>
        <p:txBody>
          <a:bodyPr vert="horz" wrap="none" lIns="36000" tIns="36000" rIns="36000" bIns="36000" rtlCol="0" anchor="t" anchorCtr="0">
            <a:noAutofit/>
          </a:bodyPr>
          <a:lstStyle/>
          <a:p>
            <a:pPr algn="just"/>
            <a:r>
              <a:rPr lang="en-US" sz="16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SPIRAL2 accelerator at GANIL-Caen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3719736" y="654968"/>
            <a:ext cx="4752528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Font typeface="Arial" pitchFamily="34" charset="0"/>
              <a:buNone/>
              <a:defRPr sz="1800" b="1" i="0" u="none" strike="noStrike" kern="1200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  <a:ea typeface="+mj-ea"/>
                <a:cs typeface="+mj-cs"/>
              </a:defRPr>
            </a:lvl1pPr>
          </a:lstStyle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Cryo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-module A (CMA)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Assembly outside the clean room</a:t>
            </a:r>
          </a:p>
        </p:txBody>
      </p:sp>
      <p:sp>
        <p:nvSpPr>
          <p:cNvPr id="16" name="ZoneTexte 15"/>
          <p:cNvSpPr txBox="1">
            <a:spLocks noChangeArrowheads="1"/>
          </p:cNvSpPr>
          <p:nvPr/>
        </p:nvSpPr>
        <p:spPr bwMode="auto">
          <a:xfrm>
            <a:off x="3225718" y="1268760"/>
            <a:ext cx="61726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Next steps of the assembly are done outside the cleaning room</a:t>
            </a:r>
          </a:p>
        </p:txBody>
      </p:sp>
      <p:sp>
        <p:nvSpPr>
          <p:cNvPr id="20" name="ZoneTexte 19"/>
          <p:cNvSpPr txBox="1">
            <a:spLocks noChangeArrowheads="1"/>
          </p:cNvSpPr>
          <p:nvPr/>
        </p:nvSpPr>
        <p:spPr bwMode="auto">
          <a:xfrm>
            <a:off x="3251697" y="2593480"/>
            <a:ext cx="56991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fr-FR" sz="1200" b="1" dirty="0">
                <a:solidFill>
                  <a:schemeClr val="bg1"/>
                </a:solidFill>
              </a:rPr>
              <a:t>CMA</a:t>
            </a:r>
          </a:p>
        </p:txBody>
      </p:sp>
      <p:grpSp>
        <p:nvGrpSpPr>
          <p:cNvPr id="8" name="Groupe 7"/>
          <p:cNvGrpSpPr/>
          <p:nvPr/>
        </p:nvGrpSpPr>
        <p:grpSpPr>
          <a:xfrm>
            <a:off x="6312024" y="1665153"/>
            <a:ext cx="4185224" cy="3117893"/>
            <a:chOff x="4788024" y="1628800"/>
            <a:chExt cx="4185224" cy="3117893"/>
          </a:xfrm>
        </p:grpSpPr>
        <p:pic>
          <p:nvPicPr>
            <p:cNvPr id="17" name="Picture 6" descr="C:\Program Files\WIDCOMM\Bluetooth Software\ftp\PICT0162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18" r="14679" b="2931"/>
            <a:stretch>
              <a:fillRect/>
            </a:stretch>
          </p:blipFill>
          <p:spPr bwMode="auto">
            <a:xfrm>
              <a:off x="4788024" y="1628800"/>
              <a:ext cx="1782064" cy="31178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7" descr="C:\Program Files\WIDCOMM\Bluetooth Software\ftp\PICT0154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0232" y="1628800"/>
              <a:ext cx="2313016" cy="3088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ZoneTexte 21"/>
            <p:cNvSpPr txBox="1">
              <a:spLocks noChangeArrowheads="1"/>
            </p:cNvSpPr>
            <p:nvPr/>
          </p:nvSpPr>
          <p:spPr bwMode="auto">
            <a:xfrm>
              <a:off x="5802287" y="1700808"/>
              <a:ext cx="71392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fr-FR" sz="1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CMB</a:t>
              </a:r>
            </a:p>
          </p:txBody>
        </p:sp>
        <p:sp>
          <p:nvSpPr>
            <p:cNvPr id="23" name="ZoneTexte 22"/>
            <p:cNvSpPr txBox="1">
              <a:spLocks noChangeArrowheads="1"/>
            </p:cNvSpPr>
            <p:nvPr/>
          </p:nvSpPr>
          <p:spPr bwMode="auto">
            <a:xfrm>
              <a:off x="8106544" y="4365104"/>
              <a:ext cx="71392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fr-FR" sz="1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CMB</a:t>
              </a:r>
            </a:p>
          </p:txBody>
        </p:sp>
      </p:grpSp>
      <p:grpSp>
        <p:nvGrpSpPr>
          <p:cNvPr id="7" name="Groupe 6"/>
          <p:cNvGrpSpPr/>
          <p:nvPr/>
        </p:nvGrpSpPr>
        <p:grpSpPr>
          <a:xfrm>
            <a:off x="1832911" y="1665152"/>
            <a:ext cx="4256939" cy="3132000"/>
            <a:chOff x="308910" y="1628800"/>
            <a:chExt cx="4256939" cy="3132000"/>
          </a:xfrm>
        </p:grpSpPr>
        <p:pic>
          <p:nvPicPr>
            <p:cNvPr id="25" name="Image 24" descr="DSCF1613.JP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80854" y="2018564"/>
              <a:ext cx="3119528" cy="2340000"/>
            </a:xfrm>
            <a:prstGeom prst="rect">
              <a:avLst/>
            </a:prstGeom>
          </p:spPr>
        </p:pic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2699794" y="1628800"/>
              <a:ext cx="1792769" cy="313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3" name="ZoneTexte 32"/>
            <p:cNvSpPr txBox="1">
              <a:spLocks noChangeArrowheads="1"/>
            </p:cNvSpPr>
            <p:nvPr/>
          </p:nvSpPr>
          <p:spPr bwMode="auto">
            <a:xfrm>
              <a:off x="1835696" y="1772816"/>
              <a:ext cx="71392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fr-FR" sz="1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CMA</a:t>
              </a:r>
            </a:p>
          </p:txBody>
        </p:sp>
        <p:sp>
          <p:nvSpPr>
            <p:cNvPr id="34" name="ZoneTexte 33"/>
            <p:cNvSpPr txBox="1">
              <a:spLocks noChangeArrowheads="1"/>
            </p:cNvSpPr>
            <p:nvPr/>
          </p:nvSpPr>
          <p:spPr bwMode="auto">
            <a:xfrm>
              <a:off x="3851920" y="4437112"/>
              <a:ext cx="71392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fr-FR" sz="1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CMA</a:t>
              </a:r>
            </a:p>
          </p:txBody>
        </p:sp>
      </p:grpSp>
      <p:grpSp>
        <p:nvGrpSpPr>
          <p:cNvPr id="9" name="Groupe 8"/>
          <p:cNvGrpSpPr/>
          <p:nvPr/>
        </p:nvGrpSpPr>
        <p:grpSpPr>
          <a:xfrm>
            <a:off x="3570500" y="4963292"/>
            <a:ext cx="5765860" cy="1778076"/>
            <a:chOff x="2046500" y="4963292"/>
            <a:chExt cx="5765860" cy="1778076"/>
          </a:xfrm>
        </p:grpSpPr>
        <p:pic>
          <p:nvPicPr>
            <p:cNvPr id="35842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6500" y="4963292"/>
              <a:ext cx="2369675" cy="17780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5" name="ZoneTexte 34"/>
            <p:cNvSpPr txBox="1">
              <a:spLocks noChangeArrowheads="1"/>
            </p:cNvSpPr>
            <p:nvPr/>
          </p:nvSpPr>
          <p:spPr bwMode="auto">
            <a:xfrm>
              <a:off x="4488183" y="5651956"/>
              <a:ext cx="332417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Bottom view of the CMB open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9979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3"/>
          <p:cNvSpPr>
            <a:spLocks noGrp="1"/>
          </p:cNvSpPr>
          <p:nvPr>
            <p:ph type="title"/>
          </p:nvPr>
        </p:nvSpPr>
        <p:spPr>
          <a:xfrm>
            <a:off x="1776000" y="158400"/>
            <a:ext cx="8208432" cy="318272"/>
          </a:xfrm>
        </p:spPr>
        <p:txBody>
          <a:bodyPr vert="horz" wrap="none" lIns="36000" tIns="36000" rIns="36000" bIns="36000" rtlCol="0" anchor="t" anchorCtr="0">
            <a:noAutofit/>
          </a:bodyPr>
          <a:lstStyle/>
          <a:p>
            <a:pPr algn="just"/>
            <a:r>
              <a:rPr lang="en-US" sz="16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SPIRAL2 accelerator at GANIL-Caen</a:t>
            </a:r>
          </a:p>
        </p:txBody>
      </p:sp>
      <p:sp>
        <p:nvSpPr>
          <p:cNvPr id="26" name="Rectangle 2"/>
          <p:cNvSpPr txBox="1">
            <a:spLocks noChangeArrowheads="1"/>
          </p:cNvSpPr>
          <p:nvPr/>
        </p:nvSpPr>
        <p:spPr>
          <a:xfrm>
            <a:off x="2999657" y="568027"/>
            <a:ext cx="6867525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Font typeface="Arial" pitchFamily="34" charset="0"/>
              <a:buNone/>
              <a:defRPr sz="1800" b="1" i="0" u="none" strike="noStrike" kern="1200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linac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produced beams</a:t>
            </a:r>
          </a:p>
        </p:txBody>
      </p:sp>
      <p:pic>
        <p:nvPicPr>
          <p:cNvPr id="48" name="Picture 1"/>
          <p:cNvPicPr>
            <a:picLocks noChangeAspect="1" noChangeArrowheads="1"/>
          </p:cNvPicPr>
          <p:nvPr/>
        </p:nvPicPr>
        <p:blipFill>
          <a:blip r:embed="rId3" cstate="print"/>
          <a:srcRect t="3571"/>
          <a:stretch>
            <a:fillRect/>
          </a:stretch>
        </p:blipFill>
        <p:spPr bwMode="auto">
          <a:xfrm>
            <a:off x="1524001" y="1558628"/>
            <a:ext cx="9023599" cy="503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452348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3"/>
          <p:cNvSpPr>
            <a:spLocks noGrp="1"/>
          </p:cNvSpPr>
          <p:nvPr>
            <p:ph type="title"/>
          </p:nvPr>
        </p:nvSpPr>
        <p:spPr>
          <a:xfrm>
            <a:off x="1776000" y="158400"/>
            <a:ext cx="8208432" cy="318272"/>
          </a:xfrm>
        </p:spPr>
        <p:txBody>
          <a:bodyPr vert="horz" wrap="none" lIns="36000" tIns="36000" rIns="36000" bIns="36000" rtlCol="0" anchor="t" anchorCtr="0">
            <a:noAutofit/>
          </a:bodyPr>
          <a:lstStyle/>
          <a:p>
            <a:pPr algn="just"/>
            <a:r>
              <a:rPr lang="en-US" sz="16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SPIRAL2 accelerator at GANIL-Caen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639616" y="582960"/>
            <a:ext cx="6984776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Font typeface="Arial" pitchFamily="34" charset="0"/>
              <a:buNone/>
              <a:defRPr sz="1800" b="1" i="0" u="none" strike="noStrike" kern="1200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  <a:ea typeface="+mj-ea"/>
                <a:cs typeface="+mj-cs"/>
              </a:defRPr>
            </a:lvl1pPr>
          </a:lstStyle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Cryo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-module – Transportation on site</a:t>
            </a:r>
          </a:p>
        </p:txBody>
      </p:sp>
      <p:pic>
        <p:nvPicPr>
          <p:cNvPr id="16" name="Image 15" descr="IMG_416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19536" y="1268761"/>
            <a:ext cx="4969624" cy="3313083"/>
          </a:xfrm>
          <a:prstGeom prst="rect">
            <a:avLst/>
          </a:prstGeom>
        </p:spPr>
      </p:pic>
      <p:pic>
        <p:nvPicPr>
          <p:cNvPr id="17" name="Image 16" descr="IMG_424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60096" y="1268760"/>
            <a:ext cx="3456384" cy="5184576"/>
          </a:xfrm>
          <a:prstGeom prst="rect">
            <a:avLst/>
          </a:prstGeom>
        </p:spPr>
      </p:pic>
      <p:pic>
        <p:nvPicPr>
          <p:cNvPr id="19" name="Image 18" descr="IMG_428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23592" y="3933056"/>
            <a:ext cx="3888432" cy="2592288"/>
          </a:xfrm>
          <a:prstGeom prst="rect">
            <a:avLst/>
          </a:prstGeom>
        </p:spPr>
      </p:pic>
      <p:sp>
        <p:nvSpPr>
          <p:cNvPr id="22" name="ZoneTexte 21"/>
          <p:cNvSpPr txBox="1"/>
          <p:nvPr/>
        </p:nvSpPr>
        <p:spPr>
          <a:xfrm>
            <a:off x="3326836" y="6084004"/>
            <a:ext cx="1915909" cy="369332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Sensors of shocks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1991544" y="1331476"/>
            <a:ext cx="1462420" cy="923330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Protection weather in Normandy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7727659" y="6011996"/>
            <a:ext cx="1858201" cy="369332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Spring mounting</a:t>
            </a:r>
          </a:p>
        </p:txBody>
      </p:sp>
    </p:spTree>
    <p:extLst>
      <p:ext uri="{BB962C8B-B14F-4D97-AF65-F5344CB8AC3E}">
        <p14:creationId xmlns:p14="http://schemas.microsoft.com/office/powerpoint/2010/main" val="347868519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3"/>
          <p:cNvSpPr>
            <a:spLocks noGrp="1"/>
          </p:cNvSpPr>
          <p:nvPr>
            <p:ph type="title"/>
          </p:nvPr>
        </p:nvSpPr>
        <p:spPr>
          <a:xfrm>
            <a:off x="1776000" y="158400"/>
            <a:ext cx="8208432" cy="318272"/>
          </a:xfrm>
        </p:spPr>
        <p:txBody>
          <a:bodyPr vert="horz" wrap="none" lIns="36000" tIns="36000" rIns="36000" bIns="36000" rtlCol="0" anchor="t" anchorCtr="0">
            <a:noAutofit/>
          </a:bodyPr>
          <a:lstStyle/>
          <a:p>
            <a:pPr algn="just"/>
            <a:r>
              <a:rPr lang="en-US" sz="16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SPIRAL2 accelerator at GANIL-Caen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639616" y="582960"/>
            <a:ext cx="6984776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Font typeface="Arial" pitchFamily="34" charset="0"/>
              <a:buNone/>
              <a:defRPr sz="1800" b="1" i="0" u="none" strike="noStrike" kern="1200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  <a:ea typeface="+mj-ea"/>
                <a:cs typeface="+mj-cs"/>
              </a:defRPr>
            </a:lvl1pPr>
          </a:lstStyle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Cryo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-module – on site at SPIRAL2</a:t>
            </a:r>
          </a:p>
        </p:txBody>
      </p:sp>
      <p:pic>
        <p:nvPicPr>
          <p:cNvPr id="11" name="Image 10" descr="DSCF190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32442" y="1556536"/>
            <a:ext cx="2879564" cy="2160000"/>
          </a:xfrm>
          <a:prstGeom prst="rect">
            <a:avLst/>
          </a:prstGeom>
        </p:spPr>
      </p:pic>
      <p:pic>
        <p:nvPicPr>
          <p:cNvPr id="12" name="Image 11" descr="DSCF1897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80474" y="1556536"/>
            <a:ext cx="2879564" cy="2160000"/>
          </a:xfrm>
          <a:prstGeom prst="rect">
            <a:avLst/>
          </a:prstGeom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617" y="4293096"/>
            <a:ext cx="1757709" cy="23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00" y="4351276"/>
            <a:ext cx="3120000" cy="23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981623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3"/>
          <p:cNvSpPr>
            <a:spLocks noGrp="1"/>
          </p:cNvSpPr>
          <p:nvPr>
            <p:ph type="title"/>
          </p:nvPr>
        </p:nvSpPr>
        <p:spPr>
          <a:xfrm>
            <a:off x="1776000" y="158400"/>
            <a:ext cx="8208432" cy="318272"/>
          </a:xfrm>
        </p:spPr>
        <p:txBody>
          <a:bodyPr vert="horz" wrap="none" lIns="36000" tIns="36000" rIns="36000" bIns="36000" rtlCol="0" anchor="t" anchorCtr="0">
            <a:noAutofit/>
          </a:bodyPr>
          <a:lstStyle/>
          <a:p>
            <a:pPr algn="just"/>
            <a:r>
              <a:rPr lang="en-US" sz="16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SPIRAL2 accelerator at GANIL-Caen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639616" y="582960"/>
            <a:ext cx="6984776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Font typeface="Arial" pitchFamily="34" charset="0"/>
              <a:buNone/>
              <a:defRPr sz="1800" b="1" i="0" u="none" strike="noStrike" kern="1200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Beam tuning steps – Increase the power</a:t>
            </a:r>
          </a:p>
        </p:txBody>
      </p:sp>
      <p:pic>
        <p:nvPicPr>
          <p:cNvPr id="12" name="Picture 5" descr="Linac01c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524000" y="1124744"/>
            <a:ext cx="9144000" cy="1136650"/>
          </a:xfrm>
          <a:prstGeom prst="rect">
            <a:avLst/>
          </a:prstGeom>
          <a:noFill/>
        </p:spPr>
      </p:pic>
      <p:sp>
        <p:nvSpPr>
          <p:cNvPr id="20" name="ZoneTexte 19"/>
          <p:cNvSpPr txBox="1"/>
          <p:nvPr/>
        </p:nvSpPr>
        <p:spPr>
          <a:xfrm>
            <a:off x="1648149" y="2224023"/>
            <a:ext cx="8713539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Phase #1: Channel definition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Transverse focusing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Field law and synchronism phase of cavities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14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Phase #2: Tuning of the structure (at 1</a:t>
            </a:r>
            <a:r>
              <a:rPr lang="en-US" sz="1400" u="sng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order)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Transverse position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Field and phase of cavities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Phase #3: Beam tuning (2</a:t>
            </a:r>
            <a:r>
              <a:rPr lang="en-US" sz="1400" u="sng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order)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Transverses and longitudinal sizes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Phase #4: Power increasing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Power increase with the increasing of the duty cycle</a:t>
            </a:r>
          </a:p>
        </p:txBody>
      </p:sp>
      <p:graphicFrame>
        <p:nvGraphicFramePr>
          <p:cNvPr id="21" name="Tableau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9531036"/>
              </p:ext>
            </p:extLst>
          </p:nvPr>
        </p:nvGraphicFramePr>
        <p:xfrm>
          <a:off x="4504804" y="5245184"/>
          <a:ext cx="5191596" cy="128016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5830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16257"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Phase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noProof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Peak current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Pulse length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Frequency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Average current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Average power</a:t>
                      </a:r>
                    </a:p>
                    <a:p>
                      <a:pPr algn="ctr"/>
                      <a:r>
                        <a:rPr lang="en-US" sz="1200" baseline="0" noProof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(40 </a:t>
                      </a:r>
                      <a:r>
                        <a:rPr lang="en-US" sz="1200" baseline="0" noProof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keV</a:t>
                      </a:r>
                      <a:r>
                        <a:rPr lang="en-US" sz="1200" baseline="0" noProof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/ 40 MeV)</a:t>
                      </a:r>
                      <a:endParaRPr lang="en-US" sz="120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5561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#2</a:t>
                      </a:r>
                      <a:endParaRPr lang="fr-FR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</a:t>
                      </a:r>
                      <a:r>
                        <a:rPr lang="el-GR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μ</a:t>
                      </a:r>
                      <a:r>
                        <a:rPr lang="fr-FR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fr-FR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 µs</a:t>
                      </a:r>
                      <a:endParaRPr lang="fr-FR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fr-FR" sz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Hz</a:t>
                      </a:r>
                      <a:endParaRPr lang="fr-FR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fr-FR" sz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2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</a:t>
                      </a:r>
                      <a:endParaRPr lang="fr-FR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</a:t>
                      </a:r>
                      <a:r>
                        <a:rPr lang="fr-FR" sz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mW / 0.4 W</a:t>
                      </a:r>
                      <a:endParaRPr lang="fr-FR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4513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#3</a:t>
                      </a:r>
                      <a:endParaRPr lang="fr-FR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fr-FR" sz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mA</a:t>
                      </a:r>
                      <a:endParaRPr lang="fr-FR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 µs</a:t>
                      </a:r>
                      <a:endParaRPr lang="fr-FR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Hz</a:t>
                      </a:r>
                      <a:endParaRPr lang="fr-FR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µA</a:t>
                      </a:r>
                      <a:endParaRPr lang="fr-FR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mW / 40 W</a:t>
                      </a:r>
                      <a:endParaRPr lang="fr-FR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1457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#4</a:t>
                      </a:r>
                      <a:endParaRPr lang="fr-FR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mA</a:t>
                      </a:r>
                      <a:endParaRPr lang="fr-FR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CW</a:t>
                      </a:r>
                      <a:endParaRPr lang="fr-FR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mA</a:t>
                      </a:r>
                      <a:endParaRPr lang="fr-FR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 W / 200 kW</a:t>
                      </a:r>
                      <a:endParaRPr lang="fr-FR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2" name="ZoneTexte 21"/>
          <p:cNvSpPr txBox="1"/>
          <p:nvPr/>
        </p:nvSpPr>
        <p:spPr>
          <a:xfrm>
            <a:off x="5772472" y="4110171"/>
            <a:ext cx="44279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Minimum power at nominal current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5772473" y="3174067"/>
            <a:ext cx="37123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Minimum power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2232288" y="5713512"/>
            <a:ext cx="21355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 : Deuterons beam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5772473" y="2380818"/>
            <a:ext cx="37123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Without beam</a:t>
            </a:r>
          </a:p>
        </p:txBody>
      </p:sp>
    </p:spTree>
    <p:extLst>
      <p:ext uri="{BB962C8B-B14F-4D97-AF65-F5344CB8AC3E}">
        <p14:creationId xmlns:p14="http://schemas.microsoft.com/office/powerpoint/2010/main" val="419088736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3"/>
          <p:cNvSpPr>
            <a:spLocks noGrp="1"/>
          </p:cNvSpPr>
          <p:nvPr>
            <p:ph type="title"/>
          </p:nvPr>
        </p:nvSpPr>
        <p:spPr>
          <a:xfrm>
            <a:off x="1776000" y="158400"/>
            <a:ext cx="8208432" cy="318272"/>
          </a:xfrm>
        </p:spPr>
        <p:txBody>
          <a:bodyPr vert="horz" wrap="none" lIns="36000" tIns="36000" rIns="36000" bIns="36000" rtlCol="0" anchor="t" anchorCtr="0">
            <a:noAutofit/>
          </a:bodyPr>
          <a:lstStyle/>
          <a:p>
            <a:pPr algn="just"/>
            <a:r>
              <a:rPr lang="en-US" sz="16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SPIRAL2 accelerator at GANIL-Caen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639616" y="582960"/>
            <a:ext cx="6984776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Font typeface="Arial" pitchFamily="34" charset="0"/>
              <a:buNone/>
              <a:defRPr sz="1800" b="1" i="0" u="none" strike="noStrike" kern="1200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Beam tuning steps – Phase #1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12300520" y="1772816"/>
            <a:ext cx="4663876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Phase #1: Channel definition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Transverse focusing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Field law and synchronism phase of cavities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14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Phase #2: Tuning of the structure (at 1</a:t>
            </a:r>
            <a:r>
              <a:rPr lang="en-US" sz="1400" u="sng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order)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Transverse position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Field and phase of cavities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Phase #3: Beam tuning (2</a:t>
            </a:r>
            <a:r>
              <a:rPr lang="en-US" sz="1400" u="sng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order)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Transverses and longitudinal sizes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Phase #4: Power increasing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Power increase with the increasing of the duty cycle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501040" y="1111384"/>
            <a:ext cx="805945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q"/>
              <a:defRPr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Quadrupoles gradients calculation in order to create continuous transverse focusing.</a:t>
            </a:r>
          </a:p>
          <a:p>
            <a:pPr algn="just">
              <a:buFont typeface="Wingdings" pitchFamily="2" charset="2"/>
              <a:buChar char="q"/>
              <a:defRPr/>
            </a:pP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itchFamily="2" charset="2"/>
              <a:buChar char="q"/>
              <a:defRPr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Synchronism phases and cavities accelerating field calculation</a:t>
            </a:r>
          </a:p>
          <a:p>
            <a:pPr algn="just">
              <a:defRPr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Continuous longitudinal focusing</a:t>
            </a:r>
          </a:p>
          <a:p>
            <a:pPr algn="just">
              <a:defRPr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Check if desired acceleration is sufficient</a:t>
            </a:r>
          </a:p>
          <a:p>
            <a:pPr algn="just">
              <a:defRPr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Maximization of the longitudinal acceptance</a:t>
            </a:r>
          </a:p>
          <a:p>
            <a:pPr algn="just">
              <a:defRPr/>
            </a:pP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itchFamily="2" charset="2"/>
              <a:buChar char="q"/>
              <a:defRPr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practice : very hard because everything is coupled and machine stability impose rules. We use simulation tools which give optimization of these calculations.</a:t>
            </a:r>
          </a:p>
          <a:p>
            <a:pPr algn="just">
              <a:defRPr/>
            </a:pP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itchFamily="2" charset="2"/>
              <a:buChar char="q"/>
              <a:defRPr/>
            </a:pPr>
            <a:r>
              <a:rPr lang="en-US" sz="1400" u="sng" dirty="0">
                <a:solidFill>
                  <a:srgbClr val="020B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 each particle species and energies, calculation have to be reproduce independently to the beam current</a:t>
            </a:r>
          </a:p>
          <a:p>
            <a:pPr algn="just">
              <a:defRPr/>
            </a:pP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2" descr="Gif emoticone informatique 109151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670" y="2263121"/>
            <a:ext cx="663026" cy="663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Gif ecole tableau 105601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732" y="1052736"/>
            <a:ext cx="893308" cy="113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://www.smileysanimes.com/smileys/SMI/smi9(www.MsnTrucAstuce.fr)-16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718" y="3055208"/>
            <a:ext cx="619125" cy="619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8" name="Graphique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53992645"/>
              </p:ext>
            </p:extLst>
          </p:nvPr>
        </p:nvGraphicFramePr>
        <p:xfrm>
          <a:off x="3215680" y="3573017"/>
          <a:ext cx="5112568" cy="30963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7" name="ZoneTexte 26"/>
          <p:cNvSpPr txBox="1"/>
          <p:nvPr/>
        </p:nvSpPr>
        <p:spPr>
          <a:xfrm>
            <a:off x="8400256" y="4653136"/>
            <a:ext cx="1800200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Optimized machine for ions to A/q=5</a:t>
            </a:r>
          </a:p>
        </p:txBody>
      </p:sp>
    </p:spTree>
    <p:extLst>
      <p:ext uri="{BB962C8B-B14F-4D97-AF65-F5344CB8AC3E}">
        <p14:creationId xmlns:p14="http://schemas.microsoft.com/office/powerpoint/2010/main" val="115110460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3"/>
          <p:cNvSpPr>
            <a:spLocks noGrp="1"/>
          </p:cNvSpPr>
          <p:nvPr>
            <p:ph type="title"/>
          </p:nvPr>
        </p:nvSpPr>
        <p:spPr>
          <a:xfrm>
            <a:off x="1776000" y="158400"/>
            <a:ext cx="8208432" cy="318272"/>
          </a:xfrm>
        </p:spPr>
        <p:txBody>
          <a:bodyPr vert="horz" wrap="none" lIns="36000" tIns="36000" rIns="36000" bIns="36000" rtlCol="0" anchor="t" anchorCtr="0">
            <a:noAutofit/>
          </a:bodyPr>
          <a:lstStyle/>
          <a:p>
            <a:pPr algn="just"/>
            <a:r>
              <a:rPr lang="en-US" sz="16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SPIRAL2 accelerator at GANIL-Caen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639616" y="582960"/>
            <a:ext cx="6984776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Font typeface="Arial" pitchFamily="34" charset="0"/>
              <a:buNone/>
              <a:defRPr sz="1800" b="1" i="0" u="none" strike="noStrike" kern="1200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Beam tuning steps – Phase #2 : Phase and RF field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12300520" y="1772816"/>
            <a:ext cx="4663876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Phase #1: Channel definition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Transverse focusing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Field law and synchronism phase of cavities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14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Phase #2: Tuning of the structure (at 1</a:t>
            </a:r>
            <a:r>
              <a:rPr lang="en-US" sz="1400" u="sng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order)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Transverse position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Field and phase of cavities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Phase #3: Beam tuning (2</a:t>
            </a:r>
            <a:r>
              <a:rPr lang="en-US" sz="1400" u="sng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order)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Transverses and longitudinal sizes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Phase #4: Power increasing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Power increase with the increasing of the duty cycle</a:t>
            </a:r>
          </a:p>
        </p:txBody>
      </p:sp>
      <p:grpSp>
        <p:nvGrpSpPr>
          <p:cNvPr id="4" name="Groupe 3"/>
          <p:cNvGrpSpPr/>
          <p:nvPr/>
        </p:nvGrpSpPr>
        <p:grpSpPr>
          <a:xfrm>
            <a:off x="1703513" y="1362254"/>
            <a:ext cx="4850555" cy="4803050"/>
            <a:chOff x="179512" y="1362254"/>
            <a:chExt cx="4850555" cy="4803050"/>
          </a:xfrm>
        </p:grpSpPr>
        <p:sp>
          <p:nvSpPr>
            <p:cNvPr id="21" name="ZoneTexte 20"/>
            <p:cNvSpPr txBox="1"/>
            <p:nvPr/>
          </p:nvSpPr>
          <p:spPr>
            <a:xfrm>
              <a:off x="899592" y="1362254"/>
              <a:ext cx="2880320" cy="338554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Ex: Deuterons at 20 MeV/A</a:t>
              </a:r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22" name="Graphique 21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975348424"/>
                </p:ext>
              </p:extLst>
            </p:nvPr>
          </p:nvGraphicFramePr>
          <p:xfrm>
            <a:off x="179512" y="1732278"/>
            <a:ext cx="4176464" cy="443302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cxnSp>
          <p:nvCxnSpPr>
            <p:cNvPr id="26" name="Connecteur droit 25"/>
            <p:cNvCxnSpPr/>
            <p:nvPr/>
          </p:nvCxnSpPr>
          <p:spPr>
            <a:xfrm flipH="1">
              <a:off x="755576" y="2109414"/>
              <a:ext cx="3528392" cy="6417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ZoneTexte 27"/>
            <p:cNvSpPr txBox="1"/>
            <p:nvPr/>
          </p:nvSpPr>
          <p:spPr>
            <a:xfrm>
              <a:off x="4067944" y="1968360"/>
              <a:ext cx="96212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6.5 MV/m</a:t>
              </a:r>
            </a:p>
          </p:txBody>
        </p:sp>
      </p:grpSp>
      <p:grpSp>
        <p:nvGrpSpPr>
          <p:cNvPr id="7" name="Groupe 6"/>
          <p:cNvGrpSpPr/>
          <p:nvPr/>
        </p:nvGrpSpPr>
        <p:grpSpPr>
          <a:xfrm>
            <a:off x="6384032" y="1340769"/>
            <a:ext cx="4283968" cy="4847927"/>
            <a:chOff x="4860032" y="1340768"/>
            <a:chExt cx="4283968" cy="4847927"/>
          </a:xfrm>
        </p:grpSpPr>
        <p:graphicFrame>
          <p:nvGraphicFramePr>
            <p:cNvPr id="30" name="Graphique 29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60222940"/>
                </p:ext>
              </p:extLst>
            </p:nvPr>
          </p:nvGraphicFramePr>
          <p:xfrm>
            <a:off x="4860032" y="1778620"/>
            <a:ext cx="4283968" cy="441007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31" name="ZoneTexte 30"/>
            <p:cNvSpPr txBox="1"/>
            <p:nvPr/>
          </p:nvSpPr>
          <p:spPr>
            <a:xfrm>
              <a:off x="5580112" y="1340768"/>
              <a:ext cx="2880320" cy="338554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Ex: Deuterons at 2 MeV/A</a:t>
              </a:r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2" name="ZoneTexte 31"/>
          <p:cNvSpPr txBox="1"/>
          <p:nvPr/>
        </p:nvSpPr>
        <p:spPr>
          <a:xfrm>
            <a:off x="7844881" y="6237312"/>
            <a:ext cx="1465016" cy="36933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More difficult</a:t>
            </a:r>
          </a:p>
        </p:txBody>
      </p:sp>
    </p:spTree>
    <p:extLst>
      <p:ext uri="{BB962C8B-B14F-4D97-AF65-F5344CB8AC3E}">
        <p14:creationId xmlns:p14="http://schemas.microsoft.com/office/powerpoint/2010/main" val="32804752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3"/>
          <p:cNvSpPr>
            <a:spLocks noGrp="1"/>
          </p:cNvSpPr>
          <p:nvPr>
            <p:ph type="title"/>
          </p:nvPr>
        </p:nvSpPr>
        <p:spPr>
          <a:xfrm>
            <a:off x="1776000" y="158400"/>
            <a:ext cx="8208432" cy="318272"/>
          </a:xfrm>
        </p:spPr>
        <p:txBody>
          <a:bodyPr vert="horz" wrap="none" lIns="36000" tIns="36000" rIns="36000" bIns="36000" rtlCol="0" anchor="t" anchorCtr="0">
            <a:noAutofit/>
          </a:bodyPr>
          <a:lstStyle/>
          <a:p>
            <a:pPr algn="just"/>
            <a:r>
              <a:rPr lang="en-US" sz="16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SPIRAL2 accelerator at GANIL-Caen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639616" y="582960"/>
            <a:ext cx="6984776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Font typeface="Arial" pitchFamily="34" charset="0"/>
              <a:buNone/>
              <a:defRPr sz="1800" b="1" i="0" u="none" strike="noStrike" kern="1200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Beam tuning steps – Phase #2 : Phase and RF field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12300520" y="1772816"/>
            <a:ext cx="4663876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Phase #1: Channel definition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Transverse focusing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Field law and synchronism phase of cavities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14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Phase #2: Tuning of the structure (at 1</a:t>
            </a:r>
            <a:r>
              <a:rPr lang="en-US" sz="1400" u="sng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order)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Transverse position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Field and phase of cavities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Phase #3: Beam tuning (2</a:t>
            </a:r>
            <a:r>
              <a:rPr lang="en-US" sz="1400" u="sng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order)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Transverses and longitudinal sizes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Phase #4: Power increasing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Power increase with the increasing of the duty cycle</a:t>
            </a:r>
          </a:p>
        </p:txBody>
      </p:sp>
      <p:grpSp>
        <p:nvGrpSpPr>
          <p:cNvPr id="3" name="Groupe 2"/>
          <p:cNvGrpSpPr/>
          <p:nvPr/>
        </p:nvGrpSpPr>
        <p:grpSpPr>
          <a:xfrm>
            <a:off x="1703512" y="1268760"/>
            <a:ext cx="5349890" cy="2304256"/>
            <a:chOff x="179512" y="1268760"/>
            <a:chExt cx="5349890" cy="2304256"/>
          </a:xfrm>
        </p:grpSpPr>
        <p:grpSp>
          <p:nvGrpSpPr>
            <p:cNvPr id="15" name="Groupe 14"/>
            <p:cNvGrpSpPr/>
            <p:nvPr/>
          </p:nvGrpSpPr>
          <p:grpSpPr>
            <a:xfrm>
              <a:off x="447003" y="1275994"/>
              <a:ext cx="4893342" cy="2209882"/>
              <a:chOff x="1323598" y="1782561"/>
              <a:chExt cx="4893342" cy="2209882"/>
            </a:xfrm>
          </p:grpSpPr>
          <p:cxnSp>
            <p:nvCxnSpPr>
              <p:cNvPr id="16" name="Connecteur droit avec flèche 15"/>
              <p:cNvCxnSpPr/>
              <p:nvPr/>
            </p:nvCxnSpPr>
            <p:spPr bwMode="auto">
              <a:xfrm>
                <a:off x="1323598" y="2658508"/>
                <a:ext cx="4893342" cy="0"/>
              </a:xfrm>
              <a:prstGeom prst="straightConnector1">
                <a:avLst/>
              </a:prstGeom>
              <a:ln>
                <a:headEnd type="none" w="med" len="med"/>
                <a:tailEnd type="arrow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17" name="Ellipse 16"/>
              <p:cNvSpPr/>
              <p:nvPr/>
            </p:nvSpPr>
            <p:spPr bwMode="auto">
              <a:xfrm>
                <a:off x="1532705" y="2391744"/>
                <a:ext cx="524540" cy="519351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chemeClr val="tx1"/>
                  </a:solidFill>
                  <a:latin typeface="Arial" charset="0"/>
                </a:endParaRPr>
              </a:p>
            </p:txBody>
          </p:sp>
          <p:sp>
            <p:nvSpPr>
              <p:cNvPr id="18" name="Ellipse 17"/>
              <p:cNvSpPr/>
              <p:nvPr/>
            </p:nvSpPr>
            <p:spPr bwMode="auto">
              <a:xfrm>
                <a:off x="2571152" y="2395288"/>
                <a:ext cx="524540" cy="519351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chemeClr val="tx1"/>
                  </a:solidFill>
                  <a:latin typeface="Arial" charset="0"/>
                </a:endParaRPr>
              </a:p>
            </p:txBody>
          </p:sp>
          <p:sp>
            <p:nvSpPr>
              <p:cNvPr id="19" name="Ellipse 18"/>
              <p:cNvSpPr/>
              <p:nvPr/>
            </p:nvSpPr>
            <p:spPr bwMode="auto">
              <a:xfrm>
                <a:off x="3574157" y="2398832"/>
                <a:ext cx="524540" cy="519351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chemeClr val="tx1"/>
                  </a:solidFill>
                  <a:latin typeface="Arial" charset="0"/>
                </a:endParaRPr>
              </a:p>
            </p:txBody>
          </p:sp>
          <p:sp>
            <p:nvSpPr>
              <p:cNvPr id="23" name="Ellipse 22"/>
              <p:cNvSpPr/>
              <p:nvPr/>
            </p:nvSpPr>
            <p:spPr bwMode="auto">
              <a:xfrm>
                <a:off x="4665765" y="2398832"/>
                <a:ext cx="524540" cy="519351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chemeClr val="tx1"/>
                  </a:solidFill>
                  <a:latin typeface="Arial" charset="0"/>
                </a:endParaRPr>
              </a:p>
            </p:txBody>
          </p:sp>
          <p:sp>
            <p:nvSpPr>
              <p:cNvPr id="24" name="Triangle isocèle 23"/>
              <p:cNvSpPr/>
              <p:nvPr/>
            </p:nvSpPr>
            <p:spPr bwMode="auto">
              <a:xfrm>
                <a:off x="2206100" y="2433441"/>
                <a:ext cx="219739" cy="733663"/>
              </a:xfrm>
              <a:prstGeom prst="triangl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chemeClr val="tx1"/>
                  </a:solidFill>
                  <a:latin typeface="Arial" charset="0"/>
                </a:endParaRPr>
              </a:p>
            </p:txBody>
          </p:sp>
          <p:sp>
            <p:nvSpPr>
              <p:cNvPr id="25" name="Triangle isocèle 24"/>
              <p:cNvSpPr/>
              <p:nvPr/>
            </p:nvSpPr>
            <p:spPr bwMode="auto">
              <a:xfrm>
                <a:off x="3251634" y="2436989"/>
                <a:ext cx="219739" cy="733663"/>
              </a:xfrm>
              <a:prstGeom prst="triangl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chemeClr val="tx1"/>
                  </a:solidFill>
                  <a:latin typeface="Arial" charset="0"/>
                </a:endParaRPr>
              </a:p>
            </p:txBody>
          </p:sp>
          <p:sp>
            <p:nvSpPr>
              <p:cNvPr id="27" name="ZoneTexte 26"/>
              <p:cNvSpPr txBox="1"/>
              <p:nvPr/>
            </p:nvSpPr>
            <p:spPr>
              <a:xfrm>
                <a:off x="1323598" y="1823235"/>
                <a:ext cx="942753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b="1" dirty="0"/>
                  <a:t>Cavity # being tuned</a:t>
                </a:r>
              </a:p>
            </p:txBody>
          </p:sp>
          <p:sp>
            <p:nvSpPr>
              <p:cNvPr id="29" name="ZoneTexte 28"/>
              <p:cNvSpPr txBox="1"/>
              <p:nvPr/>
            </p:nvSpPr>
            <p:spPr>
              <a:xfrm>
                <a:off x="2521533" y="1782561"/>
                <a:ext cx="747824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b="1" dirty="0"/>
                  <a:t>Cavity detuned</a:t>
                </a:r>
              </a:p>
            </p:txBody>
          </p:sp>
          <p:sp>
            <p:nvSpPr>
              <p:cNvPr id="33" name="ZoneTexte 32"/>
              <p:cNvSpPr txBox="1"/>
              <p:nvPr/>
            </p:nvSpPr>
            <p:spPr>
              <a:xfrm>
                <a:off x="3462515" y="1785576"/>
                <a:ext cx="747824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b="1" dirty="0"/>
                  <a:t>Cavity detuned</a:t>
                </a:r>
              </a:p>
            </p:txBody>
          </p:sp>
          <p:sp>
            <p:nvSpPr>
              <p:cNvPr id="34" name="ZoneTexte 33"/>
              <p:cNvSpPr txBox="1"/>
              <p:nvPr/>
            </p:nvSpPr>
            <p:spPr>
              <a:xfrm>
                <a:off x="2057245" y="3067372"/>
                <a:ext cx="313306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b="1" dirty="0"/>
                  <a:t>BMP1                  BMP2</a:t>
                </a:r>
              </a:p>
            </p:txBody>
          </p:sp>
          <p:sp>
            <p:nvSpPr>
              <p:cNvPr id="35" name="Flèche courbée vers le haut 34"/>
              <p:cNvSpPr/>
              <p:nvPr/>
            </p:nvSpPr>
            <p:spPr bwMode="auto">
              <a:xfrm>
                <a:off x="2315970" y="3320834"/>
                <a:ext cx="1146546" cy="369332"/>
              </a:xfrm>
              <a:prstGeom prst="curvedUpArrow">
                <a:avLst/>
              </a:prstGeom>
              <a:solidFill>
                <a:srgbClr val="C00000"/>
              </a:solidFill>
              <a:ln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chemeClr val="tx1"/>
                  </a:solidFill>
                  <a:latin typeface="Arial" charset="0"/>
                </a:endParaRPr>
              </a:p>
            </p:txBody>
          </p:sp>
          <p:sp>
            <p:nvSpPr>
              <p:cNvPr id="36" name="ZoneTexte 35"/>
              <p:cNvSpPr txBox="1"/>
              <p:nvPr/>
            </p:nvSpPr>
            <p:spPr>
              <a:xfrm>
                <a:off x="1821402" y="3715444"/>
                <a:ext cx="294010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>
                    <a:solidFill>
                      <a:srgbClr val="020BBE"/>
                    </a:solidFill>
                  </a:rPr>
                  <a:t>Beam energy measurement , </a:t>
                </a:r>
                <a:r>
                  <a:rPr lang="en-US" sz="1200" b="1" i="1" dirty="0">
                    <a:solidFill>
                      <a:srgbClr val="020BBE"/>
                    </a:solidFill>
                  </a:rPr>
                  <a:t>v =</a:t>
                </a:r>
                <a:r>
                  <a:rPr lang="fr-FR" altLang="fr-FR" sz="1200" b="1" i="1" dirty="0">
                    <a:solidFill>
                      <a:srgbClr val="020BBE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pitchFamily="34" charset="0"/>
                    <a:sym typeface="Symbol"/>
                  </a:rPr>
                  <a:t> (t</a:t>
                </a:r>
                <a:r>
                  <a:rPr lang="fr-FR" altLang="fr-FR" sz="1200" b="1" i="1" baseline="-25000" dirty="0">
                    <a:solidFill>
                      <a:srgbClr val="020BBE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pitchFamily="34" charset="0"/>
                    <a:sym typeface="Symbol"/>
                  </a:rPr>
                  <a:t>2</a:t>
                </a:r>
                <a:r>
                  <a:rPr lang="fr-FR" altLang="fr-FR" sz="1200" b="1" i="1" dirty="0">
                    <a:solidFill>
                      <a:srgbClr val="020BBE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pitchFamily="34" charset="0"/>
                    <a:sym typeface="Symbol"/>
                  </a:rPr>
                  <a:t> –t</a:t>
                </a:r>
                <a:r>
                  <a:rPr lang="fr-FR" altLang="fr-FR" sz="1200" b="1" i="1" baseline="-25000" dirty="0">
                    <a:solidFill>
                      <a:srgbClr val="020BBE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pitchFamily="34" charset="0"/>
                    <a:sym typeface="Symbol"/>
                  </a:rPr>
                  <a:t>1</a:t>
                </a:r>
                <a:r>
                  <a:rPr lang="fr-FR" altLang="fr-FR" sz="1200" b="1" i="1" baseline="-25000" dirty="0">
                    <a:solidFill>
                      <a:srgbClr val="020BBE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pitchFamily="34" charset="0"/>
                  </a:rPr>
                  <a:t> </a:t>
                </a:r>
                <a:r>
                  <a:rPr lang="fr-FR" altLang="fr-FR" sz="1200" b="1" i="1" dirty="0">
                    <a:solidFill>
                      <a:srgbClr val="020BBE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pitchFamily="34" charset="0"/>
                  </a:rPr>
                  <a:t>)/d </a:t>
                </a:r>
                <a:endParaRPr lang="en-US" sz="1200" b="1" i="1" dirty="0">
                  <a:solidFill>
                    <a:srgbClr val="020BBE"/>
                  </a:solidFill>
                </a:endParaRPr>
              </a:p>
            </p:txBody>
          </p:sp>
        </p:grpSp>
        <p:sp>
          <p:nvSpPr>
            <p:cNvPr id="37" name="Rectangle 36"/>
            <p:cNvSpPr/>
            <p:nvPr/>
          </p:nvSpPr>
          <p:spPr>
            <a:xfrm>
              <a:off x="179512" y="1268760"/>
              <a:ext cx="5349890" cy="2304256"/>
            </a:xfrm>
            <a:prstGeom prst="rect">
              <a:avLst/>
            </a:prstGeom>
            <a:noFill/>
            <a:ln/>
            <a:effectLst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8" name="ZoneTexte 37"/>
          <p:cNvSpPr txBox="1"/>
          <p:nvPr/>
        </p:nvSpPr>
        <p:spPr>
          <a:xfrm>
            <a:off x="7248128" y="1268760"/>
            <a:ext cx="3168352" cy="233910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Hypothesis:</a:t>
            </a:r>
          </a:p>
          <a:p>
            <a:endParaRPr lang="en-US" sz="16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Calculation done using field-maps are correct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 of Flight measurements are sufficiently precise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Beam loading suppress by the cavities detuning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beam is bunched correctly</a:t>
            </a:r>
          </a:p>
        </p:txBody>
      </p:sp>
      <p:grpSp>
        <p:nvGrpSpPr>
          <p:cNvPr id="39" name="Groupe 862220"/>
          <p:cNvGrpSpPr/>
          <p:nvPr/>
        </p:nvGrpSpPr>
        <p:grpSpPr>
          <a:xfrm>
            <a:off x="1703512" y="4017838"/>
            <a:ext cx="5349890" cy="2651522"/>
            <a:chOff x="357551" y="3873822"/>
            <a:chExt cx="5349890" cy="2651522"/>
          </a:xfrm>
        </p:grpSpPr>
        <p:grpSp>
          <p:nvGrpSpPr>
            <p:cNvPr id="40" name="Groupe 862216"/>
            <p:cNvGrpSpPr/>
            <p:nvPr/>
          </p:nvGrpSpPr>
          <p:grpSpPr>
            <a:xfrm>
              <a:off x="357551" y="3873822"/>
              <a:ext cx="5349890" cy="2651522"/>
              <a:chOff x="490288" y="3878634"/>
              <a:chExt cx="5349890" cy="2651522"/>
            </a:xfrm>
          </p:grpSpPr>
          <p:grpSp>
            <p:nvGrpSpPr>
              <p:cNvPr id="42" name="Groupe 862214"/>
              <p:cNvGrpSpPr/>
              <p:nvPr/>
            </p:nvGrpSpPr>
            <p:grpSpPr>
              <a:xfrm>
                <a:off x="490288" y="3878634"/>
                <a:ext cx="5349890" cy="2486931"/>
                <a:chOff x="683568" y="3704645"/>
                <a:chExt cx="5349890" cy="2486931"/>
              </a:xfrm>
            </p:grpSpPr>
            <p:grpSp>
              <p:nvGrpSpPr>
                <p:cNvPr id="44" name="Groupe 29"/>
                <p:cNvGrpSpPr/>
                <p:nvPr/>
              </p:nvGrpSpPr>
              <p:grpSpPr>
                <a:xfrm>
                  <a:off x="1883472" y="3704645"/>
                  <a:ext cx="4149986" cy="2486931"/>
                  <a:chOff x="58529" y="3080488"/>
                  <a:chExt cx="4149986" cy="2486931"/>
                </a:xfrm>
              </p:grpSpPr>
              <p:sp>
                <p:nvSpPr>
                  <p:cNvPr id="51" name="Forme libre 50"/>
                  <p:cNvSpPr/>
                  <p:nvPr/>
                </p:nvSpPr>
                <p:spPr>
                  <a:xfrm>
                    <a:off x="903514" y="3954079"/>
                    <a:ext cx="2035629" cy="1613340"/>
                  </a:xfrm>
                  <a:custGeom>
                    <a:avLst/>
                    <a:gdLst>
                      <a:gd name="connsiteX0" fmla="*/ 0 w 2035629"/>
                      <a:gd name="connsiteY0" fmla="*/ 890064 h 1613340"/>
                      <a:gd name="connsiteX1" fmla="*/ 304800 w 2035629"/>
                      <a:gd name="connsiteY1" fmla="*/ 106292 h 1613340"/>
                      <a:gd name="connsiteX2" fmla="*/ 664029 w 2035629"/>
                      <a:gd name="connsiteY2" fmla="*/ 106292 h 1613340"/>
                      <a:gd name="connsiteX3" fmla="*/ 1034143 w 2035629"/>
                      <a:gd name="connsiteY3" fmla="*/ 1020692 h 1613340"/>
                      <a:gd name="connsiteX4" fmla="*/ 1328057 w 2035629"/>
                      <a:gd name="connsiteY4" fmla="*/ 1608521 h 1613340"/>
                      <a:gd name="connsiteX5" fmla="*/ 2035629 w 2035629"/>
                      <a:gd name="connsiteY5" fmla="*/ 705007 h 1613340"/>
                      <a:gd name="connsiteX6" fmla="*/ 2035629 w 2035629"/>
                      <a:gd name="connsiteY6" fmla="*/ 705007 h 1613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35629" h="1613340">
                        <a:moveTo>
                          <a:pt x="0" y="890064"/>
                        </a:moveTo>
                        <a:cubicBezTo>
                          <a:pt x="97064" y="563492"/>
                          <a:pt x="194129" y="236921"/>
                          <a:pt x="304800" y="106292"/>
                        </a:cubicBezTo>
                        <a:cubicBezTo>
                          <a:pt x="415471" y="-24337"/>
                          <a:pt x="542472" y="-46108"/>
                          <a:pt x="664029" y="106292"/>
                        </a:cubicBezTo>
                        <a:cubicBezTo>
                          <a:pt x="785586" y="258692"/>
                          <a:pt x="923472" y="770321"/>
                          <a:pt x="1034143" y="1020692"/>
                        </a:cubicBezTo>
                        <a:cubicBezTo>
                          <a:pt x="1144814" y="1271063"/>
                          <a:pt x="1161143" y="1661135"/>
                          <a:pt x="1328057" y="1608521"/>
                        </a:cubicBezTo>
                        <a:cubicBezTo>
                          <a:pt x="1494971" y="1555907"/>
                          <a:pt x="2035629" y="705007"/>
                          <a:pt x="2035629" y="705007"/>
                        </a:cubicBezTo>
                        <a:lnTo>
                          <a:pt x="2035629" y="705007"/>
                        </a:lnTo>
                      </a:path>
                    </a:pathLst>
                  </a:custGeom>
                  <a:ln/>
                </p:spPr>
                <p:style>
                  <a:lnRef idx="3">
                    <a:schemeClr val="accent2"/>
                  </a:lnRef>
                  <a:fillRef idx="0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cxnSp>
                <p:nvCxnSpPr>
                  <p:cNvPr id="52" name="Connecteur droit avec flèche 51"/>
                  <p:cNvCxnSpPr/>
                  <p:nvPr/>
                </p:nvCxnSpPr>
                <p:spPr>
                  <a:xfrm flipV="1">
                    <a:off x="918380" y="3715786"/>
                    <a:ext cx="28477" cy="1729438"/>
                  </a:xfrm>
                  <a:prstGeom prst="straightConnector1">
                    <a:avLst/>
                  </a:prstGeom>
                  <a:ln>
                    <a:tailEnd type="arrow"/>
                  </a:ln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Connecteur droit avec flèche 52"/>
                  <p:cNvCxnSpPr/>
                  <p:nvPr/>
                </p:nvCxnSpPr>
                <p:spPr>
                  <a:xfrm>
                    <a:off x="918380" y="4760749"/>
                    <a:ext cx="2980660" cy="0"/>
                  </a:xfrm>
                  <a:prstGeom prst="straightConnector1">
                    <a:avLst/>
                  </a:prstGeom>
                  <a:ln>
                    <a:tailEnd type="arrow"/>
                  </a:ln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4" name="ZoneTexte 53"/>
                  <p:cNvSpPr txBox="1"/>
                  <p:nvPr/>
                </p:nvSpPr>
                <p:spPr>
                  <a:xfrm>
                    <a:off x="58529" y="3080488"/>
                    <a:ext cx="1830437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Theoretical energy</a:t>
                    </a:r>
                  </a:p>
                  <a:p>
                    <a:r>
                      <a:rPr lang="en-US" sz="1600" b="1" dirty="0">
                        <a:solidFill>
                          <a:srgbClr val="00B0F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Measured energy</a:t>
                    </a:r>
                  </a:p>
                </p:txBody>
              </p:sp>
              <p:sp>
                <p:nvSpPr>
                  <p:cNvPr id="55" name="ZoneTexte 54"/>
                  <p:cNvSpPr txBox="1"/>
                  <p:nvPr/>
                </p:nvSpPr>
                <p:spPr>
                  <a:xfrm>
                    <a:off x="3183876" y="4797152"/>
                    <a:ext cx="1024639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RF Phase</a:t>
                    </a:r>
                  </a:p>
                </p:txBody>
              </p:sp>
              <p:sp>
                <p:nvSpPr>
                  <p:cNvPr id="56" name="ZoneTexte 55"/>
                  <p:cNvSpPr txBox="1"/>
                  <p:nvPr/>
                </p:nvSpPr>
                <p:spPr>
                  <a:xfrm>
                    <a:off x="120746" y="4571170"/>
                    <a:ext cx="731290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 err="1"/>
                      <a:t>W</a:t>
                    </a:r>
                    <a:r>
                      <a:rPr lang="fr-FR" b="1" baseline="-25000" dirty="0" err="1">
                        <a:sym typeface="Symbol"/>
                      </a:rPr>
                      <a:t>input</a:t>
                    </a:r>
                    <a:endParaRPr lang="fr-FR" dirty="0"/>
                  </a:p>
                </p:txBody>
              </p:sp>
            </p:grpSp>
            <p:grpSp>
              <p:nvGrpSpPr>
                <p:cNvPr id="45" name="Groupe 862213"/>
                <p:cNvGrpSpPr/>
                <p:nvPr/>
              </p:nvGrpSpPr>
              <p:grpSpPr>
                <a:xfrm>
                  <a:off x="683568" y="4653136"/>
                  <a:ext cx="4320480" cy="1296144"/>
                  <a:chOff x="683568" y="4653136"/>
                  <a:chExt cx="4320480" cy="1296144"/>
                </a:xfrm>
              </p:grpSpPr>
              <p:cxnSp>
                <p:nvCxnSpPr>
                  <p:cNvPr id="46" name="Connecteur droit 45"/>
                  <p:cNvCxnSpPr/>
                  <p:nvPr/>
                </p:nvCxnSpPr>
                <p:spPr>
                  <a:xfrm>
                    <a:off x="2267744" y="4869160"/>
                    <a:ext cx="649590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" name="Connecteur droit 46"/>
                  <p:cNvCxnSpPr/>
                  <p:nvPr/>
                </p:nvCxnSpPr>
                <p:spPr>
                  <a:xfrm flipV="1">
                    <a:off x="2961526" y="4869161"/>
                    <a:ext cx="0" cy="70810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8" name="ZoneTexte 47"/>
                  <p:cNvSpPr txBox="1"/>
                  <p:nvPr/>
                </p:nvSpPr>
                <p:spPr>
                  <a:xfrm>
                    <a:off x="683568" y="4653136"/>
                    <a:ext cx="1595565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Desired energy</a:t>
                    </a:r>
                  </a:p>
                </p:txBody>
              </p:sp>
              <p:sp>
                <p:nvSpPr>
                  <p:cNvPr id="49" name="ZoneTexte 48"/>
                  <p:cNvSpPr txBox="1"/>
                  <p:nvPr/>
                </p:nvSpPr>
                <p:spPr>
                  <a:xfrm>
                    <a:off x="2771800" y="5487615"/>
                    <a:ext cx="564578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sz="2400" b="1" dirty="0">
                        <a:sym typeface="Symbol"/>
                      </a:rPr>
                      <a:t></a:t>
                    </a:r>
                    <a:r>
                      <a:rPr lang="fr-FR" sz="2400" b="1" baseline="-25000" dirty="0">
                        <a:sym typeface="Symbol"/>
                      </a:rPr>
                      <a:t>s</a:t>
                    </a:r>
                    <a:r>
                      <a:rPr lang="fr-FR" sz="2400" b="1" baseline="30000" dirty="0">
                        <a:sym typeface="Symbol"/>
                      </a:rPr>
                      <a:t>*</a:t>
                    </a:r>
                    <a:endParaRPr lang="fr-FR" sz="2400" b="1" baseline="30000" dirty="0"/>
                  </a:p>
                </p:txBody>
              </p:sp>
              <p:sp>
                <p:nvSpPr>
                  <p:cNvPr id="50" name="Forme libre 49"/>
                  <p:cNvSpPr/>
                  <p:nvPr/>
                </p:nvSpPr>
                <p:spPr>
                  <a:xfrm>
                    <a:off x="2968419" y="4817267"/>
                    <a:ext cx="2035629" cy="1060005"/>
                  </a:xfrm>
                  <a:custGeom>
                    <a:avLst/>
                    <a:gdLst>
                      <a:gd name="connsiteX0" fmla="*/ 0 w 2035629"/>
                      <a:gd name="connsiteY0" fmla="*/ 890064 h 1613340"/>
                      <a:gd name="connsiteX1" fmla="*/ 304800 w 2035629"/>
                      <a:gd name="connsiteY1" fmla="*/ 106292 h 1613340"/>
                      <a:gd name="connsiteX2" fmla="*/ 664029 w 2035629"/>
                      <a:gd name="connsiteY2" fmla="*/ 106292 h 1613340"/>
                      <a:gd name="connsiteX3" fmla="*/ 1034143 w 2035629"/>
                      <a:gd name="connsiteY3" fmla="*/ 1020692 h 1613340"/>
                      <a:gd name="connsiteX4" fmla="*/ 1328057 w 2035629"/>
                      <a:gd name="connsiteY4" fmla="*/ 1608521 h 1613340"/>
                      <a:gd name="connsiteX5" fmla="*/ 2035629 w 2035629"/>
                      <a:gd name="connsiteY5" fmla="*/ 705007 h 1613340"/>
                      <a:gd name="connsiteX6" fmla="*/ 2035629 w 2035629"/>
                      <a:gd name="connsiteY6" fmla="*/ 705007 h 1613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35629" h="1613340">
                        <a:moveTo>
                          <a:pt x="0" y="890064"/>
                        </a:moveTo>
                        <a:cubicBezTo>
                          <a:pt x="97064" y="563492"/>
                          <a:pt x="194129" y="236921"/>
                          <a:pt x="304800" y="106292"/>
                        </a:cubicBezTo>
                        <a:cubicBezTo>
                          <a:pt x="415471" y="-24337"/>
                          <a:pt x="542472" y="-46108"/>
                          <a:pt x="664029" y="106292"/>
                        </a:cubicBezTo>
                        <a:cubicBezTo>
                          <a:pt x="785586" y="258692"/>
                          <a:pt x="923472" y="770321"/>
                          <a:pt x="1034143" y="1020692"/>
                        </a:cubicBezTo>
                        <a:cubicBezTo>
                          <a:pt x="1144814" y="1271063"/>
                          <a:pt x="1161143" y="1661135"/>
                          <a:pt x="1328057" y="1608521"/>
                        </a:cubicBezTo>
                        <a:cubicBezTo>
                          <a:pt x="1494971" y="1555907"/>
                          <a:pt x="2035629" y="705007"/>
                          <a:pt x="2035629" y="705007"/>
                        </a:cubicBezTo>
                        <a:lnTo>
                          <a:pt x="2035629" y="705007"/>
                        </a:lnTo>
                      </a:path>
                    </a:pathLst>
                  </a:custGeom>
                  <a:ln/>
                </p:spPr>
                <p:style>
                  <a:lnRef idx="3">
                    <a:schemeClr val="accent4"/>
                  </a:lnRef>
                  <a:fillRef idx="0">
                    <a:schemeClr val="accent4"/>
                  </a:fillRef>
                  <a:effectRef idx="2">
                    <a:schemeClr val="accent4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</p:grpSp>
          <p:sp>
            <p:nvSpPr>
              <p:cNvPr id="43" name="Rectangle 42"/>
              <p:cNvSpPr/>
              <p:nvPr/>
            </p:nvSpPr>
            <p:spPr>
              <a:xfrm>
                <a:off x="490288" y="3878634"/>
                <a:ext cx="5349890" cy="2651522"/>
              </a:xfrm>
              <a:prstGeom prst="rect">
                <a:avLst/>
              </a:prstGeom>
              <a:noFill/>
              <a:ln/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41" name="Ellipse 40"/>
            <p:cNvSpPr/>
            <p:nvPr/>
          </p:nvSpPr>
          <p:spPr>
            <a:xfrm>
              <a:off x="2604794" y="5013176"/>
              <a:ext cx="75216" cy="5189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7" name="ZoneTexte 56"/>
          <p:cNvSpPr txBox="1"/>
          <p:nvPr/>
        </p:nvSpPr>
        <p:spPr>
          <a:xfrm>
            <a:off x="7248128" y="4779729"/>
            <a:ext cx="2952328" cy="110799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Need new adjustments</a:t>
            </a:r>
          </a:p>
          <a:p>
            <a:endParaRPr lang="en-US" sz="16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Steerers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Quadrupoles</a:t>
            </a:r>
          </a:p>
        </p:txBody>
      </p:sp>
    </p:spTree>
    <p:extLst>
      <p:ext uri="{BB962C8B-B14F-4D97-AF65-F5344CB8AC3E}">
        <p14:creationId xmlns:p14="http://schemas.microsoft.com/office/powerpoint/2010/main" val="274100783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3"/>
          <p:cNvSpPr>
            <a:spLocks noGrp="1"/>
          </p:cNvSpPr>
          <p:nvPr>
            <p:ph type="title"/>
          </p:nvPr>
        </p:nvSpPr>
        <p:spPr>
          <a:xfrm>
            <a:off x="1776000" y="158400"/>
            <a:ext cx="8208432" cy="318272"/>
          </a:xfrm>
        </p:spPr>
        <p:txBody>
          <a:bodyPr vert="horz" wrap="none" lIns="36000" tIns="36000" rIns="36000" bIns="36000" rtlCol="0" anchor="t" anchorCtr="0">
            <a:noAutofit/>
          </a:bodyPr>
          <a:lstStyle/>
          <a:p>
            <a:pPr algn="just"/>
            <a:r>
              <a:rPr lang="en-US" sz="16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SPIRAL2 accelerator at GANIL-Caen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639616" y="582960"/>
            <a:ext cx="6984776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Font typeface="Arial" pitchFamily="34" charset="0"/>
              <a:buNone/>
              <a:defRPr sz="1800" b="1" i="0" u="none" strike="noStrike" kern="1200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Beam tuning steps – Phase #2 : Beam loading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12300520" y="1772816"/>
            <a:ext cx="4663876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Phase #1: Channel definition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Transverse focusing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Field law and synchronism phase of cavities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14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Phase #2: Tuning of the structure (at 1</a:t>
            </a:r>
            <a:r>
              <a:rPr lang="en-US" sz="1400" u="sng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order)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Transverse position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Field and phase of cavities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Phase #3: Beam tuning (2</a:t>
            </a:r>
            <a:r>
              <a:rPr lang="en-US" sz="1400" u="sng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order)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Transverses and longitudinal sizes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Phase #4: Power increasing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Power increase with the increasing of the duty cycle</a:t>
            </a:r>
          </a:p>
        </p:txBody>
      </p:sp>
      <p:sp>
        <p:nvSpPr>
          <p:cNvPr id="59" name="ZoneTexte 58"/>
          <p:cNvSpPr txBox="1"/>
          <p:nvPr/>
        </p:nvSpPr>
        <p:spPr>
          <a:xfrm>
            <a:off x="1991544" y="1268760"/>
            <a:ext cx="8208912" cy="33855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Beam is decelerated in a switched-off cavity by the potential induced by the “beam loading”.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659" y="1763524"/>
            <a:ext cx="2618633" cy="19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063" y="1763524"/>
            <a:ext cx="2511280" cy="19800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64" name="ZoneTexte 63"/>
          <p:cNvSpPr txBox="1"/>
          <p:nvPr/>
        </p:nvSpPr>
        <p:spPr>
          <a:xfrm>
            <a:off x="2926204" y="3810526"/>
            <a:ext cx="6194132" cy="338554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A switched-off cavity for any reason must be detunes in frequency</a:t>
            </a:r>
          </a:p>
        </p:txBody>
      </p:sp>
      <p:pic>
        <p:nvPicPr>
          <p:cNvPr id="65" name="Image 2" descr="image00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049" y="4253352"/>
            <a:ext cx="2885133" cy="245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/>
              <p:cNvSpPr/>
              <p:nvPr/>
            </p:nvSpPr>
            <p:spPr>
              <a:xfrm>
                <a:off x="2135560" y="4854420"/>
                <a:ext cx="3370090" cy="446789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/>
              <a:p>
                <a:r>
                  <a:rPr lang="en-US" sz="1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Precision Time Of Flight :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b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∆</m:t>
                        </m:r>
                        <m:r>
                          <a:rPr lang="en-US" sz="1600" b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𝐄</m:t>
                        </m:r>
                      </m:num>
                      <m:den>
                        <m:r>
                          <a:rPr lang="en-US" sz="1600" b="1">
                            <a:solidFill>
                              <a:schemeClr val="tx1"/>
                            </a:solidFill>
                            <a:latin typeface="Cambria Math"/>
                          </a:rPr>
                          <m:t>𝐄</m:t>
                        </m:r>
                      </m:den>
                    </m:f>
                  </m:oMath>
                </a14:m>
                <a:r>
                  <a:rPr lang="en-US" sz="1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/>
                  </a:rPr>
                  <a:t> = </a:t>
                </a:r>
                <a:r>
                  <a:rPr lang="en-US" sz="1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2.10</a:t>
                </a:r>
                <a:r>
                  <a:rPr lang="en-US" sz="1600" b="1" baseline="30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-3</a:t>
                </a:r>
                <a:endParaRPr lang="en-US" sz="16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6" name="Rectangle 6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5560" y="4854420"/>
                <a:ext cx="3370090" cy="446789"/>
              </a:xfrm>
              <a:prstGeom prst="rect">
                <a:avLst/>
              </a:prstGeom>
              <a:blipFill>
                <a:blip r:embed="rId6"/>
                <a:stretch>
                  <a:fillRect l="-904" b="-4054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" name="Rectangle 66"/>
          <p:cNvSpPr/>
          <p:nvPr/>
        </p:nvSpPr>
        <p:spPr>
          <a:xfrm>
            <a:off x="2206478" y="5661248"/>
            <a:ext cx="41055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Induced potential by the beam loading at 5 mA </a:t>
            </a:r>
          </a:p>
        </p:txBody>
      </p:sp>
      <p:cxnSp>
        <p:nvCxnSpPr>
          <p:cNvPr id="6" name="Connecteur droit avec flèche 5"/>
          <p:cNvCxnSpPr/>
          <p:nvPr/>
        </p:nvCxnSpPr>
        <p:spPr>
          <a:xfrm flipV="1">
            <a:off x="5879976" y="5157192"/>
            <a:ext cx="648072" cy="504056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298198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3"/>
          <p:cNvSpPr>
            <a:spLocks noGrp="1"/>
          </p:cNvSpPr>
          <p:nvPr>
            <p:ph type="title"/>
          </p:nvPr>
        </p:nvSpPr>
        <p:spPr>
          <a:xfrm>
            <a:off x="1776000" y="158400"/>
            <a:ext cx="8208432" cy="318272"/>
          </a:xfrm>
        </p:spPr>
        <p:txBody>
          <a:bodyPr vert="horz" wrap="none" lIns="36000" tIns="36000" rIns="36000" bIns="36000" rtlCol="0" anchor="t" anchorCtr="0">
            <a:noAutofit/>
          </a:bodyPr>
          <a:lstStyle/>
          <a:p>
            <a:pPr algn="just"/>
            <a:r>
              <a:rPr lang="en-US" sz="16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SPIRAL2 accelerator at GANIL-Caen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639616" y="582960"/>
            <a:ext cx="6984776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Font typeface="Arial" pitchFamily="34" charset="0"/>
              <a:buNone/>
              <a:defRPr sz="1800" b="1" i="0" u="none" strike="noStrike" kern="1200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Beam tuning steps – Phase #2 : transverse position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12300520" y="1772816"/>
            <a:ext cx="4663876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Phase #1: Channel definition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Transverse focusing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Field law and synchronism phase of cavities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14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Phase #2: Tuning of the structure (at 1</a:t>
            </a:r>
            <a:r>
              <a:rPr lang="en-US" sz="1400" u="sng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order)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Transverse position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Field and phase of cavities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Phase #3: Beam tuning (2</a:t>
            </a:r>
            <a:r>
              <a:rPr lang="en-US" sz="1400" u="sng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order)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Transverses and longitudinal sizes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Phase #4: Power increasing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Power increase with the increasing of the duty cycle</a:t>
            </a: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520" y="1193173"/>
            <a:ext cx="4330824" cy="3033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 Box 3"/>
          <p:cNvSpPr txBox="1">
            <a:spLocks noChangeArrowheads="1"/>
          </p:cNvSpPr>
          <p:nvPr/>
        </p:nvSpPr>
        <p:spPr bwMode="auto">
          <a:xfrm>
            <a:off x="6312754" y="2261772"/>
            <a:ext cx="4247742" cy="62670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36000" tIns="36000" rIns="36000" bIns="36000">
            <a:spAutoFit/>
          </a:bodyPr>
          <a:lstStyle>
            <a:lvl1pPr marL="446088" indent="-2667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6254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522288" indent="-34290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altLang="fr-FR" sz="1800" dirty="0">
                <a:cs typeface="Times New Roman" panose="02020603050405020304" pitchFamily="18" charset="0"/>
              </a:rPr>
              <a:t>Compensation of the misalignments</a:t>
            </a:r>
          </a:p>
          <a:p>
            <a:pPr marL="522288" indent="-34290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altLang="fr-FR" sz="1800" dirty="0">
                <a:cs typeface="Times New Roman" panose="02020603050405020304" pitchFamily="18" charset="0"/>
              </a:rPr>
              <a:t>Compensation of the cavities steering</a:t>
            </a:r>
          </a:p>
        </p:txBody>
      </p:sp>
      <p:grpSp>
        <p:nvGrpSpPr>
          <p:cNvPr id="29" name="Groupe 28"/>
          <p:cNvGrpSpPr/>
          <p:nvPr/>
        </p:nvGrpSpPr>
        <p:grpSpPr>
          <a:xfrm>
            <a:off x="1559496" y="3413899"/>
            <a:ext cx="3312368" cy="2323778"/>
            <a:chOff x="1400175" y="2641600"/>
            <a:chExt cx="3312368" cy="2323778"/>
          </a:xfrm>
        </p:grpSpPr>
        <p:sp>
          <p:nvSpPr>
            <p:cNvPr id="30" name="Text Box 14"/>
            <p:cNvSpPr txBox="1">
              <a:spLocks noChangeArrowheads="1"/>
            </p:cNvSpPr>
            <p:nvPr/>
          </p:nvSpPr>
          <p:spPr bwMode="auto">
            <a:xfrm>
              <a:off x="1400175" y="3849688"/>
              <a:ext cx="1481138" cy="1115690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fr-FR" sz="1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Orbit correctors (steerers)</a:t>
              </a:r>
            </a:p>
            <a:p>
              <a:pPr algn="ctr">
                <a:spcBef>
                  <a:spcPts val="300"/>
                </a:spcBef>
              </a:pPr>
              <a:r>
                <a:rPr lang="en-US" altLang="fr-FR" sz="16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en-US" altLang="fr-FR" sz="1600" baseline="-250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altLang="fr-FR" sz="16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&amp; B</a:t>
              </a:r>
              <a:r>
                <a:rPr lang="en-US" altLang="fr-FR" sz="1600" baseline="-250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</a:p>
          </p:txBody>
        </p:sp>
        <p:sp>
          <p:nvSpPr>
            <p:cNvPr id="31" name="Line 15"/>
            <p:cNvSpPr>
              <a:spLocks noChangeShapeType="1"/>
            </p:cNvSpPr>
            <p:nvPr/>
          </p:nvSpPr>
          <p:spPr bwMode="auto">
            <a:xfrm flipH="1" flipV="1">
              <a:off x="2143125" y="2641600"/>
              <a:ext cx="0" cy="120015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 type="oval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fr-FR"/>
            </a:p>
          </p:txBody>
        </p:sp>
        <p:sp>
          <p:nvSpPr>
            <p:cNvPr id="32" name="Line 16"/>
            <p:cNvSpPr>
              <a:spLocks noChangeShapeType="1"/>
            </p:cNvSpPr>
            <p:nvPr/>
          </p:nvSpPr>
          <p:spPr bwMode="auto">
            <a:xfrm flipV="1">
              <a:off x="2159000" y="2647950"/>
              <a:ext cx="366713" cy="1185863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 type="oval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fr-FR"/>
            </a:p>
          </p:txBody>
        </p:sp>
        <p:sp>
          <p:nvSpPr>
            <p:cNvPr id="33" name="Line 17"/>
            <p:cNvSpPr>
              <a:spLocks noChangeShapeType="1"/>
            </p:cNvSpPr>
            <p:nvPr/>
          </p:nvSpPr>
          <p:spPr bwMode="auto">
            <a:xfrm flipV="1">
              <a:off x="3784600" y="2647950"/>
              <a:ext cx="279872" cy="125095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 type="oval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fr-FR"/>
            </a:p>
          </p:txBody>
        </p:sp>
        <p:sp>
          <p:nvSpPr>
            <p:cNvPr id="34" name="Text Box 18"/>
            <p:cNvSpPr txBox="1">
              <a:spLocks noChangeArrowheads="1"/>
            </p:cNvSpPr>
            <p:nvPr/>
          </p:nvSpPr>
          <p:spPr bwMode="auto">
            <a:xfrm>
              <a:off x="3367087" y="3927475"/>
              <a:ext cx="1345456" cy="838691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fr-FR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BPM</a:t>
              </a:r>
            </a:p>
            <a:p>
              <a:pPr algn="ctr">
                <a:spcBef>
                  <a:spcPts val="300"/>
                </a:spcBef>
              </a:pPr>
              <a:r>
                <a:rPr lang="en-US" altLang="fr-FR" sz="1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Beam position monitor</a:t>
              </a:r>
              <a:endParaRPr lang="en-US" altLang="fr-FR" sz="1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Line 20"/>
            <p:cNvSpPr>
              <a:spLocks noChangeShapeType="1"/>
            </p:cNvSpPr>
            <p:nvPr/>
          </p:nvSpPr>
          <p:spPr bwMode="auto">
            <a:xfrm flipV="1">
              <a:off x="2870200" y="4156075"/>
              <a:ext cx="517525" cy="17463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 type="oval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fr-FR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 Box 3"/>
              <p:cNvSpPr txBox="1">
                <a:spLocks noChangeArrowheads="1"/>
              </p:cNvSpPr>
              <p:nvPr/>
            </p:nvSpPr>
            <p:spPr bwMode="auto">
              <a:xfrm>
                <a:off x="5231904" y="4422012"/>
                <a:ext cx="5328592" cy="2031325"/>
              </a:xfrm>
              <a:prstGeom prst="rect">
                <a:avLst/>
              </a:prstGeom>
              <a:noFill/>
              <a:ln/>
              <a:effectLst/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 marL="446088" indent="-2667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6254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179388" indent="0"/>
                <a:r>
                  <a:rPr lang="en-US" altLang="fr-FR" sz="1800" b="1" dirty="0">
                    <a:cs typeface="Times New Roman" panose="02020603050405020304" pitchFamily="18" charset="0"/>
                  </a:rPr>
                  <a:t>Steps :</a:t>
                </a:r>
              </a:p>
              <a:p>
                <a:pPr marL="179388" indent="0"/>
                <a:endParaRPr lang="fr-FR" altLang="fr-FR" sz="1800" b="1" u="sng" dirty="0">
                  <a:cs typeface="Times New Roman" panose="02020603050405020304" pitchFamily="18" charset="0"/>
                </a:endParaRPr>
              </a:p>
              <a:p>
                <a:pPr marL="179388" indent="0"/>
                <a:r>
                  <a:rPr lang="en-US" altLang="fr-FR" sz="1800" dirty="0">
                    <a:cs typeface="Times New Roman" panose="02020603050405020304" pitchFamily="18" charset="0"/>
                  </a:rPr>
                  <a:t> </a:t>
                </a:r>
                <a:r>
                  <a:rPr lang="en-US" altLang="fr-FR" sz="1800" u="sng" dirty="0">
                    <a:cs typeface="Times New Roman" panose="02020603050405020304" pitchFamily="18" charset="0"/>
                  </a:rPr>
                  <a:t>From cavity 1 up to cavity 24</a:t>
                </a:r>
              </a:p>
              <a:p>
                <a:pPr marL="358775" lvl="1"/>
                <a:r>
                  <a:rPr lang="en-US" altLang="fr-FR" sz="1800" dirty="0">
                    <a:cs typeface="Times New Roman" panose="02020603050405020304" pitchFamily="18" charset="0"/>
                  </a:rPr>
                  <a:t>  Detuning cavity 1 à 24</a:t>
                </a:r>
              </a:p>
              <a:p>
                <a:pPr marL="358775" lvl="1"/>
                <a:r>
                  <a:rPr lang="fr-FR" altLang="fr-FR" sz="1800" dirty="0">
                    <a:cs typeface="Times New Roman" panose="02020603050405020304" pitchFamily="18" charset="0"/>
                  </a:rPr>
                  <a:t>  </a:t>
                </a:r>
                <a:r>
                  <a:rPr lang="en-US" altLang="fr-FR" sz="1800" dirty="0">
                    <a:cs typeface="Times New Roman" panose="02020603050405020304" pitchFamily="18" charset="0"/>
                  </a:rPr>
                  <a:t>Tuning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fr-FR" sz="1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fr-FR" sz="1800" i="1"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𝜙</m:t>
                        </m:r>
                      </m:e>
                      <m:sub>
                        <m:r>
                          <a:rPr lang="fr-FR" altLang="fr-FR" sz="1800" i="1">
                            <a:latin typeface="Cambria Math"/>
                            <a:cs typeface="Times New Roman" panose="020206030504050203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fr-FR" altLang="fr-FR" sz="1800" dirty="0">
                    <a:cs typeface="Times New Roman" panose="02020603050405020304" pitchFamily="18" charset="0"/>
                  </a:rPr>
                  <a:t> , </a:t>
                </a:r>
                <a14:m>
                  <m:oMath xmlns:m="http://schemas.openxmlformats.org/officeDocument/2006/math">
                    <m:r>
                      <a:rPr lang="fr-FR" altLang="fr-FR" sz="1800" i="1" dirty="0">
                        <a:latin typeface="Cambria Math"/>
                        <a:cs typeface="Times New Roman" panose="02020603050405020304" pitchFamily="18" charset="0"/>
                      </a:rPr>
                      <m:t>𝐸</m:t>
                    </m:r>
                    <m:r>
                      <a:rPr lang="fr-FR" altLang="fr-FR" sz="1800" i="1" baseline="-25000" dirty="0" err="1">
                        <a:latin typeface="Cambria Math"/>
                        <a:cs typeface="Times New Roman" panose="02020603050405020304" pitchFamily="18" charset="0"/>
                      </a:rPr>
                      <m:t>𝑎𝑐𝑐</m:t>
                    </m:r>
                  </m:oMath>
                </a14:m>
                <a:r>
                  <a:rPr lang="en-US" altLang="fr-FR" sz="1800" i="1" baseline="-25000" dirty="0">
                    <a:cs typeface="Times New Roman" panose="02020603050405020304" pitchFamily="18" charset="0"/>
                  </a:rPr>
                  <a:t> </a:t>
                </a:r>
                <a:r>
                  <a:rPr lang="en-US" altLang="fr-FR" sz="1800" dirty="0">
                    <a:cs typeface="Times New Roman" panose="02020603050405020304" pitchFamily="18" charset="0"/>
                  </a:rPr>
                  <a:t>of the cavity</a:t>
                </a:r>
              </a:p>
              <a:p>
                <a:pPr marL="358775" lvl="1"/>
                <a:r>
                  <a:rPr lang="en-US" altLang="fr-FR" sz="1800" dirty="0">
                    <a:cs typeface="Times New Roman" panose="02020603050405020304" pitchFamily="18" charset="0"/>
                  </a:rPr>
                  <a:t>  Alignment of the first period</a:t>
                </a:r>
              </a:p>
              <a:p>
                <a:pPr marL="358775" lvl="1"/>
                <a:r>
                  <a:rPr lang="en-US" altLang="fr-FR" sz="1800" dirty="0">
                    <a:cs typeface="Times New Roman" panose="02020603050405020304" pitchFamily="18" charset="0"/>
                  </a:rPr>
                  <a:t>  Put nominal values fields of the quadrupoles </a:t>
                </a:r>
                <a:r>
                  <a:rPr lang="fr-FR" altLang="fr-FR" sz="1800" i="1" dirty="0">
                    <a:cs typeface="Times New Roman" panose="02020603050405020304" pitchFamily="18" charset="0"/>
                  </a:rPr>
                  <a:t>f(B</a:t>
                </a:r>
                <a:r>
                  <a:rPr lang="el-GR" altLang="fr-FR" sz="1800" i="1" dirty="0">
                    <a:cs typeface="Times New Roman" panose="02020603050405020304" pitchFamily="18" charset="0"/>
                    <a:sym typeface="Symbol"/>
                  </a:rPr>
                  <a:t></a:t>
                </a:r>
                <a:r>
                  <a:rPr lang="fr-FR" altLang="fr-FR" sz="1800" i="1" dirty="0">
                    <a:cs typeface="Times New Roman" panose="02020603050405020304" pitchFamily="18" charset="0"/>
                    <a:sym typeface="Symbol"/>
                  </a:rPr>
                  <a:t>)</a:t>
                </a:r>
                <a:endParaRPr lang="fr-FR" altLang="fr-FR" sz="1800" i="1" dirty="0"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6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31904" y="4422012"/>
                <a:ext cx="5328592" cy="2031325"/>
              </a:xfrm>
              <a:prstGeom prst="rect">
                <a:avLst/>
              </a:prstGeom>
              <a:blipFill>
                <a:blip r:embed="rId4"/>
                <a:stretch>
                  <a:fillRect t="-1190" b="-3274"/>
                </a:stretch>
              </a:blipFill>
              <a:ln/>
              <a:effectLst/>
              <a:ex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Connecteur droit avec flèche 36"/>
          <p:cNvCxnSpPr/>
          <p:nvPr/>
        </p:nvCxnSpPr>
        <p:spPr>
          <a:xfrm>
            <a:off x="5303912" y="5151128"/>
            <a:ext cx="21602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8" name="Connecteur droit 37"/>
          <p:cNvCxnSpPr/>
          <p:nvPr/>
        </p:nvCxnSpPr>
        <p:spPr>
          <a:xfrm>
            <a:off x="5303912" y="5151129"/>
            <a:ext cx="0" cy="114309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9" name="Connecteur droit 38"/>
          <p:cNvCxnSpPr/>
          <p:nvPr/>
        </p:nvCxnSpPr>
        <p:spPr>
          <a:xfrm>
            <a:off x="5303912" y="6294219"/>
            <a:ext cx="432048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273789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3"/>
          <p:cNvSpPr>
            <a:spLocks noGrp="1"/>
          </p:cNvSpPr>
          <p:nvPr>
            <p:ph type="title"/>
          </p:nvPr>
        </p:nvSpPr>
        <p:spPr>
          <a:xfrm>
            <a:off x="1776000" y="158400"/>
            <a:ext cx="8208432" cy="318272"/>
          </a:xfrm>
        </p:spPr>
        <p:txBody>
          <a:bodyPr vert="horz" wrap="none" lIns="36000" tIns="36000" rIns="36000" bIns="36000" rtlCol="0" anchor="t" anchorCtr="0">
            <a:noAutofit/>
          </a:bodyPr>
          <a:lstStyle/>
          <a:p>
            <a:pPr algn="just"/>
            <a:r>
              <a:rPr lang="en-US" sz="16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SPIRAL2 accelerator at GANIL-Caen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423592" y="582960"/>
            <a:ext cx="7488832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Font typeface="Arial" pitchFamily="34" charset="0"/>
              <a:buNone/>
              <a:defRPr sz="1800" b="1" i="0" u="none" strike="noStrike" kern="1200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Beam tuning steps – Phase #3 : matching-Mismatching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12300520" y="1772816"/>
            <a:ext cx="4663876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Phase #1: Channel definition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Transverse focusing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Field law and synchronism phase of cavities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14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Phase #2: Tuning of the structure (at 1</a:t>
            </a:r>
            <a:r>
              <a:rPr lang="en-US" sz="1400" u="sng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order)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Transverse position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Field and phase of cavities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Phase #3: Beam tuning (2</a:t>
            </a:r>
            <a:r>
              <a:rPr lang="en-US" sz="1400" u="sng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order)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Transverses and longitudinal sizes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Phase #4: Power increasing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Power increase with the increasing of the duty cycle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7536161" y="14476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 err="1"/>
          </a:p>
        </p:txBody>
      </p:sp>
      <p:grpSp>
        <p:nvGrpSpPr>
          <p:cNvPr id="2" name="Groupe 1"/>
          <p:cNvGrpSpPr/>
          <p:nvPr/>
        </p:nvGrpSpPr>
        <p:grpSpPr>
          <a:xfrm>
            <a:off x="1783084" y="1303600"/>
            <a:ext cx="4086225" cy="3560762"/>
            <a:chOff x="259083" y="1303600"/>
            <a:chExt cx="4086225" cy="3560762"/>
          </a:xfrm>
        </p:grpSpPr>
        <p:pic>
          <p:nvPicPr>
            <p:cNvPr id="19" name="Picture 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083" y="1303600"/>
              <a:ext cx="4086225" cy="35607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Text Box 9"/>
            <p:cNvSpPr txBox="1">
              <a:spLocks noChangeArrowheads="1"/>
            </p:cNvSpPr>
            <p:nvPr/>
          </p:nvSpPr>
          <p:spPr bwMode="auto">
            <a:xfrm>
              <a:off x="1619672" y="2805375"/>
              <a:ext cx="1680268" cy="338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Beam is matched</a:t>
              </a:r>
            </a:p>
          </p:txBody>
        </p:sp>
      </p:grpSp>
      <p:sp>
        <p:nvSpPr>
          <p:cNvPr id="24" name="ZoneTexte 23"/>
          <p:cNvSpPr txBox="1"/>
          <p:nvPr/>
        </p:nvSpPr>
        <p:spPr>
          <a:xfrm>
            <a:off x="3365108" y="5192032"/>
            <a:ext cx="5827236" cy="14773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Effect of the mismatching : </a:t>
            </a:r>
          </a:p>
          <a:p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Emittances growth</a:t>
            </a:r>
          </a:p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Halo formation</a:t>
            </a:r>
          </a:p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Beam losses</a:t>
            </a:r>
          </a:p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Decrease of the performances for the physics experiments</a:t>
            </a:r>
          </a:p>
        </p:txBody>
      </p:sp>
      <p:grpSp>
        <p:nvGrpSpPr>
          <p:cNvPr id="3" name="Groupe 2"/>
          <p:cNvGrpSpPr/>
          <p:nvPr/>
        </p:nvGrpSpPr>
        <p:grpSpPr>
          <a:xfrm>
            <a:off x="6336033" y="1296629"/>
            <a:ext cx="4008438" cy="3492500"/>
            <a:chOff x="4812033" y="1296629"/>
            <a:chExt cx="4008438" cy="3492500"/>
          </a:xfrm>
        </p:grpSpPr>
        <p:pic>
          <p:nvPicPr>
            <p:cNvPr id="21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2033" y="1296629"/>
              <a:ext cx="4008438" cy="3492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5" name="Text Box 9"/>
            <p:cNvSpPr txBox="1">
              <a:spLocks noChangeArrowheads="1"/>
            </p:cNvSpPr>
            <p:nvPr/>
          </p:nvSpPr>
          <p:spPr bwMode="auto">
            <a:xfrm>
              <a:off x="5966729" y="2780928"/>
              <a:ext cx="1989647" cy="338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Beam is mismatched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9059643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3"/>
          <p:cNvSpPr>
            <a:spLocks noGrp="1"/>
          </p:cNvSpPr>
          <p:nvPr>
            <p:ph type="title"/>
          </p:nvPr>
        </p:nvSpPr>
        <p:spPr>
          <a:xfrm>
            <a:off x="1776000" y="158400"/>
            <a:ext cx="8208432" cy="318272"/>
          </a:xfrm>
        </p:spPr>
        <p:txBody>
          <a:bodyPr vert="horz" wrap="none" lIns="36000" tIns="36000" rIns="36000" bIns="36000" rtlCol="0" anchor="t" anchorCtr="0">
            <a:noAutofit/>
          </a:bodyPr>
          <a:lstStyle/>
          <a:p>
            <a:pPr algn="just"/>
            <a:r>
              <a:rPr lang="en-US" sz="16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SPIRAL2 accelerator at GANIL-Caen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423592" y="582960"/>
            <a:ext cx="7488832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Font typeface="Arial" pitchFamily="34" charset="0"/>
              <a:buNone/>
              <a:defRPr sz="1800" b="1" i="0" u="none" strike="noStrike" kern="1200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Beam tuning steps – Phase #3 : Theoretical aspects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12300520" y="1772816"/>
            <a:ext cx="4663876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Phase #1: Channel definition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Transverse focusing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Field law and synchronism phase of cavities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14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Phase #2: Tuning of the structure (at 1</a:t>
            </a:r>
            <a:r>
              <a:rPr lang="en-US" sz="1400" u="sng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order)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Transverse position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Field and phase of cavities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Phase #3: Beam tuning (2</a:t>
            </a:r>
            <a:r>
              <a:rPr lang="en-US" sz="1400" u="sng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order)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Transverses and longitudinal sizes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Phase #4: Power increasing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Power increase with the increasing of the duty cycle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496" y="2226350"/>
            <a:ext cx="8272908" cy="3800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1991544" y="2352259"/>
            <a:ext cx="3024336" cy="3330476"/>
          </a:xfrm>
          <a:prstGeom prst="rect">
            <a:avLst/>
          </a:prstGeom>
          <a:solidFill>
            <a:srgbClr val="FFFF99">
              <a:alpha val="2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fr-FR" altLang="fr-FR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257" y="1482716"/>
            <a:ext cx="3273924" cy="743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e 862220"/>
          <p:cNvGrpSpPr/>
          <p:nvPr/>
        </p:nvGrpSpPr>
        <p:grpSpPr>
          <a:xfrm>
            <a:off x="3242835" y="1146230"/>
            <a:ext cx="4740873" cy="5069596"/>
            <a:chOff x="1934858" y="980728"/>
            <a:chExt cx="4740873" cy="5069596"/>
          </a:xfrm>
        </p:grpSpPr>
        <p:grpSp>
          <p:nvGrpSpPr>
            <p:cNvPr id="23" name="Groupe 862218"/>
            <p:cNvGrpSpPr/>
            <p:nvPr/>
          </p:nvGrpSpPr>
          <p:grpSpPr>
            <a:xfrm>
              <a:off x="3275856" y="1444290"/>
              <a:ext cx="3399875" cy="1480654"/>
              <a:chOff x="3275856" y="1444290"/>
              <a:chExt cx="3399875" cy="1480654"/>
            </a:xfrm>
          </p:grpSpPr>
          <p:sp>
            <p:nvSpPr>
              <p:cNvPr id="37" name="Text Box 16"/>
              <p:cNvSpPr txBox="1">
                <a:spLocks noChangeArrowheads="1"/>
              </p:cNvSpPr>
              <p:nvPr/>
            </p:nvSpPr>
            <p:spPr bwMode="auto">
              <a:xfrm>
                <a:off x="4373498" y="1444290"/>
                <a:ext cx="2302233" cy="338554"/>
              </a:xfrm>
              <a:prstGeom prst="rect">
                <a:avLst/>
              </a:pr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r>
                  <a:rPr lang="en-US" altLang="fr-FR" sz="1600" b="1" dirty="0">
                    <a:solidFill>
                      <a:srgbClr val="020BB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 Quadrupoles to adjust</a:t>
                </a:r>
              </a:p>
            </p:txBody>
          </p:sp>
          <p:cxnSp>
            <p:nvCxnSpPr>
              <p:cNvPr id="38" name="Connecteur droit avec flèche 37"/>
              <p:cNvCxnSpPr/>
              <p:nvPr/>
            </p:nvCxnSpPr>
            <p:spPr>
              <a:xfrm flipH="1">
                <a:off x="3923204" y="1780840"/>
                <a:ext cx="1152852" cy="1144104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39" name="Connecteur droit avec flèche 38"/>
              <p:cNvCxnSpPr/>
              <p:nvPr/>
            </p:nvCxnSpPr>
            <p:spPr>
              <a:xfrm flipH="1">
                <a:off x="3779912" y="1780840"/>
                <a:ext cx="1080120" cy="1144104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0" name="Connecteur droit avec flèche 39"/>
              <p:cNvCxnSpPr/>
              <p:nvPr/>
            </p:nvCxnSpPr>
            <p:spPr>
              <a:xfrm flipH="1">
                <a:off x="3439953" y="1780840"/>
                <a:ext cx="1296144" cy="1144104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1" name="Connecteur droit avec flèche 40"/>
              <p:cNvCxnSpPr/>
              <p:nvPr/>
            </p:nvCxnSpPr>
            <p:spPr>
              <a:xfrm flipH="1">
                <a:off x="3275856" y="1780840"/>
                <a:ext cx="1263542" cy="1144104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oupe 862219"/>
            <p:cNvGrpSpPr/>
            <p:nvPr/>
          </p:nvGrpSpPr>
          <p:grpSpPr>
            <a:xfrm>
              <a:off x="2000879" y="4761150"/>
              <a:ext cx="2055371" cy="1289174"/>
              <a:chOff x="2000879" y="4761150"/>
              <a:chExt cx="2055371" cy="1289174"/>
            </a:xfrm>
          </p:grpSpPr>
          <p:cxnSp>
            <p:nvCxnSpPr>
              <p:cNvPr id="35" name="Connecteur droit avec flèche 34"/>
              <p:cNvCxnSpPr/>
              <p:nvPr/>
            </p:nvCxnSpPr>
            <p:spPr>
              <a:xfrm flipH="1" flipV="1">
                <a:off x="3275856" y="4761150"/>
                <a:ext cx="288032" cy="1100084"/>
              </a:xfrm>
              <a:prstGeom prst="straightConnector1">
                <a:avLst/>
              </a:prstGeom>
              <a:ln>
                <a:solidFill>
                  <a:srgbClr val="00B050"/>
                </a:solidFill>
                <a:tailEnd type="arrow"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36" name="Connecteur droit avec flèche 35"/>
              <p:cNvCxnSpPr/>
              <p:nvPr/>
            </p:nvCxnSpPr>
            <p:spPr>
              <a:xfrm flipH="1" flipV="1">
                <a:off x="2123728" y="4761150"/>
                <a:ext cx="288032" cy="1100084"/>
              </a:xfrm>
              <a:prstGeom prst="straightConnector1">
                <a:avLst/>
              </a:prstGeom>
              <a:ln>
                <a:solidFill>
                  <a:srgbClr val="00B050"/>
                </a:solidFill>
                <a:tailEnd type="arrow"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sp>
            <p:nvSpPr>
              <p:cNvPr id="34" name="Text Box 16"/>
              <p:cNvSpPr txBox="1">
                <a:spLocks noChangeArrowheads="1"/>
              </p:cNvSpPr>
              <p:nvPr/>
            </p:nvSpPr>
            <p:spPr bwMode="auto">
              <a:xfrm>
                <a:off x="2000879" y="5711770"/>
                <a:ext cx="2055371" cy="338554"/>
              </a:xfrm>
              <a:prstGeom prst="rect">
                <a:avLst/>
              </a:pr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 algn="ctr"/>
                <a:r>
                  <a:rPr lang="en-US" altLang="fr-FR" sz="1600" b="1" dirty="0" err="1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Rebunchers</a:t>
                </a:r>
                <a:r>
                  <a:rPr lang="en-US" altLang="fr-FR" sz="1600" b="1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to adjust</a:t>
                </a:r>
              </a:p>
            </p:txBody>
          </p:sp>
        </p:grpSp>
        <p:grpSp>
          <p:nvGrpSpPr>
            <p:cNvPr id="27" name="Groupe 862217"/>
            <p:cNvGrpSpPr/>
            <p:nvPr/>
          </p:nvGrpSpPr>
          <p:grpSpPr>
            <a:xfrm>
              <a:off x="1934858" y="980728"/>
              <a:ext cx="1961916" cy="512245"/>
              <a:chOff x="1934858" y="980728"/>
              <a:chExt cx="1961916" cy="512245"/>
            </a:xfrm>
          </p:grpSpPr>
          <p:sp>
            <p:nvSpPr>
              <p:cNvPr id="28" name="Flèche vers le bas 27"/>
              <p:cNvSpPr/>
              <p:nvPr/>
            </p:nvSpPr>
            <p:spPr>
              <a:xfrm>
                <a:off x="1934858" y="980728"/>
                <a:ext cx="116862" cy="489204"/>
              </a:xfrm>
              <a:prstGeom prst="downArrow">
                <a:avLst/>
              </a:pr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9" name="Flèche vers le bas 28"/>
              <p:cNvSpPr/>
              <p:nvPr/>
            </p:nvSpPr>
            <p:spPr>
              <a:xfrm>
                <a:off x="3014978" y="995580"/>
                <a:ext cx="116862" cy="489204"/>
              </a:xfrm>
              <a:prstGeom prst="downArrow">
                <a:avLst/>
              </a:pr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0" name="Flèche vers le bas 29"/>
              <p:cNvSpPr/>
              <p:nvPr/>
            </p:nvSpPr>
            <p:spPr>
              <a:xfrm>
                <a:off x="3191596" y="1003769"/>
                <a:ext cx="116862" cy="489204"/>
              </a:xfrm>
              <a:prstGeom prst="downArrow">
                <a:avLst/>
              </a:prstGeom>
              <a:ln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1" name="Flèche vers le bas 30"/>
              <p:cNvSpPr/>
              <p:nvPr/>
            </p:nvSpPr>
            <p:spPr>
              <a:xfrm>
                <a:off x="3289433" y="1003769"/>
                <a:ext cx="116862" cy="489204"/>
              </a:xfrm>
              <a:prstGeom prst="downArrow">
                <a:avLst/>
              </a:prstGeom>
              <a:ln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2" name="Flèche vers le bas 31"/>
              <p:cNvSpPr/>
              <p:nvPr/>
            </p:nvSpPr>
            <p:spPr>
              <a:xfrm>
                <a:off x="3682075" y="995580"/>
                <a:ext cx="116862" cy="489204"/>
              </a:xfrm>
              <a:prstGeom prst="downArrow">
                <a:avLst/>
              </a:prstGeom>
              <a:ln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3" name="Flèche vers le bas 32"/>
              <p:cNvSpPr/>
              <p:nvPr/>
            </p:nvSpPr>
            <p:spPr>
              <a:xfrm>
                <a:off x="3779912" y="995580"/>
                <a:ext cx="116862" cy="489204"/>
              </a:xfrm>
              <a:prstGeom prst="downArrow">
                <a:avLst/>
              </a:prstGeom>
              <a:ln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grpSp>
        <p:nvGrpSpPr>
          <p:cNvPr id="42" name="Groupe 862216"/>
          <p:cNvGrpSpPr/>
          <p:nvPr/>
        </p:nvGrpSpPr>
        <p:grpSpPr>
          <a:xfrm>
            <a:off x="5519937" y="2298359"/>
            <a:ext cx="4932040" cy="3964215"/>
            <a:chOff x="4211961" y="2132856"/>
            <a:chExt cx="4932040" cy="3964215"/>
          </a:xfrm>
        </p:grpSpPr>
        <p:grpSp>
          <p:nvGrpSpPr>
            <p:cNvPr id="43" name="Groupe 862210"/>
            <p:cNvGrpSpPr/>
            <p:nvPr/>
          </p:nvGrpSpPr>
          <p:grpSpPr>
            <a:xfrm>
              <a:off x="4211961" y="2132856"/>
              <a:ext cx="4932040" cy="3964215"/>
              <a:chOff x="4211961" y="2132856"/>
              <a:chExt cx="4932040" cy="3964215"/>
            </a:xfrm>
          </p:grpSpPr>
          <p:grpSp>
            <p:nvGrpSpPr>
              <p:cNvPr id="46" name="Groupe 30"/>
              <p:cNvGrpSpPr/>
              <p:nvPr/>
            </p:nvGrpSpPr>
            <p:grpSpPr>
              <a:xfrm>
                <a:off x="4211961" y="2186757"/>
                <a:ext cx="4932040" cy="3910314"/>
                <a:chOff x="4211961" y="2186757"/>
                <a:chExt cx="4932040" cy="3910314"/>
              </a:xfrm>
            </p:grpSpPr>
            <p:pic>
              <p:nvPicPr>
                <p:cNvPr id="49" name="Picture 2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08105" y="2186757"/>
                  <a:ext cx="3620549" cy="1576454"/>
                </a:xfrm>
                <a:prstGeom prst="rect">
                  <a:avLst/>
                </a:prstGeom>
                <a:ln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</p:pic>
            <p:pic>
              <p:nvPicPr>
                <p:cNvPr id="50" name="Picture 3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08105" y="4110767"/>
                  <a:ext cx="3635896" cy="1583136"/>
                </a:xfrm>
                <a:prstGeom prst="rect">
                  <a:avLst/>
                </a:prstGeom>
                <a:ln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</p:pic>
            <p:cxnSp>
              <p:nvCxnSpPr>
                <p:cNvPr id="51" name="Connecteur droit 50"/>
                <p:cNvCxnSpPr/>
                <p:nvPr/>
              </p:nvCxnSpPr>
              <p:spPr>
                <a:xfrm>
                  <a:off x="4211961" y="2471410"/>
                  <a:ext cx="0" cy="3625661"/>
                </a:xfrm>
                <a:prstGeom prst="line">
                  <a:avLst/>
                </a:prstGeom>
                <a:ln w="28575"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Connecteur droit 51"/>
                <p:cNvCxnSpPr/>
                <p:nvPr/>
              </p:nvCxnSpPr>
              <p:spPr>
                <a:xfrm>
                  <a:off x="4644008" y="2471410"/>
                  <a:ext cx="0" cy="3625661"/>
                </a:xfrm>
                <a:prstGeom prst="line">
                  <a:avLst/>
                </a:prstGeom>
                <a:ln w="28575"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Connecteur droit avec flèche 52"/>
                <p:cNvCxnSpPr/>
                <p:nvPr/>
              </p:nvCxnSpPr>
              <p:spPr>
                <a:xfrm>
                  <a:off x="4211961" y="5990510"/>
                  <a:ext cx="432047" cy="0"/>
                </a:xfrm>
                <a:prstGeom prst="straightConnector1">
                  <a:avLst/>
                </a:prstGeom>
                <a:ln w="28575">
                  <a:headEnd type="arrow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Connecteur droit 53"/>
                <p:cNvCxnSpPr/>
                <p:nvPr/>
              </p:nvCxnSpPr>
              <p:spPr>
                <a:xfrm>
                  <a:off x="4572000" y="5990510"/>
                  <a:ext cx="1872208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5" name="ZoneTexte 54"/>
                <p:cNvSpPr txBox="1"/>
                <p:nvPr/>
              </p:nvSpPr>
              <p:spPr>
                <a:xfrm>
                  <a:off x="4932040" y="5702478"/>
                  <a:ext cx="83869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Period</a:t>
                  </a:r>
                </a:p>
              </p:txBody>
            </p:sp>
          </p:grpSp>
          <p:sp>
            <p:nvSpPr>
              <p:cNvPr id="47" name="ZoneTexte 46"/>
              <p:cNvSpPr txBox="1"/>
              <p:nvPr/>
            </p:nvSpPr>
            <p:spPr>
              <a:xfrm>
                <a:off x="6732240" y="2132856"/>
                <a:ext cx="69762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Entry</a:t>
                </a:r>
              </a:p>
            </p:txBody>
          </p:sp>
          <p:sp>
            <p:nvSpPr>
              <p:cNvPr id="48" name="ZoneTexte 47"/>
              <p:cNvSpPr txBox="1"/>
              <p:nvPr/>
            </p:nvSpPr>
            <p:spPr>
              <a:xfrm>
                <a:off x="6808941" y="4077072"/>
                <a:ext cx="55015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Exit</a:t>
                </a:r>
              </a:p>
            </p:txBody>
          </p:sp>
        </p:grpSp>
        <p:cxnSp>
          <p:nvCxnSpPr>
            <p:cNvPr id="44" name="Connecteur droit avec flèche 43"/>
            <p:cNvCxnSpPr/>
            <p:nvPr/>
          </p:nvCxnSpPr>
          <p:spPr>
            <a:xfrm flipH="1">
              <a:off x="4211961" y="3284984"/>
              <a:ext cx="1296144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5" name="Connecteur droit avec flèche 44"/>
            <p:cNvCxnSpPr/>
            <p:nvPr/>
          </p:nvCxnSpPr>
          <p:spPr>
            <a:xfrm flipH="1" flipV="1">
              <a:off x="4625551" y="5142114"/>
              <a:ext cx="882554" cy="15078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56" name="ZoneTexte 55"/>
          <p:cNvSpPr txBox="1"/>
          <p:nvPr/>
        </p:nvSpPr>
        <p:spPr>
          <a:xfrm>
            <a:off x="2999657" y="6381328"/>
            <a:ext cx="5981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Get close beam at the entrance and at the exit of the period</a:t>
            </a:r>
          </a:p>
        </p:txBody>
      </p:sp>
    </p:spTree>
    <p:extLst>
      <p:ext uri="{BB962C8B-B14F-4D97-AF65-F5344CB8AC3E}">
        <p14:creationId xmlns:p14="http://schemas.microsoft.com/office/powerpoint/2010/main" val="2297655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3"/>
          <p:cNvSpPr>
            <a:spLocks noGrp="1"/>
          </p:cNvSpPr>
          <p:nvPr>
            <p:ph type="title"/>
          </p:nvPr>
        </p:nvSpPr>
        <p:spPr>
          <a:xfrm>
            <a:off x="1776000" y="158400"/>
            <a:ext cx="8208432" cy="318272"/>
          </a:xfrm>
        </p:spPr>
        <p:txBody>
          <a:bodyPr vert="horz" wrap="none" lIns="36000" tIns="36000" rIns="36000" bIns="36000" rtlCol="0" anchor="t" anchorCtr="0">
            <a:noAutofit/>
          </a:bodyPr>
          <a:lstStyle/>
          <a:p>
            <a:pPr algn="just"/>
            <a:r>
              <a:rPr lang="en-US" sz="16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SPIRAL2 accelerator at GANIL-Caen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639616" y="582960"/>
            <a:ext cx="6984776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Font typeface="Arial" pitchFamily="34" charset="0"/>
              <a:buNone/>
              <a:defRPr sz="1800" b="1" i="0" u="none" strike="noStrike" kern="1200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  <a:ea typeface="+mj-ea"/>
                <a:cs typeface="+mj-cs"/>
              </a:defRPr>
            </a:lvl1pPr>
          </a:lstStyle>
          <a:p>
            <a:pPr marL="457200" indent="-457200" algn="ctr">
              <a:buFont typeface="+mj-lt"/>
              <a:buAutoNum type="arabicPeriod" startAt="2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ION sources and low energy beam lines</a:t>
            </a:r>
          </a:p>
        </p:txBody>
      </p:sp>
      <p:pic>
        <p:nvPicPr>
          <p:cNvPr id="7" name="Picture 26" descr="sp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5794" y="1196753"/>
            <a:ext cx="8132446" cy="5414309"/>
          </a:xfrm>
          <a:prstGeom prst="rect">
            <a:avLst/>
          </a:prstGeom>
          <a:noFill/>
        </p:spPr>
      </p:pic>
      <p:sp>
        <p:nvSpPr>
          <p:cNvPr id="8" name="ZoneTexte 7"/>
          <p:cNvSpPr txBox="1"/>
          <p:nvPr/>
        </p:nvSpPr>
        <p:spPr>
          <a:xfrm>
            <a:off x="7650480" y="5548087"/>
            <a:ext cx="2733040" cy="64633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Calibri" pitchFamily="34" charset="0"/>
                <a:cs typeface="Calibri" pitchFamily="34" charset="0"/>
              </a:rPr>
              <a:t>Low Energy Beam Transport lines (LEBT)</a:t>
            </a:r>
          </a:p>
        </p:txBody>
      </p:sp>
      <p:sp>
        <p:nvSpPr>
          <p:cNvPr id="9" name="Ellipse 8"/>
          <p:cNvSpPr/>
          <p:nvPr/>
        </p:nvSpPr>
        <p:spPr bwMode="auto">
          <a:xfrm>
            <a:off x="6807200" y="5466806"/>
            <a:ext cx="853440" cy="579120"/>
          </a:xfrm>
          <a:prstGeom prst="ellipse">
            <a:avLst/>
          </a:prstGeom>
          <a:noFill/>
          <a:ln w="317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631504" y="6441784"/>
            <a:ext cx="2304256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LEBT = LBE (in French)</a:t>
            </a:r>
          </a:p>
        </p:txBody>
      </p:sp>
    </p:spTree>
    <p:extLst>
      <p:ext uri="{BB962C8B-B14F-4D97-AF65-F5344CB8AC3E}">
        <p14:creationId xmlns:p14="http://schemas.microsoft.com/office/powerpoint/2010/main" val="3625890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9" grpId="1" animBg="1"/>
      <p:bldP spid="10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3"/>
          <p:cNvSpPr>
            <a:spLocks noGrp="1"/>
          </p:cNvSpPr>
          <p:nvPr>
            <p:ph type="title"/>
          </p:nvPr>
        </p:nvSpPr>
        <p:spPr>
          <a:xfrm>
            <a:off x="1776000" y="158400"/>
            <a:ext cx="8208432" cy="318272"/>
          </a:xfrm>
        </p:spPr>
        <p:txBody>
          <a:bodyPr vert="horz" wrap="none" lIns="36000" tIns="36000" rIns="36000" bIns="36000" rtlCol="0" anchor="t" anchorCtr="0">
            <a:noAutofit/>
          </a:bodyPr>
          <a:lstStyle/>
          <a:p>
            <a:pPr algn="just"/>
            <a:r>
              <a:rPr lang="en-US" sz="16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SPIRAL2 accelerator at GANIL-Caen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423592" y="582960"/>
            <a:ext cx="7488832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Font typeface="Arial" pitchFamily="34" charset="0"/>
              <a:buNone/>
              <a:defRPr sz="1800" b="1" i="0" u="none" strike="noStrike" kern="1200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Beam tuning steps – Phase #3 : Methodology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12300520" y="1772816"/>
            <a:ext cx="4663876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Phase #1: Channel definition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Transverse focusing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Field law and synchronism phase of cavities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14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Phase #2: Tuning of the structure (at 1</a:t>
            </a:r>
            <a:r>
              <a:rPr lang="en-US" sz="1400" u="sng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order)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Transverse position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Field and phase of cavities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Phase #3: Beam tuning (2</a:t>
            </a:r>
            <a:r>
              <a:rPr lang="en-US" sz="1400" u="sng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order)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Transverses and longitudinal sizes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Phase #4: Power increasing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Power increase with the increasing of the duty cycle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ectangle 57"/>
              <p:cNvSpPr/>
              <p:nvPr/>
            </p:nvSpPr>
            <p:spPr>
              <a:xfrm>
                <a:off x="1770439" y="4351164"/>
                <a:ext cx="8534508" cy="2177519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marL="285750" indent="-285750">
                  <a:spcAft>
                    <a:spcPts val="90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Ø"/>
                  <a:defRPr/>
                </a:pPr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Tuning of the last LME quadrupole double (LME-Q26, LME-Q27), first quadrupole doublet of LINAC (LINA-Q01 &amp; LINA-Q02) and 2 </a:t>
                </a:r>
                <a:r>
                  <a:rPr lang="en-US" sz="1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rebunchers</a:t>
                </a:r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of the LME (LME-GR2 et LME-GR3) </a:t>
                </a:r>
              </a:p>
              <a:p>
                <a:pPr marL="285750" indent="-285750">
                  <a:spcAft>
                    <a:spcPts val="90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Ø"/>
                  <a:defRPr/>
                </a:pPr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Criteria : sizes </a:t>
                </a:r>
                <a14:m>
                  <m:oMath xmlns:m="http://schemas.openxmlformats.org/officeDocument/2006/math">
                    <m:r>
                      <a:rPr lang="en-US" sz="1400" i="1" dirty="0">
                        <a:latin typeface="Cambria Math"/>
                      </a:rPr>
                      <m:t>(</m:t>
                    </m:r>
                    <m:sSup>
                      <m:sSupPr>
                        <m:ctrlPr>
                          <a:rPr lang="en-US" sz="14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14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 dirty="0">
                                <a:latin typeface="Cambria Math"/>
                                <a:ea typeface="Cambria Math"/>
                              </a:rPr>
                              <m:t>𝜎</m:t>
                            </m:r>
                          </m:e>
                          <m:sub>
                            <m:r>
                              <a:rPr lang="fr-FR" sz="1400" i="1" dirty="0">
                                <a:latin typeface="Cambria Math"/>
                              </a:rPr>
                              <m:t>𝑋</m:t>
                            </m:r>
                          </m:sub>
                        </m:sSub>
                      </m:e>
                      <m:sup>
                        <m:r>
                          <a:rPr lang="fr-FR" sz="1400" i="1" dirty="0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fr-FR" sz="1400" i="1" dirty="0">
                        <a:latin typeface="Cambria Math"/>
                      </a:rPr>
                      <m:t>−</m:t>
                    </m:r>
                    <m:sSup>
                      <m:sSupPr>
                        <m:ctrlPr>
                          <a:rPr lang="en-US" sz="14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14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 dirty="0">
                                <a:latin typeface="Cambria Math"/>
                                <a:ea typeface="Cambria Math"/>
                              </a:rPr>
                              <m:t>𝜎</m:t>
                            </m:r>
                          </m:e>
                          <m:sub>
                            <m:r>
                              <a:rPr lang="fr-FR" sz="1400" i="1" dirty="0">
                                <a:latin typeface="Cambria Math"/>
                              </a:rPr>
                              <m:t>𝑌</m:t>
                            </m:r>
                          </m:sub>
                        </m:sSub>
                      </m:e>
                      <m:sup>
                        <m:r>
                          <a:rPr lang="fr-FR" sz="1400" i="1" dirty="0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sz="1400" b="1" i="1" dirty="0">
                        <a:latin typeface="Cambria Math"/>
                      </a:rPr>
                      <m:t>, </m:t>
                    </m:r>
                    <m:r>
                      <a:rPr lang="en-US" sz="1400" b="1" i="1" dirty="0">
                        <a:latin typeface="Cambria Math"/>
                        <a:sym typeface="Symbol"/>
                      </a:rPr>
                      <m:t></m:t>
                    </m:r>
                    <m:r>
                      <a:rPr lang="en-US" sz="1400" b="1" i="1" baseline="-25000" dirty="0">
                        <a:latin typeface="Cambria Math"/>
                      </a:rPr>
                      <m:t>𝒛</m:t>
                    </m:r>
                    <m:r>
                      <a:rPr lang="en-US" sz="1400" i="1" dirty="0">
                        <a:latin typeface="Cambria Math"/>
                      </a:rPr>
                      <m:t>)</m:t>
                    </m:r>
                  </m:oMath>
                </a14:m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are constant at each period</a:t>
                </a:r>
              </a:p>
              <a:p>
                <a:pPr marL="285750" indent="-285750">
                  <a:spcAft>
                    <a:spcPts val="90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Ø"/>
                  <a:defRPr/>
                </a:pPr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Measurement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14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 dirty="0">
                                <a:latin typeface="Cambria Math"/>
                                <a:ea typeface="Cambria Math"/>
                              </a:rPr>
                              <m:t>𝜎</m:t>
                            </m:r>
                          </m:e>
                          <m:sub>
                            <m:r>
                              <a:rPr lang="fr-FR" sz="1400" i="1" dirty="0">
                                <a:latin typeface="Cambria Math"/>
                              </a:rPr>
                              <m:t>𝑋</m:t>
                            </m:r>
                          </m:sub>
                        </m:sSub>
                      </m:e>
                      <m:sup>
                        <m:r>
                          <a:rPr lang="fr-FR" sz="1400" i="1" dirty="0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fr-FR" sz="1400" i="1" dirty="0">
                        <a:latin typeface="Cambria Math"/>
                      </a:rPr>
                      <m:t>−</m:t>
                    </m:r>
                    <m:sSup>
                      <m:sSupPr>
                        <m:ctrlPr>
                          <a:rPr lang="en-US" sz="14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14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 dirty="0">
                                <a:latin typeface="Cambria Math"/>
                                <a:ea typeface="Cambria Math"/>
                              </a:rPr>
                              <m:t>𝜎</m:t>
                            </m:r>
                          </m:e>
                          <m:sub>
                            <m:r>
                              <a:rPr lang="fr-FR" sz="1400" i="1" dirty="0">
                                <a:latin typeface="Cambria Math"/>
                              </a:rPr>
                              <m:t>𝑌</m:t>
                            </m:r>
                          </m:sub>
                        </m:sSub>
                      </m:e>
                      <m:sup>
                        <m:r>
                          <a:rPr lang="fr-FR" sz="1400" i="1" dirty="0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over 5 periods (from 2 to 7) using the Beam Position Monitors (BPM)</a:t>
                </a:r>
              </a:p>
              <a:p>
                <a:pPr marL="285750" indent="-285750">
                  <a:spcAft>
                    <a:spcPts val="90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Ø"/>
                  <a:defRPr/>
                </a:pPr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Measurement to </a:t>
                </a:r>
                <a14:m>
                  <m:oMath xmlns:m="http://schemas.openxmlformats.org/officeDocument/2006/math">
                    <m:r>
                      <a:rPr lang="en-US" sz="1400" b="1" i="1" dirty="0">
                        <a:latin typeface="Cambria Math"/>
                        <a:sym typeface="Symbol"/>
                      </a:rPr>
                      <m:t></m:t>
                    </m:r>
                    <m:r>
                      <a:rPr lang="en-US" sz="1400" b="1" i="1" baseline="-25000" dirty="0">
                        <a:latin typeface="Cambria Math"/>
                      </a:rPr>
                      <m:t>𝒛</m:t>
                    </m:r>
                  </m:oMath>
                </a14:m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over 4 periods (from 2 to 6) using the Beam Extension Monitors (BEM)</a:t>
                </a:r>
              </a:p>
              <a:p>
                <a:pPr marL="285750" indent="-285750">
                  <a:spcAft>
                    <a:spcPts val="90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Ø"/>
                  <a:defRPr/>
                </a:pPr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This method isn’t based on the direct beam sizes but on discrepancies over One period</a:t>
                </a:r>
              </a:p>
              <a:p>
                <a:pPr>
                  <a:spcAft>
                    <a:spcPts val="900"/>
                  </a:spcAft>
                  <a:buClr>
                    <a:srgbClr val="FF0000"/>
                  </a:buClr>
                  <a:defRPr/>
                </a:pPr>
                <a:r>
                  <a:rPr lang="en-US" sz="1400" dirty="0"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       </a:t>
                </a:r>
                <a:r>
                  <a:rPr lang="en-US" sz="1400" dirty="0">
                    <a:latin typeface="Cambria Math"/>
                    <a:ea typeface="Cambria Math"/>
                    <a:cs typeface="Times New Roman" panose="02020603050405020304" pitchFamily="18" charset="0"/>
                  </a:rPr>
                  <a:t>⇒</a:t>
                </a:r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Suppression of the uncertainties on emittances, systematic errors of the diagnostics</a:t>
                </a:r>
              </a:p>
            </p:txBody>
          </p:sp>
        </mc:Choice>
        <mc:Fallback xmlns="">
          <p:sp>
            <p:nvSpPr>
              <p:cNvPr id="58" name="Rectangle 5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0439" y="4351164"/>
                <a:ext cx="8534508" cy="2177519"/>
              </a:xfrm>
              <a:prstGeom prst="rect">
                <a:avLst/>
              </a:prstGeom>
              <a:blipFill>
                <a:blip r:embed="rId3"/>
                <a:stretch>
                  <a:fillRect l="-71" t="-560" b="-1961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9" name="Groupe 58"/>
          <p:cNvGrpSpPr>
            <a:grpSpLocks noChangeAspect="1"/>
          </p:cNvGrpSpPr>
          <p:nvPr/>
        </p:nvGrpSpPr>
        <p:grpSpPr>
          <a:xfrm>
            <a:off x="2156288" y="1231730"/>
            <a:ext cx="4875816" cy="2900148"/>
            <a:chOff x="1051702" y="957639"/>
            <a:chExt cx="5132437" cy="3052787"/>
          </a:xfrm>
        </p:grpSpPr>
        <p:pic>
          <p:nvPicPr>
            <p:cNvPr id="60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1702" y="957639"/>
              <a:ext cx="5132437" cy="3052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" name="Flèche vers le bas 60"/>
            <p:cNvSpPr/>
            <p:nvPr/>
          </p:nvSpPr>
          <p:spPr>
            <a:xfrm rot="10800000">
              <a:off x="4049942" y="3212976"/>
              <a:ext cx="108012" cy="432048"/>
            </a:xfrm>
            <a:prstGeom prst="downArrow">
              <a:avLst/>
            </a:prstGeom>
            <a:ln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2" name="Flèche vers le bas 61"/>
            <p:cNvSpPr/>
            <p:nvPr/>
          </p:nvSpPr>
          <p:spPr>
            <a:xfrm rot="10800000">
              <a:off x="4354741" y="3212976"/>
              <a:ext cx="108012" cy="432048"/>
            </a:xfrm>
            <a:prstGeom prst="downArrow">
              <a:avLst/>
            </a:prstGeom>
            <a:ln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3" name="Flèche vers le bas 62"/>
            <p:cNvSpPr/>
            <p:nvPr/>
          </p:nvSpPr>
          <p:spPr>
            <a:xfrm rot="10800000">
              <a:off x="4989839" y="3212976"/>
              <a:ext cx="108012" cy="432048"/>
            </a:xfrm>
            <a:prstGeom prst="downArrow">
              <a:avLst/>
            </a:prstGeom>
            <a:ln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4" name="Flèche vers le bas 63"/>
            <p:cNvSpPr/>
            <p:nvPr/>
          </p:nvSpPr>
          <p:spPr>
            <a:xfrm rot="10800000">
              <a:off x="4680012" y="3212976"/>
              <a:ext cx="108012" cy="432048"/>
            </a:xfrm>
            <a:prstGeom prst="downArrow">
              <a:avLst/>
            </a:prstGeom>
            <a:ln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5" name="Flèche vers le bas 64"/>
            <p:cNvSpPr/>
            <p:nvPr/>
          </p:nvSpPr>
          <p:spPr>
            <a:xfrm rot="10800000">
              <a:off x="3934923" y="1799381"/>
              <a:ext cx="108012" cy="432048"/>
            </a:xfrm>
            <a:prstGeom prst="downArrow">
              <a:avLst/>
            </a:pr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6" name="Flèche vers le bas 65"/>
            <p:cNvSpPr/>
            <p:nvPr/>
          </p:nvSpPr>
          <p:spPr>
            <a:xfrm rot="10800000">
              <a:off x="4245773" y="1797968"/>
              <a:ext cx="108012" cy="432048"/>
            </a:xfrm>
            <a:prstGeom prst="downArrow">
              <a:avLst/>
            </a:pr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" name="Flèche vers le bas 66"/>
            <p:cNvSpPr/>
            <p:nvPr/>
          </p:nvSpPr>
          <p:spPr>
            <a:xfrm rot="10800000">
              <a:off x="4578849" y="1799381"/>
              <a:ext cx="108012" cy="432048"/>
            </a:xfrm>
            <a:prstGeom prst="downArrow">
              <a:avLst/>
            </a:pr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8" name="Flèche vers le bas 67"/>
            <p:cNvSpPr/>
            <p:nvPr/>
          </p:nvSpPr>
          <p:spPr>
            <a:xfrm rot="10800000">
              <a:off x="4896036" y="1797968"/>
              <a:ext cx="108012" cy="432048"/>
            </a:xfrm>
            <a:prstGeom prst="downArrow">
              <a:avLst/>
            </a:pr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9" name="Flèche vers le bas 68"/>
            <p:cNvSpPr/>
            <p:nvPr/>
          </p:nvSpPr>
          <p:spPr>
            <a:xfrm rot="10800000">
              <a:off x="5220072" y="1797967"/>
              <a:ext cx="108012" cy="432048"/>
            </a:xfrm>
            <a:prstGeom prst="downArrow">
              <a:avLst/>
            </a:pr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70" name="Rectangle 69"/>
          <p:cNvSpPr/>
          <p:nvPr/>
        </p:nvSpPr>
        <p:spPr>
          <a:xfrm>
            <a:off x="3215680" y="4941169"/>
            <a:ext cx="1224136" cy="216024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" name="Groupe 1"/>
          <p:cNvGrpSpPr/>
          <p:nvPr/>
        </p:nvGrpSpPr>
        <p:grpSpPr>
          <a:xfrm>
            <a:off x="7260485" y="1377480"/>
            <a:ext cx="3339562" cy="2483568"/>
            <a:chOff x="5736485" y="1548081"/>
            <a:chExt cx="3339562" cy="2483568"/>
          </a:xfrm>
        </p:grpSpPr>
        <p:pic>
          <p:nvPicPr>
            <p:cNvPr id="71" name="Image 1" descr="C:\Users\revenko\Documents\Mechanical design\dans croix 2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81519">
              <a:off x="5736485" y="1773420"/>
              <a:ext cx="3339562" cy="2258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" name="ZoneTexte 71"/>
            <p:cNvSpPr txBox="1"/>
            <p:nvPr/>
          </p:nvSpPr>
          <p:spPr>
            <a:xfrm>
              <a:off x="7308304" y="1548081"/>
              <a:ext cx="1656183" cy="58477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Beam extension Monitor = BEM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2715154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3"/>
          <p:cNvSpPr>
            <a:spLocks noGrp="1"/>
          </p:cNvSpPr>
          <p:nvPr>
            <p:ph type="title"/>
          </p:nvPr>
        </p:nvSpPr>
        <p:spPr>
          <a:xfrm>
            <a:off x="1776000" y="158400"/>
            <a:ext cx="8208432" cy="318272"/>
          </a:xfrm>
        </p:spPr>
        <p:txBody>
          <a:bodyPr vert="horz" wrap="none" lIns="36000" tIns="36000" rIns="36000" bIns="36000" rtlCol="0" anchor="t" anchorCtr="0">
            <a:noAutofit/>
          </a:bodyPr>
          <a:lstStyle/>
          <a:p>
            <a:pPr algn="just"/>
            <a:r>
              <a:rPr lang="en-US" sz="16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SPIRAL2 accelerator at GANIL-Caen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423592" y="582960"/>
            <a:ext cx="7488832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Font typeface="Arial" pitchFamily="34" charset="0"/>
              <a:buNone/>
              <a:defRPr sz="1800" b="1" i="0" u="none" strike="noStrike" kern="1200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Beam tuning steps – Phase #3 : Beam Position monitor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12300520" y="1772816"/>
            <a:ext cx="4663876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Phase #1: Channel definition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Transverse focusing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Field law and synchronism phase of cavities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14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Phase #2: Tuning of the structure (at 1</a:t>
            </a:r>
            <a:r>
              <a:rPr lang="en-US" sz="1400" u="sng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order)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Transverse position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Field and phase of cavities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Phase #3: Beam tuning (2</a:t>
            </a:r>
            <a:r>
              <a:rPr lang="en-US" sz="1400" u="sng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order)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Transverses and longitudinal sizes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Phase #4: Power increasing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Power increase with the increasing of the duty cycle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ZoneTexte 20"/>
              <p:cNvSpPr txBox="1"/>
              <p:nvPr/>
            </p:nvSpPr>
            <p:spPr>
              <a:xfrm>
                <a:off x="2135560" y="5109572"/>
                <a:ext cx="7848872" cy="1415772"/>
              </a:xfrm>
              <a:prstGeom prst="rect">
                <a:avLst/>
              </a:prstGeom>
              <a:noFill/>
              <a:effectLst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u="sng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Crucial diagnostic</a:t>
                </a:r>
              </a:p>
              <a:p>
                <a:endPara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Clr>
                    <a:srgbClr val="FF0000"/>
                  </a:buClr>
                  <a:buFont typeface="Wingdings" panose="05000000000000000000" pitchFamily="2" charset="2"/>
                  <a:buChar char="Ø"/>
                </a:pPr>
                <a:r>
                  <a:rPr lang="en-US" sz="1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Phase measurement : Using time of flight technic, dedicated to cavities tuning, </a:t>
                </a:r>
                <a14:m>
                  <m:oMath xmlns:m="http://schemas.openxmlformats.org/officeDocument/2006/math">
                    <m:r>
                      <a:rPr lang="en-US" sz="1600" i="1" dirty="0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𝐸</m:t>
                    </m:r>
                    <m:r>
                      <a:rPr lang="en-US" sz="1600" b="1" i="1" baseline="-25000" dirty="0" err="1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  <a:sym typeface="Symbol"/>
                      </a:rPr>
                      <m:t>𝒂𝒄𝒄</m:t>
                    </m:r>
                  </m:oMath>
                </a14:m>
                <a:r>
                  <a:rPr lang="en-US" sz="1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et </a:t>
                </a:r>
                <a14:m>
                  <m:oMath xmlns:m="http://schemas.openxmlformats.org/officeDocument/2006/math">
                    <m:r>
                      <a:rPr lang="en-US" sz="1600" i="1" dirty="0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  <a:sym typeface="Symbol"/>
                      </a:rPr>
                      <m:t></m:t>
                    </m:r>
                    <m:r>
                      <a:rPr lang="en-US" sz="1600" i="1" baseline="-25000" dirty="0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  <a:sym typeface="Symbol"/>
                      </a:rPr>
                      <m:t>𝑠</m:t>
                    </m:r>
                    <m:r>
                      <a:rPr lang="en-US" sz="1600" i="1" baseline="-25000" dirty="0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  <a:sym typeface="Symbol"/>
                      </a:rPr>
                      <m:t> </m:t>
                    </m:r>
                  </m:oMath>
                </a14:m>
                <a:endParaRPr lang="en-US" sz="1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Clr>
                    <a:srgbClr val="FF0000"/>
                  </a:buClr>
                  <a:buFont typeface="Wingdings" panose="05000000000000000000" pitchFamily="2" charset="2"/>
                  <a:buChar char="Ø"/>
                </a:pPr>
                <a:r>
                  <a:rPr lang="en-US" sz="1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Position measurement :  beam alignment along LINAC</a:t>
                </a:r>
              </a:p>
              <a:p>
                <a:pPr marL="285750" indent="-285750">
                  <a:buClr>
                    <a:srgbClr val="FF0000"/>
                  </a:buClr>
                  <a:buFont typeface="Wingdings" panose="05000000000000000000" pitchFamily="2" charset="2"/>
                  <a:buChar char="Ø"/>
                </a:pPr>
                <a:r>
                  <a:rPr lang="en-US" sz="1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Quadrupolar</a:t>
                </a:r>
                <a:r>
                  <a:rPr lang="en-US" sz="1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momentum measurement : transverse matching of the beam in the LINAC</a:t>
                </a:r>
              </a:p>
            </p:txBody>
          </p:sp>
        </mc:Choice>
        <mc:Fallback xmlns="">
          <p:sp>
            <p:nvSpPr>
              <p:cNvPr id="21" name="ZoneTexte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5560" y="5109572"/>
                <a:ext cx="7848872" cy="1415772"/>
              </a:xfrm>
              <a:prstGeom prst="rect">
                <a:avLst/>
              </a:prstGeom>
              <a:blipFill>
                <a:blip r:embed="rId3"/>
                <a:stretch>
                  <a:fillRect l="-155" t="-1266" b="-3376"/>
                </a:stretch>
              </a:blipFill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 Box 4"/>
              <p:cNvSpPr txBox="1">
                <a:spLocks noChangeArrowheads="1"/>
              </p:cNvSpPr>
              <p:nvPr/>
            </p:nvSpPr>
            <p:spPr bwMode="auto">
              <a:xfrm>
                <a:off x="1716254" y="4031230"/>
                <a:ext cx="5675890" cy="1094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marL="446088" indent="-266700">
                  <a:tabLst>
                    <a:tab pos="360363" algn="l"/>
                    <a:tab pos="627063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625475">
                  <a:tabLst>
                    <a:tab pos="360363" algn="l"/>
                    <a:tab pos="627063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indent="-14288">
                  <a:tabLst>
                    <a:tab pos="360363" algn="l"/>
                    <a:tab pos="627063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>
                  <a:tabLst>
                    <a:tab pos="360363" algn="l"/>
                    <a:tab pos="627063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>
                  <a:tabLst>
                    <a:tab pos="360363" algn="l"/>
                    <a:tab pos="627063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tabLst>
                    <a:tab pos="360363" algn="l"/>
                    <a:tab pos="627063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tabLst>
                    <a:tab pos="360363" algn="l"/>
                    <a:tab pos="627063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tabLst>
                    <a:tab pos="360363" algn="l"/>
                    <a:tab pos="627063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tabLst>
                    <a:tab pos="360363" algn="l"/>
                    <a:tab pos="627063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buFont typeface="Wingdings" pitchFamily="2" charset="2"/>
                  <a:buNone/>
                </a:pPr>
                <a:r>
                  <a:rPr lang="en-US" altLang="fr-FR" sz="1400" b="1" dirty="0">
                    <a:cs typeface="Times New Roman" panose="02020603050405020304" pitchFamily="18" charset="0"/>
                  </a:rPr>
                  <a:t>Quadrupolar momentum of BPM : </a:t>
                </a:r>
                <a14:m>
                  <m:oMath xmlns:m="http://schemas.openxmlformats.org/officeDocument/2006/math">
                    <m:r>
                      <a:rPr lang="fr-FR" altLang="fr-FR" sz="1400" b="1" i="1">
                        <a:latin typeface="Cambria Math"/>
                        <a:cs typeface="Times New Roman" panose="02020603050405020304" pitchFamily="18" charset="0"/>
                      </a:rPr>
                      <m:t>𝑸</m:t>
                    </m:r>
                    <m:r>
                      <a:rPr lang="fr-FR" altLang="fr-FR" sz="1400" b="1" i="1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≈</m:t>
                    </m:r>
                    <m:f>
                      <m:fPr>
                        <m:ctrlPr>
                          <a:rPr lang="fr-FR" altLang="fr-FR" sz="1400" b="1" i="1">
                            <a:latin typeface="Cambria Math" panose="02040503050406030204" pitchFamily="18" charset="0"/>
                            <a:ea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FR" altLang="fr-FR" sz="1400" b="1" i="1">
                                <a:latin typeface="Cambria Math" panose="02040503050406030204" pitchFamily="18" charset="0"/>
                                <a:ea typeface="Cambria Math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fr-FR" altLang="fr-FR" sz="1400" b="1" i="1">
                                    <a:latin typeface="Cambria Math" panose="02040503050406030204" pitchFamily="18" charset="0"/>
                                    <a:ea typeface="Cambria Math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altLang="fr-FR" sz="1400" b="1" i="1">
                                    <a:latin typeface="Cambria Math"/>
                                    <a:ea typeface="Cambria Math"/>
                                    <a:cs typeface="Times New Roman" panose="02020603050405020304" pitchFamily="18" charset="0"/>
                                  </a:rPr>
                                  <m:t>𝑿</m:t>
                                </m:r>
                              </m:e>
                              <m:sub>
                                <m:r>
                                  <a:rPr lang="fr-FR" altLang="fr-FR" sz="1400" b="1" i="1">
                                    <a:latin typeface="Cambria Math"/>
                                    <a:ea typeface="Cambria Math"/>
                                    <a:cs typeface="Times New Roman" panose="02020603050405020304" pitchFamily="18" charset="0"/>
                                  </a:rPr>
                                  <m:t>𝑪</m:t>
                                </m:r>
                              </m:sub>
                            </m:sSub>
                          </m:e>
                          <m:sup>
                            <m:r>
                              <a:rPr lang="fr-FR" altLang="fr-FR" sz="1400" b="1" i="1">
                                <a:latin typeface="Cambria Math"/>
                                <a:ea typeface="Cambria Math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fr-FR" altLang="fr-FR" sz="1400" b="1" i="1">
                                <a:latin typeface="Cambria Math" panose="02040503050406030204" pitchFamily="18" charset="0"/>
                                <a:ea typeface="Cambria Math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fr-FR" altLang="fr-FR" sz="1400" b="1" i="1">
                                <a:latin typeface="Cambria Math"/>
                                <a:ea typeface="Cambria Math"/>
                                <a:cs typeface="Times New Roman" panose="02020603050405020304" pitchFamily="18" charset="0"/>
                              </a:rPr>
                              <m:t>𝑹</m:t>
                            </m:r>
                          </m:e>
                          <m:sup>
                            <m:r>
                              <a:rPr lang="fr-FR" altLang="fr-FR" sz="1400" b="1" i="1">
                                <a:latin typeface="Cambria Math"/>
                                <a:ea typeface="Cambria Math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  <m:r>
                      <a:rPr lang="fr-FR" altLang="fr-FR" sz="1400" b="1" i="1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fr-FR" altLang="fr-FR" sz="1400" b="1" i="1">
                            <a:latin typeface="Cambria Math" panose="02040503050406030204" pitchFamily="18" charset="0"/>
                            <a:ea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FR" altLang="fr-FR" sz="1400" b="1" i="1">
                                <a:latin typeface="Cambria Math" panose="02040503050406030204" pitchFamily="18" charset="0"/>
                                <a:ea typeface="Cambria Math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fr-FR" altLang="fr-FR" sz="1400" b="1" i="1">
                                    <a:latin typeface="Cambria Math" panose="02040503050406030204" pitchFamily="18" charset="0"/>
                                    <a:ea typeface="Cambria Math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altLang="fr-FR" sz="1400" b="1" i="1">
                                    <a:latin typeface="Cambria Math"/>
                                    <a:ea typeface="Cambria Math"/>
                                    <a:cs typeface="Times New Roman" panose="02020603050405020304" pitchFamily="18" charset="0"/>
                                  </a:rPr>
                                  <m:t>𝝈</m:t>
                                </m:r>
                              </m:e>
                              <m:sub>
                                <m:r>
                                  <a:rPr lang="fr-FR" altLang="fr-FR" sz="1400" b="1" i="1">
                                    <a:latin typeface="Cambria Math"/>
                                    <a:ea typeface="Cambria Math"/>
                                    <a:cs typeface="Times New Roman" panose="02020603050405020304" pitchFamily="18" charset="0"/>
                                  </a:rPr>
                                  <m:t>𝒙</m:t>
                                </m:r>
                              </m:sub>
                            </m:sSub>
                          </m:e>
                          <m:sup>
                            <m:r>
                              <a:rPr lang="fr-FR" altLang="fr-FR" sz="1400" b="1" i="1">
                                <a:latin typeface="Cambria Math"/>
                                <a:ea typeface="Cambria Math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fr-FR" altLang="fr-FR" sz="1400" b="1" i="1"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fr-FR" altLang="fr-FR" sz="1400" b="1" i="1">
                                <a:latin typeface="Cambria Math" panose="02040503050406030204" pitchFamily="18" charset="0"/>
                                <a:ea typeface="Cambria Math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fr-FR" altLang="fr-FR" sz="1400" b="1" i="1">
                                    <a:latin typeface="Cambria Math" panose="02040503050406030204" pitchFamily="18" charset="0"/>
                                    <a:ea typeface="Cambria Math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altLang="fr-FR" sz="1400" b="1" i="1">
                                    <a:latin typeface="Cambria Math"/>
                                    <a:ea typeface="Cambria Math"/>
                                    <a:cs typeface="Times New Roman" panose="02020603050405020304" pitchFamily="18" charset="0"/>
                                  </a:rPr>
                                  <m:t>𝝈</m:t>
                                </m:r>
                              </m:e>
                              <m:sub>
                                <m:r>
                                  <a:rPr lang="fr-FR" altLang="fr-FR" sz="1400" b="1" i="1">
                                    <a:latin typeface="Cambria Math"/>
                                    <a:ea typeface="Cambria Math"/>
                                    <a:cs typeface="Times New Roman" panose="02020603050405020304" pitchFamily="18" charset="0"/>
                                  </a:rPr>
                                  <m:t>𝒚</m:t>
                                </m:r>
                              </m:sub>
                            </m:sSub>
                          </m:e>
                          <m:sup>
                            <m:r>
                              <a:rPr lang="fr-FR" altLang="fr-FR" sz="1400" b="1" i="1">
                                <a:latin typeface="Cambria Math"/>
                                <a:ea typeface="Cambria Math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fr-FR" altLang="fr-FR" sz="1400" b="1" i="1">
                                <a:latin typeface="Cambria Math" panose="02040503050406030204" pitchFamily="18" charset="0"/>
                                <a:ea typeface="Cambria Math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fr-FR" altLang="fr-FR" sz="1400" b="1" i="1">
                                <a:latin typeface="Cambria Math"/>
                                <a:ea typeface="Cambria Math"/>
                                <a:cs typeface="Times New Roman" panose="02020603050405020304" pitchFamily="18" charset="0"/>
                              </a:rPr>
                              <m:t>𝑹</m:t>
                            </m:r>
                          </m:e>
                          <m:sup>
                            <m:r>
                              <a:rPr lang="fr-FR" altLang="fr-FR" sz="1400" b="1" i="1">
                                <a:latin typeface="Cambria Math"/>
                                <a:ea typeface="Cambria Math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  <m:r>
                      <a:rPr lang="fr-FR" altLang="fr-FR" sz="1400" b="1" i="1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+…</m:t>
                    </m:r>
                  </m:oMath>
                </a14:m>
                <a:endParaRPr lang="en-US" altLang="fr-FR" sz="1400" b="1" dirty="0">
                  <a:cs typeface="Times New Roman" panose="02020603050405020304" pitchFamily="18" charset="0"/>
                </a:endParaRPr>
              </a:p>
              <a:p>
                <a:pPr>
                  <a:buFont typeface="Wingdings" pitchFamily="2" charset="2"/>
                  <a:buChar char="ü"/>
                </a:pPr>
                <a:r>
                  <a:rPr lang="en-US" altLang="fr-FR" sz="1400" dirty="0">
                    <a:cs typeface="Times New Roman" panose="02020603050405020304" pitchFamily="18" charset="0"/>
                  </a:rPr>
                  <a:t>Coupling with the slow position (1/10)</a:t>
                </a:r>
              </a:p>
              <a:p>
                <a:pPr>
                  <a:buFont typeface="Wingdings" pitchFamily="2" charset="2"/>
                  <a:buChar char="ü"/>
                </a:pPr>
                <a:r>
                  <a:rPr lang="en-US" altLang="fr-FR" sz="1400" dirty="0">
                    <a:cs typeface="Times New Roman" panose="02020603050405020304" pitchFamily="18" charset="0"/>
                  </a:rPr>
                  <a:t>Amplitude signal at same order than dipolar momentum</a:t>
                </a:r>
              </a:p>
              <a:p>
                <a:pPr>
                  <a:buFont typeface="Wingdings" pitchFamily="2" charset="2"/>
                  <a:buChar char="ü"/>
                </a:pPr>
                <a:endParaRPr lang="en-US" altLang="fr-FR" sz="1400" dirty="0"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16254" y="4031230"/>
                <a:ext cx="5675890" cy="10942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 Box 9"/>
              <p:cNvSpPr txBox="1">
                <a:spLocks noChangeArrowheads="1"/>
              </p:cNvSpPr>
              <p:nvPr/>
            </p:nvSpPr>
            <p:spPr bwMode="auto">
              <a:xfrm>
                <a:off x="1716255" y="3284984"/>
                <a:ext cx="4752529" cy="8323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marL="446088" indent="-266700">
                  <a:tabLst>
                    <a:tab pos="360363" algn="l"/>
                    <a:tab pos="627063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625475">
                  <a:tabLst>
                    <a:tab pos="360363" algn="l"/>
                    <a:tab pos="627063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indent="-14288">
                  <a:tabLst>
                    <a:tab pos="360363" algn="l"/>
                    <a:tab pos="627063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>
                  <a:tabLst>
                    <a:tab pos="360363" algn="l"/>
                    <a:tab pos="627063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>
                  <a:tabLst>
                    <a:tab pos="360363" algn="l"/>
                    <a:tab pos="627063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tabLst>
                    <a:tab pos="360363" algn="l"/>
                    <a:tab pos="627063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tabLst>
                    <a:tab pos="360363" algn="l"/>
                    <a:tab pos="627063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tabLst>
                    <a:tab pos="360363" algn="l"/>
                    <a:tab pos="627063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tabLst>
                    <a:tab pos="360363" algn="l"/>
                    <a:tab pos="627063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buFont typeface="Wingdings" pitchFamily="2" charset="2"/>
                  <a:buNone/>
                </a:pPr>
                <a:r>
                  <a:rPr lang="en-US" altLang="fr-FR" sz="1400" b="1" dirty="0">
                    <a:cs typeface="Times New Roman" panose="02020603050405020304" pitchFamily="18" charset="0"/>
                  </a:rPr>
                  <a:t>Dipolar momentum of BPM : </a:t>
                </a:r>
                <a14:m>
                  <m:oMath xmlns:m="http://schemas.openxmlformats.org/officeDocument/2006/math">
                    <m:r>
                      <a:rPr lang="fr-FR" altLang="fr-FR" sz="1400" b="1" i="1">
                        <a:latin typeface="Cambria Math"/>
                        <a:cs typeface="Times New Roman" panose="02020603050405020304" pitchFamily="18" charset="0"/>
                      </a:rPr>
                      <m:t>𝑫</m:t>
                    </m:r>
                    <m:r>
                      <a:rPr lang="fr-FR" altLang="fr-FR" sz="1400" b="1" i="1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≈</m:t>
                    </m:r>
                    <m:f>
                      <m:fPr>
                        <m:ctrlPr>
                          <a:rPr lang="fr-FR" altLang="fr-FR" sz="1400" b="1" i="1">
                            <a:latin typeface="Cambria Math" panose="02040503050406030204" pitchFamily="18" charset="0"/>
                            <a:ea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altLang="fr-FR" sz="1400" b="1" i="1">
                                <a:latin typeface="Cambria Math" panose="02040503050406030204" pitchFamily="18" charset="0"/>
                                <a:ea typeface="Cambria Math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altLang="fr-FR" sz="1400" b="1" i="1">
                                <a:latin typeface="Cambria Math"/>
                                <a:ea typeface="Cambria Math"/>
                                <a:cs typeface="Times New Roman" panose="02020603050405020304" pitchFamily="18" charset="0"/>
                              </a:rPr>
                              <m:t>𝑿</m:t>
                            </m:r>
                          </m:e>
                          <m:sub>
                            <m:r>
                              <a:rPr lang="fr-FR" altLang="fr-FR" sz="1400" b="1" i="1">
                                <a:latin typeface="Cambria Math"/>
                                <a:ea typeface="Cambria Math"/>
                                <a:cs typeface="Times New Roman" panose="02020603050405020304" pitchFamily="18" charset="0"/>
                              </a:rPr>
                              <m:t>𝑪</m:t>
                            </m:r>
                          </m:sub>
                        </m:sSub>
                      </m:num>
                      <m:den>
                        <m:r>
                          <a:rPr lang="fr-FR" altLang="fr-FR" sz="1400" b="1" i="1"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𝑹</m:t>
                        </m:r>
                      </m:den>
                    </m:f>
                  </m:oMath>
                </a14:m>
                <a:endParaRPr lang="en-US" altLang="fr-FR" sz="1400" b="1" dirty="0">
                  <a:cs typeface="Times New Roman" panose="02020603050405020304" pitchFamily="18" charset="0"/>
                </a:endParaRPr>
              </a:p>
              <a:p>
                <a:pPr>
                  <a:buFont typeface="Wingdings" pitchFamily="2" charset="2"/>
                  <a:buChar char="ü"/>
                </a:pPr>
                <a:r>
                  <a:rPr lang="en-US" altLang="fr-FR" sz="1400" dirty="0">
                    <a:cs typeface="Times New Roman" panose="02020603050405020304" pitchFamily="18" charset="0"/>
                  </a:rPr>
                  <a:t>Size coupling negligible</a:t>
                </a:r>
              </a:p>
              <a:p>
                <a:pPr>
                  <a:buFont typeface="Wingdings" pitchFamily="2" charset="2"/>
                  <a:buChar char="ü"/>
                </a:pPr>
                <a:endParaRPr lang="en-US" altLang="fr-FR" sz="1400" dirty="0"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 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16255" y="3284984"/>
                <a:ext cx="4752529" cy="83234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5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136" y="1312540"/>
            <a:ext cx="2949575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6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105" y="1305048"/>
            <a:ext cx="3406467" cy="2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6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4" y="1299861"/>
            <a:ext cx="1965130" cy="1848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 Box 9"/>
          <p:cNvSpPr txBox="1">
            <a:spLocks noChangeArrowheads="1"/>
          </p:cNvSpPr>
          <p:nvPr/>
        </p:nvSpPr>
        <p:spPr bwMode="auto">
          <a:xfrm>
            <a:off x="4367809" y="1756815"/>
            <a:ext cx="2244991" cy="934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36000" tIns="36000" rIns="36000" bIns="36000">
            <a:spAutoFit/>
          </a:bodyPr>
          <a:lstStyle>
            <a:lvl1pPr marL="446088" indent="-266700">
              <a:tabLst>
                <a:tab pos="360363" algn="l"/>
                <a:tab pos="6270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625475">
              <a:tabLst>
                <a:tab pos="360363" algn="l"/>
                <a:tab pos="6270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14288">
              <a:tabLst>
                <a:tab pos="360363" algn="l"/>
                <a:tab pos="6270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tabLst>
                <a:tab pos="360363" algn="l"/>
                <a:tab pos="6270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tabLst>
                <a:tab pos="360363" algn="l"/>
                <a:tab pos="6270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60363" algn="l"/>
                <a:tab pos="6270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60363" algn="l"/>
                <a:tab pos="6270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60363" algn="l"/>
                <a:tab pos="6270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60363" algn="l"/>
                <a:tab pos="6270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/>
            <a:r>
              <a:rPr lang="en-US" altLang="fr-FR" sz="1400" b="1" dirty="0">
                <a:solidFill>
                  <a:srgbClr val="FF0000"/>
                </a:solidFill>
                <a:cs typeface="Times New Roman" panose="02020603050405020304" pitchFamily="18" charset="0"/>
              </a:rPr>
              <a:t>Current induction </a:t>
            </a:r>
            <a:r>
              <a:rPr lang="fr-FR" altLang="fr-FR" sz="1400" b="1" dirty="0">
                <a:solidFill>
                  <a:srgbClr val="FF0000"/>
                </a:solidFill>
                <a:cs typeface="Times New Roman" panose="02020603050405020304" pitchFamily="18" charset="0"/>
              </a:rPr>
              <a:t>on the 4th </a:t>
            </a:r>
            <a:r>
              <a:rPr lang="en-US" altLang="fr-FR" sz="1400" b="1" dirty="0">
                <a:solidFill>
                  <a:srgbClr val="FF0000"/>
                </a:solidFill>
                <a:cs typeface="Times New Roman" panose="02020603050405020304" pitchFamily="18" charset="0"/>
              </a:rPr>
              <a:t>electrodes</a:t>
            </a:r>
            <a:r>
              <a:rPr lang="fr-FR" altLang="fr-FR" sz="1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fr-FR" sz="1400" b="1" dirty="0">
                <a:solidFill>
                  <a:srgbClr val="FF0000"/>
                </a:solidFill>
                <a:cs typeface="Times New Roman" panose="02020603050405020304" pitchFamily="18" charset="0"/>
              </a:rPr>
              <a:t>when</a:t>
            </a:r>
            <a:r>
              <a:rPr lang="fr-FR" altLang="fr-FR" sz="1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the </a:t>
            </a:r>
            <a:r>
              <a:rPr lang="en-US" altLang="fr-FR" sz="1400" b="1" dirty="0">
                <a:solidFill>
                  <a:srgbClr val="FF0000"/>
                </a:solidFill>
                <a:cs typeface="Times New Roman" panose="02020603050405020304" pitchFamily="18" charset="0"/>
              </a:rPr>
              <a:t>beam pass through</a:t>
            </a:r>
            <a:endParaRPr lang="en-US" altLang="fr-FR" sz="1400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marL="0" indent="0">
              <a:buFont typeface="Wingdings" pitchFamily="2" charset="2"/>
              <a:buChar char="ü"/>
            </a:pPr>
            <a:endParaRPr lang="en-US" altLang="fr-FR" sz="14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289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3"/>
          <p:cNvSpPr>
            <a:spLocks noGrp="1"/>
          </p:cNvSpPr>
          <p:nvPr>
            <p:ph type="title"/>
          </p:nvPr>
        </p:nvSpPr>
        <p:spPr>
          <a:xfrm>
            <a:off x="1776000" y="158400"/>
            <a:ext cx="8208432" cy="318272"/>
          </a:xfrm>
        </p:spPr>
        <p:txBody>
          <a:bodyPr vert="horz" wrap="none" lIns="36000" tIns="36000" rIns="36000" bIns="36000" rtlCol="0" anchor="t" anchorCtr="0">
            <a:noAutofit/>
          </a:bodyPr>
          <a:lstStyle/>
          <a:p>
            <a:pPr algn="just"/>
            <a:r>
              <a:rPr lang="en-US" sz="16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SPIRAL2 accelerator at GANIL-Caen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423592" y="582960"/>
            <a:ext cx="7488832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Font typeface="Arial" pitchFamily="34" charset="0"/>
              <a:buNone/>
              <a:defRPr sz="1800" b="1" i="0" u="none" strike="noStrike" kern="1200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Beam tuning steps – Phase #3 : LINAC matching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1761520"/>
            <a:ext cx="4701948" cy="4048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ZoneTexte 16"/>
          <p:cNvSpPr txBox="1"/>
          <p:nvPr/>
        </p:nvSpPr>
        <p:spPr>
          <a:xfrm>
            <a:off x="7064338" y="1772816"/>
            <a:ext cx="3064111" cy="7078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Probable situation of a initial tuning of the LINAC</a:t>
            </a:r>
          </a:p>
        </p:txBody>
      </p:sp>
      <p:grpSp>
        <p:nvGrpSpPr>
          <p:cNvPr id="2" name="Groupe 1"/>
          <p:cNvGrpSpPr/>
          <p:nvPr/>
        </p:nvGrpSpPr>
        <p:grpSpPr>
          <a:xfrm>
            <a:off x="6744802" y="2924945"/>
            <a:ext cx="3743686" cy="2921313"/>
            <a:chOff x="5220802" y="2924944"/>
            <a:chExt cx="3455654" cy="292131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ZoneTexte 17"/>
                <p:cNvSpPr txBox="1"/>
                <p:nvPr/>
              </p:nvSpPr>
              <p:spPr>
                <a:xfrm>
                  <a:off x="5694426" y="2924944"/>
                  <a:ext cx="2982030" cy="2921313"/>
                </a:xfrm>
                <a:prstGeom prst="rect">
                  <a:avLst/>
                </a:prstGeom>
                <a:noFill/>
                <a:effectLst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b="1" u="sng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Iterative process</a:t>
                  </a:r>
                </a:p>
                <a:p>
                  <a:pPr algn="ctr"/>
                  <a:endParaRPr lang="en-US" sz="1600" b="1" u="sng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marL="342900" indent="-342900">
                    <a:spcAft>
                      <a:spcPts val="600"/>
                    </a:spcAft>
                    <a:buClr>
                      <a:srgbClr val="FF0000"/>
                    </a:buClr>
                    <a:buFont typeface="Wingdings" panose="05000000000000000000" pitchFamily="2" charset="2"/>
                    <a:buChar char="Ø"/>
                  </a:pPr>
                  <a:r>
                    <a:rPr lang="en-US" sz="15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Apply values to elements which have to be adjust</a:t>
                  </a:r>
                </a:p>
                <a:p>
                  <a:pPr marL="342900" indent="-342900">
                    <a:spcAft>
                      <a:spcPts val="600"/>
                    </a:spcAft>
                    <a:buClr>
                      <a:srgbClr val="FF0000"/>
                    </a:buClr>
                    <a:buFont typeface="Wingdings" panose="05000000000000000000" pitchFamily="2" charset="2"/>
                    <a:buChar char="Ø"/>
                  </a:pPr>
                  <a:r>
                    <a:rPr lang="en-US" sz="15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Measurement of sizes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5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Symbol"/>
                            </a:rPr>
                          </m:ctrlPr>
                        </m:sSubPr>
                        <m:e>
                          <m:r>
                            <a:rPr lang="en-US" sz="1500" i="1" dirty="0">
                              <a:solidFill>
                                <a:schemeClr val="tx1"/>
                              </a:solidFill>
                              <a:latin typeface="Cambria Math"/>
                              <a:cs typeface="Times New Roman" panose="02020603050405020304" pitchFamily="18" charset="0"/>
                              <a:sym typeface="Symbol"/>
                            </a:rPr>
                            <m:t></m:t>
                          </m:r>
                        </m:e>
                        <m:sub>
                          <m:r>
                            <a:rPr lang="fr-FR" sz="1500" i="1" dirty="0">
                              <a:solidFill>
                                <a:schemeClr val="tx1"/>
                              </a:solidFill>
                              <a:latin typeface="Cambria Math"/>
                              <a:cs typeface="Times New Roman" panose="02020603050405020304" pitchFamily="18" charset="0"/>
                              <a:sym typeface="Symbol"/>
                            </a:rPr>
                            <m:t>𝑥</m:t>
                          </m:r>
                        </m:sub>
                      </m:sSub>
                      <m:r>
                        <a:rPr lang="en-US" sz="1500" i="1" baseline="30000" dirty="0">
                          <a:solidFill>
                            <a:schemeClr val="tx1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sz="1500" i="1" dirty="0">
                          <a:solidFill>
                            <a:schemeClr val="tx1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15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Symbol"/>
                            </a:rPr>
                          </m:ctrlPr>
                        </m:sSubPr>
                        <m:e>
                          <m:r>
                            <a:rPr lang="en-US" sz="1500" i="1" dirty="0">
                              <a:solidFill>
                                <a:schemeClr val="tx1"/>
                              </a:solidFill>
                              <a:latin typeface="Cambria Math"/>
                              <a:cs typeface="Times New Roman" panose="02020603050405020304" pitchFamily="18" charset="0"/>
                              <a:sym typeface="Symbol"/>
                            </a:rPr>
                            <m:t></m:t>
                          </m:r>
                        </m:e>
                        <m:sub>
                          <m:r>
                            <a:rPr lang="fr-FR" sz="1500" i="1" dirty="0">
                              <a:solidFill>
                                <a:schemeClr val="tx1"/>
                              </a:solidFill>
                              <a:latin typeface="Cambria Math"/>
                              <a:cs typeface="Times New Roman" panose="02020603050405020304" pitchFamily="18" charset="0"/>
                              <a:sym typeface="Symbol"/>
                            </a:rPr>
                            <m:t>𝑦</m:t>
                          </m:r>
                        </m:sub>
                      </m:sSub>
                      <m:r>
                        <a:rPr lang="en-US" sz="1500" i="1" baseline="30000" dirty="0">
                          <a:solidFill>
                            <a:schemeClr val="tx1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2</m:t>
                      </m:r>
                    </m:oMath>
                  </a14:m>
                  <a:endParaRPr lang="en-US" sz="15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marL="342900" indent="-342900">
                    <a:spcAft>
                      <a:spcPts val="600"/>
                    </a:spcAft>
                    <a:buClr>
                      <a:srgbClr val="FF0000"/>
                    </a:buClr>
                    <a:buFont typeface="Wingdings" panose="05000000000000000000" pitchFamily="2" charset="2"/>
                    <a:buChar char="Ø"/>
                  </a:pPr>
                  <a:r>
                    <a:rPr lang="en-US" sz="15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Measurement of bunch length </a:t>
                  </a:r>
                  <a14:m>
                    <m:oMath xmlns:m="http://schemas.openxmlformats.org/officeDocument/2006/math">
                      <m:r>
                        <a:rPr lang="en-US" sz="1500" i="1" dirty="0">
                          <a:solidFill>
                            <a:schemeClr val="tx1"/>
                          </a:solidFill>
                          <a:latin typeface="Cambria Math"/>
                          <a:cs typeface="Times New Roman" panose="02020603050405020304" pitchFamily="18" charset="0"/>
                          <a:sym typeface="Symbol"/>
                        </a:rPr>
                        <m:t></m:t>
                      </m:r>
                      <m:r>
                        <a:rPr lang="en-US" sz="1500" i="1" baseline="-25000" dirty="0">
                          <a:solidFill>
                            <a:schemeClr val="tx1"/>
                          </a:solidFill>
                          <a:latin typeface="Cambria Math"/>
                          <a:cs typeface="Times New Roman" panose="02020603050405020304" pitchFamily="18" charset="0"/>
                          <a:sym typeface="Symbol"/>
                        </a:rPr>
                        <m:t>𝑧</m:t>
                      </m:r>
                    </m:oMath>
                  </a14:m>
                  <a:endParaRPr lang="en-US" sz="1500" baseline="-25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marL="342900" indent="-342900">
                    <a:spcAft>
                      <a:spcPts val="600"/>
                    </a:spcAft>
                    <a:buClr>
                      <a:srgbClr val="FF0000"/>
                    </a:buClr>
                    <a:buFont typeface="Wingdings" panose="05000000000000000000" pitchFamily="2" charset="2"/>
                    <a:buChar char="Ø"/>
                  </a:pPr>
                  <a:r>
                    <a:rPr lang="en-US" sz="15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Calculation of a general criteria</a:t>
                  </a:r>
                </a:p>
                <a:p>
                  <a:pPr marL="342900" indent="-342900">
                    <a:spcAft>
                      <a:spcPts val="600"/>
                    </a:spcAft>
                    <a:buClr>
                      <a:srgbClr val="FF0000"/>
                    </a:buClr>
                    <a:buFont typeface="Wingdings" panose="05000000000000000000" pitchFamily="2" charset="2"/>
                    <a:buChar char="Ø"/>
                  </a:pPr>
                  <a:r>
                    <a:rPr lang="en-US" sz="15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Determination of the new values set</a:t>
                  </a:r>
                </a:p>
                <a:p>
                  <a:endParaRPr lang="en-US" sz="1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8" name="ZoneTexte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94426" y="2924944"/>
                  <a:ext cx="2982030" cy="2921313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  <a:effectLst/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Flèche courbée vers la gauche 18"/>
            <p:cNvSpPr/>
            <p:nvPr/>
          </p:nvSpPr>
          <p:spPr>
            <a:xfrm flipH="1" flipV="1">
              <a:off x="5220802" y="3429000"/>
              <a:ext cx="528266" cy="1944216"/>
            </a:xfrm>
            <a:prstGeom prst="curvedLeftArrow">
              <a:avLst/>
            </a:prstGeom>
            <a:solidFill>
              <a:schemeClr val="tx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048775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3"/>
          <p:cNvSpPr>
            <a:spLocks noGrp="1"/>
          </p:cNvSpPr>
          <p:nvPr>
            <p:ph type="title"/>
          </p:nvPr>
        </p:nvSpPr>
        <p:spPr>
          <a:xfrm>
            <a:off x="1776000" y="158400"/>
            <a:ext cx="8208432" cy="318272"/>
          </a:xfrm>
        </p:spPr>
        <p:txBody>
          <a:bodyPr vert="horz" wrap="none" lIns="36000" tIns="36000" rIns="36000" bIns="36000" rtlCol="0" anchor="t" anchorCtr="0">
            <a:noAutofit/>
          </a:bodyPr>
          <a:lstStyle/>
          <a:p>
            <a:pPr algn="just"/>
            <a:r>
              <a:rPr lang="en-US" sz="16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SPIRAL2 accelerator at GANIL-Caen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423592" y="582960"/>
            <a:ext cx="7488832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Font typeface="Arial" pitchFamily="34" charset="0"/>
              <a:buNone/>
              <a:defRPr sz="1800" b="1" i="0" u="none" strike="noStrike" kern="1200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Beam tuning steps – Phase #3 : LINAC matching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3" y="1761520"/>
            <a:ext cx="7458075" cy="4076700"/>
          </a:xfrm>
          <a:prstGeom prst="rect">
            <a:avLst/>
          </a:prstGeom>
        </p:spPr>
      </p:pic>
      <p:grpSp>
        <p:nvGrpSpPr>
          <p:cNvPr id="4" name="Groupe 3"/>
          <p:cNvGrpSpPr/>
          <p:nvPr/>
        </p:nvGrpSpPr>
        <p:grpSpPr>
          <a:xfrm>
            <a:off x="6384032" y="1628800"/>
            <a:ext cx="2952328" cy="4320480"/>
            <a:chOff x="4860032" y="1628800"/>
            <a:chExt cx="2952328" cy="4320480"/>
          </a:xfrm>
        </p:grpSpPr>
        <p:sp>
          <p:nvSpPr>
            <p:cNvPr id="3" name="Rectangle 2"/>
            <p:cNvSpPr/>
            <p:nvPr/>
          </p:nvSpPr>
          <p:spPr>
            <a:xfrm>
              <a:off x="4860032" y="1628800"/>
              <a:ext cx="2952328" cy="6480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860032" y="5301208"/>
              <a:ext cx="2952328" cy="6480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860032" y="1761520"/>
              <a:ext cx="72008" cy="40767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601583" y="1628800"/>
              <a:ext cx="72008" cy="40767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66885858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3"/>
          <p:cNvSpPr>
            <a:spLocks noGrp="1"/>
          </p:cNvSpPr>
          <p:nvPr>
            <p:ph type="title"/>
          </p:nvPr>
        </p:nvSpPr>
        <p:spPr>
          <a:xfrm>
            <a:off x="1776000" y="158400"/>
            <a:ext cx="8208432" cy="318272"/>
          </a:xfrm>
        </p:spPr>
        <p:txBody>
          <a:bodyPr vert="horz" wrap="none" lIns="36000" tIns="36000" rIns="36000" bIns="36000" rtlCol="0" anchor="t" anchorCtr="0">
            <a:noAutofit/>
          </a:bodyPr>
          <a:lstStyle/>
          <a:p>
            <a:pPr algn="just"/>
            <a:r>
              <a:rPr lang="en-US" sz="16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SPIRAL2 accelerator at GANIL-Caen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423592" y="582960"/>
            <a:ext cx="7488832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Font typeface="Arial" pitchFamily="34" charset="0"/>
              <a:buNone/>
              <a:defRPr sz="1800" b="1" i="0" u="none" strike="noStrike" kern="1200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Aspects of the losses – Transverse beam profiles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4" y="1340768"/>
            <a:ext cx="8196700" cy="4403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ZoneTexte 15"/>
          <p:cNvSpPr txBox="1"/>
          <p:nvPr/>
        </p:nvSpPr>
        <p:spPr>
          <a:xfrm>
            <a:off x="4268284" y="5947899"/>
            <a:ext cx="3627916" cy="36933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Calculation for 400.000.000 particles</a:t>
            </a:r>
          </a:p>
        </p:txBody>
      </p:sp>
    </p:spTree>
    <p:extLst>
      <p:ext uri="{BB962C8B-B14F-4D97-AF65-F5344CB8AC3E}">
        <p14:creationId xmlns:p14="http://schemas.microsoft.com/office/powerpoint/2010/main" val="336569253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3"/>
          <p:cNvSpPr>
            <a:spLocks noGrp="1"/>
          </p:cNvSpPr>
          <p:nvPr>
            <p:ph type="title"/>
          </p:nvPr>
        </p:nvSpPr>
        <p:spPr>
          <a:xfrm>
            <a:off x="1776000" y="158400"/>
            <a:ext cx="8208432" cy="318272"/>
          </a:xfrm>
        </p:spPr>
        <p:txBody>
          <a:bodyPr vert="horz" wrap="none" lIns="36000" tIns="36000" rIns="36000" bIns="36000" rtlCol="0" anchor="t" anchorCtr="0">
            <a:noAutofit/>
          </a:bodyPr>
          <a:lstStyle/>
          <a:p>
            <a:pPr algn="just"/>
            <a:r>
              <a:rPr lang="en-US" sz="16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SPIRAL2 accelerator at GANIL-Caen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423592" y="582960"/>
            <a:ext cx="7488832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Font typeface="Arial" pitchFamily="34" charset="0"/>
              <a:buNone/>
              <a:defRPr sz="1800" b="1" i="0" u="none" strike="noStrike" kern="1200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Aspects of the losses – longitudinal beam profile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8000" y="1344885"/>
            <a:ext cx="6890368" cy="440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4268284" y="5947899"/>
            <a:ext cx="3627916" cy="36933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Calculation for 400.000.000 particles</a:t>
            </a:r>
          </a:p>
        </p:txBody>
      </p:sp>
    </p:spTree>
    <p:extLst>
      <p:ext uri="{BB962C8B-B14F-4D97-AF65-F5344CB8AC3E}">
        <p14:creationId xmlns:p14="http://schemas.microsoft.com/office/powerpoint/2010/main" val="134116013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3"/>
          <p:cNvSpPr>
            <a:spLocks noGrp="1"/>
          </p:cNvSpPr>
          <p:nvPr>
            <p:ph type="title"/>
          </p:nvPr>
        </p:nvSpPr>
        <p:spPr>
          <a:xfrm>
            <a:off x="1776000" y="158400"/>
            <a:ext cx="8208432" cy="318272"/>
          </a:xfrm>
        </p:spPr>
        <p:txBody>
          <a:bodyPr vert="horz" wrap="none" lIns="36000" tIns="36000" rIns="36000" bIns="36000" rtlCol="0" anchor="t" anchorCtr="0">
            <a:noAutofit/>
          </a:bodyPr>
          <a:lstStyle/>
          <a:p>
            <a:pPr algn="just"/>
            <a:r>
              <a:rPr lang="en-US" sz="16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SPIRAL2 accelerator at GANIL-Caen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423592" y="582960"/>
            <a:ext cx="7488832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Font typeface="Arial" pitchFamily="34" charset="0"/>
              <a:buNone/>
              <a:defRPr sz="1800" b="1" i="0" u="none" strike="noStrike" kern="1200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Aspects of the losses – beam power</a:t>
            </a:r>
          </a:p>
        </p:txBody>
      </p:sp>
      <p:sp>
        <p:nvSpPr>
          <p:cNvPr id="8" name="Rectangle 7"/>
          <p:cNvSpPr/>
          <p:nvPr/>
        </p:nvSpPr>
        <p:spPr>
          <a:xfrm>
            <a:off x="-149817" y="3200577"/>
            <a:ext cx="4188417" cy="3556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re 2"/>
          <p:cNvSpPr txBox="1">
            <a:spLocks/>
          </p:cNvSpPr>
          <p:nvPr/>
        </p:nvSpPr>
        <p:spPr>
          <a:xfrm>
            <a:off x="2063552" y="1322268"/>
            <a:ext cx="7632700" cy="45054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Font typeface="Arial" pitchFamily="34" charset="0"/>
              <a:buNone/>
              <a:defRPr sz="1800" b="1" i="0" u="none" strike="noStrike" kern="1200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BEAM POWER ?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1756296" y="2537460"/>
            <a:ext cx="4915769" cy="3385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Deuterons beam : 40 MeV, 5 mA = 200 kW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524750" y="2527299"/>
            <a:ext cx="3143250" cy="13741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528560" y="2994660"/>
            <a:ext cx="1889760" cy="92456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rme libre 13"/>
          <p:cNvSpPr/>
          <p:nvPr/>
        </p:nvSpPr>
        <p:spPr>
          <a:xfrm>
            <a:off x="7515227" y="2946401"/>
            <a:ext cx="1914525" cy="977900"/>
          </a:xfrm>
          <a:custGeom>
            <a:avLst/>
            <a:gdLst>
              <a:gd name="connsiteX0" fmla="*/ 0 w 1914525"/>
              <a:gd name="connsiteY0" fmla="*/ 142875 h 733425"/>
              <a:gd name="connsiteX1" fmla="*/ 0 w 1914525"/>
              <a:gd name="connsiteY1" fmla="*/ 0 h 733425"/>
              <a:gd name="connsiteX2" fmla="*/ 1914525 w 1914525"/>
              <a:gd name="connsiteY2" fmla="*/ 0 h 733425"/>
              <a:gd name="connsiteX3" fmla="*/ 1914525 w 1914525"/>
              <a:gd name="connsiteY3" fmla="*/ 733425 h 733425"/>
              <a:gd name="connsiteX4" fmla="*/ 1171575 w 1914525"/>
              <a:gd name="connsiteY4" fmla="*/ 733425 h 733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525" h="733425">
                <a:moveTo>
                  <a:pt x="0" y="142875"/>
                </a:moveTo>
                <a:lnTo>
                  <a:pt x="0" y="0"/>
                </a:lnTo>
                <a:lnTo>
                  <a:pt x="1914525" y="0"/>
                </a:lnTo>
                <a:lnTo>
                  <a:pt x="1914525" y="733425"/>
                </a:lnTo>
                <a:lnTo>
                  <a:pt x="1171575" y="733425"/>
                </a:lnTo>
              </a:path>
            </a:pathLst>
          </a:cu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orme libre 14"/>
          <p:cNvSpPr/>
          <p:nvPr/>
        </p:nvSpPr>
        <p:spPr>
          <a:xfrm>
            <a:off x="7515225" y="3619500"/>
            <a:ext cx="895350" cy="304800"/>
          </a:xfrm>
          <a:custGeom>
            <a:avLst/>
            <a:gdLst>
              <a:gd name="connsiteX0" fmla="*/ 0 w 895350"/>
              <a:gd name="connsiteY0" fmla="*/ 0 h 228600"/>
              <a:gd name="connsiteX1" fmla="*/ 0 w 895350"/>
              <a:gd name="connsiteY1" fmla="*/ 228600 h 228600"/>
              <a:gd name="connsiteX2" fmla="*/ 895350 w 895350"/>
              <a:gd name="connsiteY2" fmla="*/ 228600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95350" h="228600">
                <a:moveTo>
                  <a:pt x="0" y="0"/>
                </a:moveTo>
                <a:lnTo>
                  <a:pt x="0" y="228600"/>
                </a:lnTo>
                <a:lnTo>
                  <a:pt x="895350" y="228600"/>
                </a:lnTo>
              </a:path>
            </a:pathLst>
          </a:cu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414260" y="3977640"/>
            <a:ext cx="3253740" cy="24231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Ellipse 16"/>
          <p:cNvSpPr/>
          <p:nvPr/>
        </p:nvSpPr>
        <p:spPr>
          <a:xfrm>
            <a:off x="8458200" y="3492501"/>
            <a:ext cx="171450" cy="44450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7943852" y="6441439"/>
            <a:ext cx="1152525" cy="15621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orme libre 18"/>
          <p:cNvSpPr/>
          <p:nvPr/>
        </p:nvSpPr>
        <p:spPr>
          <a:xfrm>
            <a:off x="7924802" y="4483100"/>
            <a:ext cx="1209675" cy="1930400"/>
          </a:xfrm>
          <a:custGeom>
            <a:avLst/>
            <a:gdLst>
              <a:gd name="connsiteX0" fmla="*/ 0 w 1209675"/>
              <a:gd name="connsiteY0" fmla="*/ 0 h 1447800"/>
              <a:gd name="connsiteX1" fmla="*/ 0 w 1209675"/>
              <a:gd name="connsiteY1" fmla="*/ 1447800 h 1447800"/>
              <a:gd name="connsiteX2" fmla="*/ 1209675 w 1209675"/>
              <a:gd name="connsiteY2" fmla="*/ 1447800 h 1447800"/>
              <a:gd name="connsiteX3" fmla="*/ 1209675 w 1209675"/>
              <a:gd name="connsiteY3" fmla="*/ 9525 h 144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675" h="1447800">
                <a:moveTo>
                  <a:pt x="0" y="0"/>
                </a:moveTo>
                <a:lnTo>
                  <a:pt x="0" y="1447800"/>
                </a:lnTo>
                <a:lnTo>
                  <a:pt x="1209675" y="1447800"/>
                </a:lnTo>
                <a:lnTo>
                  <a:pt x="1209675" y="9525"/>
                </a:ln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Ellipse 19"/>
          <p:cNvSpPr/>
          <p:nvPr/>
        </p:nvSpPr>
        <p:spPr>
          <a:xfrm>
            <a:off x="8458200" y="3500967"/>
            <a:ext cx="171450" cy="44450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Ellipse 20"/>
          <p:cNvSpPr/>
          <p:nvPr/>
        </p:nvSpPr>
        <p:spPr>
          <a:xfrm>
            <a:off x="8458200" y="3488267"/>
            <a:ext cx="171450" cy="44450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Ellipse 21"/>
          <p:cNvSpPr/>
          <p:nvPr/>
        </p:nvSpPr>
        <p:spPr>
          <a:xfrm>
            <a:off x="8458200" y="3488267"/>
            <a:ext cx="171450" cy="44450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Ellipse 22"/>
          <p:cNvSpPr/>
          <p:nvPr/>
        </p:nvSpPr>
        <p:spPr>
          <a:xfrm>
            <a:off x="8458200" y="3488267"/>
            <a:ext cx="171450" cy="44450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Ellipse 23"/>
          <p:cNvSpPr/>
          <p:nvPr/>
        </p:nvSpPr>
        <p:spPr>
          <a:xfrm>
            <a:off x="8458200" y="3488267"/>
            <a:ext cx="171450" cy="44450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7860031" y="6451772"/>
            <a:ext cx="1344930" cy="965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ZoneTexte 25"/>
          <p:cNvSpPr txBox="1"/>
          <p:nvPr/>
        </p:nvSpPr>
        <p:spPr>
          <a:xfrm>
            <a:off x="7632954" y="2436821"/>
            <a:ext cx="1700786" cy="3385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2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kg of Copper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4071609" y="5089513"/>
            <a:ext cx="2523127" cy="3385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Melted in 3 seconds !</a:t>
            </a:r>
          </a:p>
        </p:txBody>
      </p:sp>
    </p:spTree>
    <p:extLst>
      <p:ext uri="{BB962C8B-B14F-4D97-AF65-F5344CB8AC3E}">
        <p14:creationId xmlns:p14="http://schemas.microsoft.com/office/powerpoint/2010/main" val="222119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12897E-6 L 0.8493 0.00123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465" y="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25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4.16667E-6 -2.34568E-6 L 4.16667E-6 0.15926 " pathEditMode="relative" rAng="0" ptsTypes="AA">
                                      <p:cBhvr>
                                        <p:cTn id="8" dur="2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96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25294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0.00053 3.58025E-6 L 0.00087 -0.2392 " pathEditMode="relative" rAng="0" ptsTypes="AA">
                                      <p:cBhvr>
                                        <p:cTn id="10" dur="17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1197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1.66667E-6 4.81481E-6 L 1.66667E-6 0.43703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85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10000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1.66667E-6 4.81481E-6 L 1.66667E-6 0.43703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85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10000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animMotion origin="layout" path="M 1.66667E-6 -1.85185E-6 L 1.66667E-6 0.43704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85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10000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animMotion origin="layout" path="M 1.66667E-6 -2.22222E-6 L 1.66667E-6 0.43704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852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100000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animMotion origin="layout" path="M 1.66667E-6 2.96296E-6 L 1.66667E-6 0.43703 " pathEditMode="relative" rAng="0" ptsTypes="AA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85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10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1.66667E-6 2.96296E-6 L 1.66667E-6 0.43703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7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7" grpId="0" animBg="1"/>
      <p:bldP spid="18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7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3"/>
          <p:cNvSpPr>
            <a:spLocks noGrp="1"/>
          </p:cNvSpPr>
          <p:nvPr>
            <p:ph type="title"/>
          </p:nvPr>
        </p:nvSpPr>
        <p:spPr>
          <a:xfrm>
            <a:off x="1776000" y="158400"/>
            <a:ext cx="8208432" cy="318272"/>
          </a:xfrm>
        </p:spPr>
        <p:txBody>
          <a:bodyPr vert="horz" wrap="none" lIns="36000" tIns="36000" rIns="36000" bIns="36000" rtlCol="0" anchor="t" anchorCtr="0">
            <a:noAutofit/>
          </a:bodyPr>
          <a:lstStyle/>
          <a:p>
            <a:pPr algn="just"/>
            <a:r>
              <a:rPr lang="en-US" sz="16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SPIRAL2 accelerator at GANIL-Caen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423592" y="582960"/>
            <a:ext cx="7488832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Font typeface="Arial" pitchFamily="34" charset="0"/>
              <a:buNone/>
              <a:defRPr sz="1800" b="1" i="0" u="none" strike="noStrike" kern="1200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Aspects of the losses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7536161" y="12687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9" name="ZoneTexte 28"/>
          <p:cNvSpPr txBox="1"/>
          <p:nvPr/>
        </p:nvSpPr>
        <p:spPr>
          <a:xfrm>
            <a:off x="7050030" y="1115452"/>
            <a:ext cx="2358338" cy="369332"/>
          </a:xfrm>
          <a:prstGeom prst="rect">
            <a:avLst/>
          </a:prstGeom>
          <a:noFill/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Losses : statistic results</a:t>
            </a:r>
          </a:p>
        </p:txBody>
      </p:sp>
      <p:sp>
        <p:nvSpPr>
          <p:cNvPr id="30" name="ZoneTexte 29"/>
          <p:cNvSpPr txBox="1"/>
          <p:nvPr/>
        </p:nvSpPr>
        <p:spPr>
          <a:xfrm>
            <a:off x="1977300" y="1403484"/>
            <a:ext cx="3614644" cy="36933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Longitudinal acceptance (Deuterons)</a:t>
            </a:r>
          </a:p>
        </p:txBody>
      </p:sp>
      <p:pic>
        <p:nvPicPr>
          <p:cNvPr id="31" name="Picture 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224" y="1700808"/>
            <a:ext cx="3901892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697" y="1496348"/>
            <a:ext cx="3444711" cy="2580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446" y="4152637"/>
            <a:ext cx="3978027" cy="2603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ZoneTexte 33"/>
          <p:cNvSpPr txBox="1"/>
          <p:nvPr/>
        </p:nvSpPr>
        <p:spPr>
          <a:xfrm>
            <a:off x="1612085" y="5454536"/>
            <a:ext cx="4461478" cy="64633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Losses control :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Using the beam loss monitor</a:t>
            </a:r>
          </a:p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Losses minimization :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Increase the acceptance</a:t>
            </a:r>
          </a:p>
        </p:txBody>
      </p:sp>
      <p:sp>
        <p:nvSpPr>
          <p:cNvPr id="35" name="ZoneTexte 34"/>
          <p:cNvSpPr txBox="1"/>
          <p:nvPr/>
        </p:nvSpPr>
        <p:spPr>
          <a:xfrm>
            <a:off x="7893758" y="1628800"/>
            <a:ext cx="1788118" cy="292388"/>
          </a:xfrm>
          <a:prstGeom prst="rect">
            <a:avLst/>
          </a:prstGeom>
          <a:noFill/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Average power lost (W)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7254834" y="4293096"/>
            <a:ext cx="2369559" cy="292388"/>
          </a:xfrm>
          <a:prstGeom prst="rect">
            <a:avLst/>
          </a:prstGeom>
          <a:noFill/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Confidence level power lost (W)</a:t>
            </a:r>
          </a:p>
        </p:txBody>
      </p:sp>
    </p:spTree>
    <p:extLst>
      <p:ext uri="{BB962C8B-B14F-4D97-AF65-F5344CB8AC3E}">
        <p14:creationId xmlns:p14="http://schemas.microsoft.com/office/powerpoint/2010/main" val="325650653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3"/>
          <p:cNvSpPr>
            <a:spLocks noGrp="1"/>
          </p:cNvSpPr>
          <p:nvPr>
            <p:ph type="title"/>
          </p:nvPr>
        </p:nvSpPr>
        <p:spPr>
          <a:xfrm>
            <a:off x="1776000" y="158400"/>
            <a:ext cx="8208432" cy="318272"/>
          </a:xfrm>
        </p:spPr>
        <p:txBody>
          <a:bodyPr vert="horz" wrap="none" lIns="36000" tIns="36000" rIns="36000" bIns="36000" rtlCol="0" anchor="t" anchorCtr="0">
            <a:noAutofit/>
          </a:bodyPr>
          <a:lstStyle/>
          <a:p>
            <a:pPr algn="just"/>
            <a:r>
              <a:rPr lang="en-US" sz="16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SPIRAL2 accelerator at GANIL-Caen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423592" y="582960"/>
            <a:ext cx="7488832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Font typeface="Arial" pitchFamily="34" charset="0"/>
              <a:buNone/>
              <a:defRPr sz="1800" b="1" i="0" u="none" strike="noStrike" kern="1200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Phase spaces at the exit of the LINAC</a:t>
            </a: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745" y="1196753"/>
            <a:ext cx="6025441" cy="2687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745" y="4045278"/>
            <a:ext cx="6045483" cy="2696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ZoneTexte 15"/>
          <p:cNvSpPr txBox="1"/>
          <p:nvPr/>
        </p:nvSpPr>
        <p:spPr>
          <a:xfrm>
            <a:off x="2314129" y="2276872"/>
            <a:ext cx="1306768" cy="36933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Linear scale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1775521" y="5181818"/>
            <a:ext cx="1845377" cy="36933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Logarithmic scale</a:t>
            </a:r>
          </a:p>
        </p:txBody>
      </p:sp>
    </p:spTree>
    <p:extLst>
      <p:ext uri="{BB962C8B-B14F-4D97-AF65-F5344CB8AC3E}">
        <p14:creationId xmlns:p14="http://schemas.microsoft.com/office/powerpoint/2010/main" val="207574782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3"/>
          <p:cNvSpPr>
            <a:spLocks noGrp="1"/>
          </p:cNvSpPr>
          <p:nvPr>
            <p:ph type="title"/>
          </p:nvPr>
        </p:nvSpPr>
        <p:spPr>
          <a:xfrm>
            <a:off x="1776000" y="158400"/>
            <a:ext cx="8208432" cy="318272"/>
          </a:xfrm>
        </p:spPr>
        <p:txBody>
          <a:bodyPr vert="horz" wrap="none" lIns="36000" tIns="36000" rIns="36000" bIns="36000" rtlCol="0" anchor="t" anchorCtr="0">
            <a:noAutofit/>
          </a:bodyPr>
          <a:lstStyle/>
          <a:p>
            <a:pPr algn="just"/>
            <a:r>
              <a:rPr lang="en-US" sz="16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SPIRAL2 accelerator at GANIL-Caen</a:t>
            </a:r>
          </a:p>
        </p:txBody>
      </p:sp>
      <p:sp>
        <p:nvSpPr>
          <p:cNvPr id="82" name="Rectangle 2"/>
          <p:cNvSpPr txBox="1">
            <a:spLocks noChangeArrowheads="1"/>
          </p:cNvSpPr>
          <p:nvPr/>
        </p:nvSpPr>
        <p:spPr>
          <a:xfrm>
            <a:off x="2639616" y="582960"/>
            <a:ext cx="6984776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Font typeface="Arial" pitchFamily="34" charset="0"/>
              <a:buNone/>
              <a:defRPr sz="1800" b="1" i="0" u="none" strike="noStrike" kern="1200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  <a:ea typeface="+mj-ea"/>
                <a:cs typeface="+mj-cs"/>
              </a:defRPr>
            </a:lvl1pPr>
          </a:lstStyle>
          <a:p>
            <a:pPr marL="457200" indent="-457200" algn="ctr">
              <a:buFont typeface="+mj-lt"/>
              <a:buAutoNum type="arabicPeriod" startAt="6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High Energy Beam Transport lines</a:t>
            </a:r>
          </a:p>
        </p:txBody>
      </p:sp>
      <p:pic>
        <p:nvPicPr>
          <p:cNvPr id="7" name="Picture 26" descr="sp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15794" y="1255052"/>
            <a:ext cx="8132446" cy="5414309"/>
          </a:xfrm>
          <a:prstGeom prst="rect">
            <a:avLst/>
          </a:prstGeom>
          <a:noFill/>
        </p:spPr>
      </p:pic>
      <p:sp>
        <p:nvSpPr>
          <p:cNvPr id="8" name="Ellipse 7"/>
          <p:cNvSpPr/>
          <p:nvPr/>
        </p:nvSpPr>
        <p:spPr bwMode="auto">
          <a:xfrm rot="1800000">
            <a:off x="4691098" y="4102537"/>
            <a:ext cx="1072366" cy="939781"/>
          </a:xfrm>
          <a:prstGeom prst="ellipse">
            <a:avLst/>
          </a:prstGeom>
          <a:noFill/>
          <a:ln>
            <a:solidFill>
              <a:schemeClr val="accent3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5227282" y="3712731"/>
            <a:ext cx="809605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Calibri" pitchFamily="34" charset="0"/>
                <a:cs typeface="Calibri" pitchFamily="34" charset="0"/>
              </a:rPr>
              <a:t>HEBT</a:t>
            </a:r>
          </a:p>
        </p:txBody>
      </p:sp>
    </p:spTree>
    <p:extLst>
      <p:ext uri="{BB962C8B-B14F-4D97-AF65-F5344CB8AC3E}">
        <p14:creationId xmlns:p14="http://schemas.microsoft.com/office/powerpoint/2010/main" val="4041929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5247</TotalTime>
  <Words>8350</Words>
  <Application>Microsoft Office PowerPoint</Application>
  <PresentationFormat>Grand écran</PresentationFormat>
  <Paragraphs>1489</Paragraphs>
  <Slides>112</Slides>
  <Notes>74</Notes>
  <HiddenSlides>0</HiddenSlides>
  <MMClips>0</MMClips>
  <ScaleCrop>false</ScaleCrop>
  <HeadingPairs>
    <vt:vector size="8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3</vt:i4>
      </vt:variant>
      <vt:variant>
        <vt:lpstr>Titres des diapositives</vt:lpstr>
      </vt:variant>
      <vt:variant>
        <vt:i4>112</vt:i4>
      </vt:variant>
    </vt:vector>
  </HeadingPairs>
  <TitlesOfParts>
    <vt:vector size="126" baseType="lpstr">
      <vt:lpstr>Arial</vt:lpstr>
      <vt:lpstr>Arial Bold</vt:lpstr>
      <vt:lpstr>Calibri</vt:lpstr>
      <vt:lpstr>Cambria Math</vt:lpstr>
      <vt:lpstr>Courier New</vt:lpstr>
      <vt:lpstr>Symbol</vt:lpstr>
      <vt:lpstr>Times</vt:lpstr>
      <vt:lpstr>Times New Roman</vt:lpstr>
      <vt:lpstr>Toga Sans</vt:lpstr>
      <vt:lpstr>Wingdings</vt:lpstr>
      <vt:lpstr>Thème Office</vt:lpstr>
      <vt:lpstr>Graph</vt:lpstr>
      <vt:lpstr>Équation</vt:lpstr>
      <vt:lpstr>…quation</vt:lpstr>
      <vt:lpstr>The SPIRAL2 accelerator at GANIL-Caen</vt:lpstr>
      <vt:lpstr>Outline</vt:lpstr>
      <vt:lpstr>The SPIRAL2 accelerator at GANIL-Caen</vt:lpstr>
      <vt:lpstr>The SPIRAL2 accelerator at GANIL-Caen</vt:lpstr>
      <vt:lpstr>The SPIRAL2 accelerator at GANIL-Caen</vt:lpstr>
      <vt:lpstr>The SPIRAL2 accelerator at GANIL-Caen</vt:lpstr>
      <vt:lpstr>The SPIRAL2 accelerator at GANIL-Caen</vt:lpstr>
      <vt:lpstr>The SPIRAL2 accelerator at GANIL-Caen</vt:lpstr>
      <vt:lpstr>The SPIRAL2 accelerator at GANIL-Caen</vt:lpstr>
      <vt:lpstr>The SPIRAL2 accelerator at GANIL-Caen</vt:lpstr>
      <vt:lpstr>The SPIRAL2 accelerator at GANIL-Caen</vt:lpstr>
      <vt:lpstr>The SPIRAL2 accelerator at GANIL-Caen</vt:lpstr>
      <vt:lpstr>The SPIRAL2 accelerator at GANIL-Caen</vt:lpstr>
      <vt:lpstr>The SPIRAL2 accelerator at GANIL-Caen</vt:lpstr>
      <vt:lpstr>The SPIRAL2 accelerator at GANIL-Caen</vt:lpstr>
      <vt:lpstr>The SPIRAL2 accelerator at GANIL-Caen</vt:lpstr>
      <vt:lpstr>The SPIRAL2 accelerator at GANIL-Caen</vt:lpstr>
      <vt:lpstr>The SPIRAL2 accelerator at GANIL-Caen</vt:lpstr>
      <vt:lpstr>The SPIRAL2 accelerator at GANIL-Caen</vt:lpstr>
      <vt:lpstr>The SPIRAL2 accelerator at GANIL-Caen</vt:lpstr>
      <vt:lpstr>The SPIRAL2 accelerator at GANIL-Caen</vt:lpstr>
      <vt:lpstr>The SPIRAL2 accelerator at GANIL-Caen</vt:lpstr>
      <vt:lpstr>The SPIRAL2 accelerator at GANIL-Caen</vt:lpstr>
      <vt:lpstr>The SPIRAL2 accelerator at GANIL-Caen</vt:lpstr>
      <vt:lpstr>The SPIRAL2 accelerator at GANIL-Caen</vt:lpstr>
      <vt:lpstr>The SPIRAL2 accelerator at GANIL-Caen</vt:lpstr>
      <vt:lpstr>The SPIRAL2 accelerator at GANIL-Caen</vt:lpstr>
      <vt:lpstr>The SPIRAL2 accelerator at GANIL-Caen</vt:lpstr>
      <vt:lpstr>The SPIRAL2 accelerator at GANIL-Caen</vt:lpstr>
      <vt:lpstr>The SPIRAL2 accelerator at GANIL-Caen</vt:lpstr>
      <vt:lpstr>The SPIRAL2 accelerator at GANIL-Caen</vt:lpstr>
      <vt:lpstr>The SPIRAL2 accelerator at GANIL-Caen</vt:lpstr>
      <vt:lpstr>The SPIRAL2 accelerator at GANIL-Caen</vt:lpstr>
      <vt:lpstr>The SPIRAL2 accelerator at GANIL-Caen</vt:lpstr>
      <vt:lpstr>The SPIRAL2 accelerator at GANIL-Caen</vt:lpstr>
      <vt:lpstr>The SPIRAL2 accelerator at GANIL-Caen</vt:lpstr>
      <vt:lpstr>The SPIRAL2 accelerator at GANIL-Caen</vt:lpstr>
      <vt:lpstr>The SPIRAL2 accelerator at GANIL-Caen</vt:lpstr>
      <vt:lpstr>The SPIRAL2 accelerator at GANIL-Caen</vt:lpstr>
      <vt:lpstr>The SPIRAL2 accelerator at GANIL-Caen</vt:lpstr>
      <vt:lpstr>The SPIRAL2 accelerator at GANIL-Caen</vt:lpstr>
      <vt:lpstr>The SPIRAL2 accelerator at GANIL-Caen</vt:lpstr>
      <vt:lpstr>The SPIRAL2 accelerator at GANIL-Caen</vt:lpstr>
      <vt:lpstr>The SPIRAL2 accelerator at GANIL-Caen</vt:lpstr>
      <vt:lpstr>The SPIRAL2 accelerator at GANIL-Caen</vt:lpstr>
      <vt:lpstr>The SPIRAL2 accelerator at GANIL-Caen</vt:lpstr>
      <vt:lpstr>The SPIRAL2 accelerator at GANIL-Caen</vt:lpstr>
      <vt:lpstr>The SPIRAL2 accelerator at GANIL-Caen</vt:lpstr>
      <vt:lpstr>The SPIRAL2 accelerator at GANIL-Caen</vt:lpstr>
      <vt:lpstr>The SPIRAL2 accelerator at GANIL-Caen</vt:lpstr>
      <vt:lpstr>The SPIRAL2 accelerator at GANIL-Caen</vt:lpstr>
      <vt:lpstr>The SPIRAL2 accelerator at GANIL-Caen</vt:lpstr>
      <vt:lpstr>The SPIRAL2 accelerator at GANIL-Caen</vt:lpstr>
      <vt:lpstr>The SPIRAL2 accelerator at GANIL-Caen</vt:lpstr>
      <vt:lpstr>The SPIRAL2 accelerator at GANIL-Caen</vt:lpstr>
      <vt:lpstr>The SPIRAL2 accelerator at GANIL-Caen</vt:lpstr>
      <vt:lpstr>The SPIRAL2 accelerator at GANIL-Caen</vt:lpstr>
      <vt:lpstr>The SPIRAL2 accelerator at GANIL-Caen</vt:lpstr>
      <vt:lpstr>The SPIRAL2 accelerator at GANIL-Caen</vt:lpstr>
      <vt:lpstr>The SPIRAL2 accelerator at GANIL-Caen</vt:lpstr>
      <vt:lpstr>The SPIRAL2 accelerator at GANIL-Caen</vt:lpstr>
      <vt:lpstr>The SPIRAL2 accelerator at GANIL-Caen</vt:lpstr>
      <vt:lpstr>The SPIRAL2 accelerator at GANIL-Caen</vt:lpstr>
      <vt:lpstr>The SPIRAL2 accelerator at GANIL-Caen</vt:lpstr>
      <vt:lpstr>The SPIRAL2 accelerator at GANIL-Caen</vt:lpstr>
      <vt:lpstr>The SPIRAL2 accelerator at GANIL-Caen</vt:lpstr>
      <vt:lpstr>The SPIRAL2 accelerator at GANIL-Caen</vt:lpstr>
      <vt:lpstr>The SPIRAL2 accelerator at GANIL-Caen</vt:lpstr>
      <vt:lpstr>The SPIRAL2 accelerator at GANIL-Caen</vt:lpstr>
      <vt:lpstr>The SPIRAL2 accelerator at GANIL-Caen</vt:lpstr>
      <vt:lpstr>The SPIRAL2 accelerator at GANIL-Caen</vt:lpstr>
      <vt:lpstr>The SPIRAL2 accelerator at GANIL-Caen</vt:lpstr>
      <vt:lpstr>The SPIRAL2 accelerator at GANIL-Caen</vt:lpstr>
      <vt:lpstr>The SPIRAL2 accelerator at GANIL-Caen</vt:lpstr>
      <vt:lpstr>The SPIRAL2 accelerator at GANIL-Caen</vt:lpstr>
      <vt:lpstr>The SPIRAL2 accelerator at GANIL-Caen</vt:lpstr>
      <vt:lpstr>The SPIRAL2 accelerator at GANIL-Caen</vt:lpstr>
      <vt:lpstr>The SPIRAL2 accelerator at GANIL-Caen</vt:lpstr>
      <vt:lpstr>The SPIRAL2 accelerator at GANIL-Caen</vt:lpstr>
      <vt:lpstr>The SPIRAL2 accelerator at GANIL-Caen</vt:lpstr>
      <vt:lpstr>The SPIRAL2 accelerator at GANIL-Caen</vt:lpstr>
      <vt:lpstr>The SPIRAL2 accelerator at GANIL-Caen</vt:lpstr>
      <vt:lpstr>The SPIRAL2 accelerator at GANIL-Caen</vt:lpstr>
      <vt:lpstr>The SPIRAL2 accelerator at GANIL-Caen</vt:lpstr>
      <vt:lpstr>The SPIRAL2 accelerator at GANIL-Caen</vt:lpstr>
      <vt:lpstr>The SPIRAL2 accelerator at GANIL-Caen</vt:lpstr>
      <vt:lpstr>The SPIRAL2 accelerator at GANIL-Caen</vt:lpstr>
      <vt:lpstr>The SPIRAL2 accelerator at GANIL-Caen</vt:lpstr>
      <vt:lpstr>The SPIRAL2 accelerator at GANIL-Caen</vt:lpstr>
      <vt:lpstr>The SPIRAL2 accelerator at GANIL-Caen</vt:lpstr>
      <vt:lpstr>The SPIRAL2 accelerator at GANIL-Caen</vt:lpstr>
      <vt:lpstr>The SPIRAL2 accelerator at GANIL-Caen</vt:lpstr>
      <vt:lpstr>The SPIRAL2 accelerator at GANIL-Caen</vt:lpstr>
      <vt:lpstr>The SPIRAL2 accelerator at GANIL-Caen</vt:lpstr>
      <vt:lpstr>The SPIRAL2 accelerator at GANIL-Caen</vt:lpstr>
      <vt:lpstr>The SPIRAL2 accelerator at GANIL-Caen</vt:lpstr>
      <vt:lpstr>The SPIRAL2 accelerator at GANIL-Caen</vt:lpstr>
      <vt:lpstr>The SPIRAL2 accelerator at GANIL-Caen</vt:lpstr>
      <vt:lpstr>The SPIRAL2 accelerator at GANIL-Caen</vt:lpstr>
      <vt:lpstr>The SPIRAL2 accelerator at GANIL-Caen</vt:lpstr>
      <vt:lpstr>The SPIRAL2 accelerator at GANIL-Caen</vt:lpstr>
      <vt:lpstr>The SPIRAL2 accelerator at GANIL-Caen</vt:lpstr>
      <vt:lpstr>The SPIRAL2 accelerator at GANIL-Caen</vt:lpstr>
      <vt:lpstr>The SPIRAL2 accelerator at GANIL-Caen</vt:lpstr>
      <vt:lpstr>The SPIRAL2 accelerator at GANIL-Caen</vt:lpstr>
      <vt:lpstr>The SPIRAL2 accelerator at GANIL-Caen</vt:lpstr>
      <vt:lpstr>The SPIRAL2 accelerator at GANIL-Caen</vt:lpstr>
      <vt:lpstr>The SPIRAL2 accelerator at GANIL-Caen</vt:lpstr>
      <vt:lpstr>The SPIRAL2 accelerator at GANIL-Caen</vt:lpstr>
      <vt:lpstr>The SPIRAL2 accelerator at GANIL-Caen</vt:lpstr>
      <vt:lpstr>The SPIRAL2 accelerator at GANIL-Caen</vt:lpstr>
      <vt:lpstr>ED-PHENIICS </vt:lpstr>
    </vt:vector>
  </TitlesOfParts>
  <Company>CNRS/IN2P3/IPN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Cours accélérateurs Luc Perrot M2 GI</dc:title>
  <dc:creator>Perrot</dc:creator>
  <cp:lastModifiedBy>julien michaud</cp:lastModifiedBy>
  <cp:revision>617</cp:revision>
  <cp:lastPrinted>2015-08-27T15:22:44Z</cp:lastPrinted>
  <dcterms:created xsi:type="dcterms:W3CDTF">2015-06-01T07:43:56Z</dcterms:created>
  <dcterms:modified xsi:type="dcterms:W3CDTF">2024-06-03T15:23:32Z</dcterms:modified>
</cp:coreProperties>
</file>