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  <p:sldMasterId id="2147483714" r:id="rId2"/>
  </p:sldMasterIdLst>
  <p:notesMasterIdLst>
    <p:notesMasterId r:id="rId64"/>
  </p:notesMasterIdLst>
  <p:handoutMasterIdLst>
    <p:handoutMasterId r:id="rId65"/>
  </p:handoutMasterIdLst>
  <p:sldIdLst>
    <p:sldId id="262" r:id="rId3"/>
    <p:sldId id="319" r:id="rId4"/>
    <p:sldId id="261" r:id="rId5"/>
    <p:sldId id="298" r:id="rId6"/>
    <p:sldId id="299" r:id="rId7"/>
    <p:sldId id="345" r:id="rId8"/>
    <p:sldId id="263" r:id="rId9"/>
    <p:sldId id="269" r:id="rId10"/>
    <p:sldId id="300" r:id="rId11"/>
    <p:sldId id="303" r:id="rId12"/>
    <p:sldId id="348" r:id="rId13"/>
    <p:sldId id="349" r:id="rId14"/>
    <p:sldId id="306" r:id="rId15"/>
    <p:sldId id="307" r:id="rId16"/>
    <p:sldId id="308" r:id="rId17"/>
    <p:sldId id="309" r:id="rId18"/>
    <p:sldId id="312" r:id="rId19"/>
    <p:sldId id="335" r:id="rId20"/>
    <p:sldId id="310" r:id="rId21"/>
    <p:sldId id="311" r:id="rId22"/>
    <p:sldId id="318" r:id="rId23"/>
    <p:sldId id="301" r:id="rId24"/>
    <p:sldId id="314" r:id="rId25"/>
    <p:sldId id="350" r:id="rId26"/>
    <p:sldId id="323" r:id="rId27"/>
    <p:sldId id="316" r:id="rId28"/>
    <p:sldId id="313" r:id="rId29"/>
    <p:sldId id="315" r:id="rId30"/>
    <p:sldId id="317" r:id="rId31"/>
    <p:sldId id="320" r:id="rId32"/>
    <p:sldId id="344" r:id="rId33"/>
    <p:sldId id="347" r:id="rId34"/>
    <p:sldId id="324" r:id="rId35"/>
    <p:sldId id="325" r:id="rId36"/>
    <p:sldId id="328" r:id="rId37"/>
    <p:sldId id="327" r:id="rId38"/>
    <p:sldId id="326" r:id="rId39"/>
    <p:sldId id="329" r:id="rId40"/>
    <p:sldId id="330" r:id="rId41"/>
    <p:sldId id="331" r:id="rId42"/>
    <p:sldId id="332" r:id="rId43"/>
    <p:sldId id="333" r:id="rId44"/>
    <p:sldId id="346" r:id="rId45"/>
    <p:sldId id="337" r:id="rId46"/>
    <p:sldId id="341" r:id="rId47"/>
    <p:sldId id="342" r:id="rId48"/>
    <p:sldId id="336" r:id="rId49"/>
    <p:sldId id="338" r:id="rId50"/>
    <p:sldId id="340" r:id="rId51"/>
    <p:sldId id="339" r:id="rId52"/>
    <p:sldId id="343" r:id="rId53"/>
    <p:sldId id="274" r:id="rId54"/>
    <p:sldId id="291" r:id="rId55"/>
    <p:sldId id="334" r:id="rId56"/>
    <p:sldId id="282" r:id="rId57"/>
    <p:sldId id="283" r:id="rId58"/>
    <p:sldId id="304" r:id="rId59"/>
    <p:sldId id="293" r:id="rId60"/>
    <p:sldId id="322" r:id="rId61"/>
    <p:sldId id="321" r:id="rId62"/>
    <p:sldId id="287" r:id="rId6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1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4" autoAdjust="0"/>
    <p:restoredTop sz="94660"/>
  </p:normalViewPr>
  <p:slideViewPr>
    <p:cSldViewPr>
      <p:cViewPr varScale="1">
        <p:scale>
          <a:sx n="109" d="100"/>
          <a:sy n="109" d="100"/>
        </p:scale>
        <p:origin x="168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0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RAPPEL TITRE PRESENTATION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0388BB7D-44E5-470A-A1BC-764DEE6B324D}" type="datetime2">
              <a:rPr lang="fr-FR"/>
              <a:pPr>
                <a:defRPr/>
              </a:pPr>
              <a:t>lundi 3 juin 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A0D2354-C4F6-4A2C-846C-D6DE07E6C44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RAPPEL TITRE PRESENTATION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C019A87-B9BC-480C-805F-292E62FA17F4}" type="datetime2">
              <a:rPr lang="fr-FR"/>
              <a:pPr>
                <a:defRPr/>
              </a:pPr>
              <a:t>lundi 3 juin 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4BAC96D-D26C-4264-99BF-64D3EB6AF3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C019A87-B9BC-480C-805F-292E62FA17F4}" type="datetime2">
              <a:rPr lang="fr-FR" smtClean="0"/>
              <a:pPr>
                <a:defRPr/>
              </a:pPr>
              <a:t>lundi 3 juin 2024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AC96D-D26C-4264-99BF-64D3EB6AF38B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96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C019A87-B9BC-480C-805F-292E62FA17F4}" type="datetime2">
              <a:rPr lang="fr-FR" smtClean="0"/>
              <a:pPr>
                <a:defRPr/>
              </a:pPr>
              <a:t>lundi 3 juin 2024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AC96D-D26C-4264-99BF-64D3EB6AF38B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425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492D0C1-7A7C-4972-903F-C3749957E117}" type="datetime2">
              <a:rPr lang="fr-FR" smtClean="0"/>
              <a:pPr/>
              <a:t>lundi 3 juin 2024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52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" y="1"/>
            <a:ext cx="9143699" cy="6857999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71299" y="6467913"/>
            <a:ext cx="204694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/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493891" y="6467913"/>
            <a:ext cx="4156218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/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925757" y="6467913"/>
            <a:ext cx="2056255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/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/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943804" y="169116"/>
            <a:ext cx="4828547" cy="488983"/>
          </a:xfrm>
        </p:spPr>
        <p:txBody>
          <a:bodyPr>
            <a:normAutofit/>
          </a:bodyPr>
          <a:lstStyle>
            <a:lvl1pPr>
              <a:defRPr lang="fr-FR" sz="2037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763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E62F-8DB3-45B9-A8BC-CA203BAF866E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2FB2-926B-4303-A340-0968EB7757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1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E62F-8DB3-45B9-A8BC-CA203BAF866E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2FB2-926B-4303-A340-0968EB7757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664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E62F-8DB3-45B9-A8BC-CA203BAF866E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2FB2-926B-4303-A340-0968EB7757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836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E62F-8DB3-45B9-A8BC-CA203BAF866E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2FB2-926B-4303-A340-0968EB7757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37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" y="0"/>
            <a:ext cx="9143696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3804" y="169116"/>
            <a:ext cx="4828547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71299" y="6467913"/>
            <a:ext cx="204694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/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22/06/2020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493891" y="6467913"/>
            <a:ext cx="4156218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/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D. LONGUEVERGNE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925757" y="6467913"/>
            <a:ext cx="2056255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/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/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80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E62F-8DB3-45B9-A8BC-CA203BAF866E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2FB2-926B-4303-A340-0968EB7757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21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E62F-8DB3-45B9-A8BC-CA203BAF866E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2FB2-926B-4303-A340-0968EB7757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51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E62F-8DB3-45B9-A8BC-CA203BAF866E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2FB2-926B-4303-A340-0968EB7757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462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E62F-8DB3-45B9-A8BC-CA203BAF866E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2FB2-926B-4303-A340-0968EB7757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92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E62F-8DB3-45B9-A8BC-CA203BAF866E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2FB2-926B-4303-A340-0968EB7757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97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E62F-8DB3-45B9-A8BC-CA203BAF866E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2FB2-926B-4303-A340-0968EB7757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30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E62F-8DB3-45B9-A8BC-CA203BAF866E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2FB2-926B-4303-A340-0968EB7757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577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9273" y="364731"/>
            <a:ext cx="7885454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273" y="1825446"/>
            <a:ext cx="7885454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9274" y="6356721"/>
            <a:ext cx="2056255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949"/>
            <a:r>
              <a:rPr lang="fr-FR" dirty="0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t>22/06/2021</a:t>
            </a:r>
            <a:endParaRPr lang="fr-FR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9136" y="6356721"/>
            <a:ext cx="3085729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949"/>
            <a:r>
              <a:rPr lang="fr-FR" dirty="0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t>D. LONGUEVERGNE</a:t>
            </a:r>
            <a:endParaRPr lang="fr-FR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8473" y="6356721"/>
            <a:ext cx="2056255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949"/>
            <a:fld id="{77E71596-5F9D-49C5-9701-16B3CA54319D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852949"/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79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3" r:id="rId2"/>
  </p:sldLayoutIdLst>
  <p:hf hdr="0"/>
  <p:txStyles>
    <p:titleStyle>
      <a:lvl1pPr algn="l" defTabSz="776143" rtl="0" eaLnBrk="1" latinLnBrk="0" hangingPunct="1">
        <a:lnSpc>
          <a:spcPct val="90000"/>
        </a:lnSpc>
        <a:spcBef>
          <a:spcPct val="0"/>
        </a:spcBef>
        <a:buNone/>
        <a:defRPr sz="37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036" indent="-194036" algn="l" defTabSz="776143" rtl="0" eaLnBrk="1" latinLnBrk="0" hangingPunct="1">
        <a:lnSpc>
          <a:spcPct val="90000"/>
        </a:lnSpc>
        <a:spcBef>
          <a:spcPts val="849"/>
        </a:spcBef>
        <a:buFont typeface="Arial" panose="020B0604020202020204" pitchFamily="34" charset="0"/>
        <a:buChar char="•"/>
        <a:defRPr sz="2377" kern="1200">
          <a:solidFill>
            <a:schemeClr val="tx1"/>
          </a:solidFill>
          <a:latin typeface="+mn-lt"/>
          <a:ea typeface="+mn-ea"/>
          <a:cs typeface="+mn-cs"/>
        </a:defRPr>
      </a:lvl1pPr>
      <a:lvl2pPr marL="582107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970178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3pPr>
      <a:lvl4pPr marL="1358250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4pPr>
      <a:lvl5pPr marL="1746321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5pPr>
      <a:lvl6pPr marL="2134392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6pPr>
      <a:lvl7pPr marL="2522464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7pPr>
      <a:lvl8pPr marL="2910535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8pPr>
      <a:lvl9pPr marL="3298607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1pPr>
      <a:lvl2pPr marL="388071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2pPr>
      <a:lvl3pPr marL="776143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3pPr>
      <a:lvl4pPr marL="1164214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4pPr>
      <a:lvl5pPr marL="1552285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5pPr>
      <a:lvl6pPr marL="1940357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6pPr>
      <a:lvl7pPr marL="2328428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7pPr>
      <a:lvl8pPr marL="2716500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8pPr>
      <a:lvl9pPr marL="3104571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6E62F-8DB3-45B9-A8BC-CA203BAF866E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F2FB2-926B-4303-A340-0968EB7757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15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apyrus.bib.umontreal.ca/xmlui/handle/1866/26832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11" Type="http://schemas.openxmlformats.org/officeDocument/2006/relationships/image" Target="../media/image16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3.wmf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24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19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35.wmf"/><Relationship Id="rId3" Type="http://schemas.openxmlformats.org/officeDocument/2006/relationships/oleObject" Target="../embeddings/oleObject20.bin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34.wmf"/><Relationship Id="rId5" Type="http://schemas.openxmlformats.org/officeDocument/2006/relationships/image" Target="../media/image36.png"/><Relationship Id="rId15" Type="http://schemas.openxmlformats.org/officeDocument/2006/relationships/image" Target="../media/image30.wmf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31.wmf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1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emf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pn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7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image" Target="../media/image46.pn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49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5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7.jpeg"/><Relationship Id="rId9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02.png"/><Relationship Id="rId2" Type="http://schemas.microsoft.com/office/2007/relationships/media" Target="../media/media1.mp4"/><Relationship Id="rId1" Type="http://schemas.openxmlformats.org/officeDocument/2006/relationships/vmlDrawing" Target="../drawings/vmlDrawing10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1.png"/><Relationship Id="rId5" Type="http://schemas.openxmlformats.org/officeDocument/2006/relationships/video" Target="../media/media2.mp4"/><Relationship Id="rId10" Type="http://schemas.openxmlformats.org/officeDocument/2006/relationships/image" Target="../media/image99.wmf"/><Relationship Id="rId4" Type="http://schemas.microsoft.com/office/2007/relationships/media" Target="../media/media2.mp4"/><Relationship Id="rId9" Type="http://schemas.openxmlformats.org/officeDocument/2006/relationships/oleObject" Target="../embeddings/oleObject3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5.png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34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11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2"/>
          <p:cNvSpPr>
            <a:spLocks noGrp="1"/>
          </p:cNvSpPr>
          <p:nvPr>
            <p:ph type="title"/>
          </p:nvPr>
        </p:nvSpPr>
        <p:spPr>
          <a:xfrm>
            <a:off x="2821136" y="1988840"/>
            <a:ext cx="5544616" cy="2304256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fr-FR" sz="4800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SUPERCONDUCTIVITY and CRYOGENICS for </a:t>
            </a:r>
            <a:r>
              <a:rPr lang="fr-FR" sz="4800" cap="none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accelerators</a:t>
            </a:r>
            <a:endParaRPr lang="fr-FR" sz="4800" cap="none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4994" name="AutoShape 2" descr="imap://longuevergn@ipnmail.in2p3.fr:993/fetch%3EUID%3E.INBOX%3E7170?part=1.1.1.2&amp;filename=logo_EDPheniics_L400Coul.jpg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4996" name="AutoShape 4" descr="imap://longuevergn@ipnmail.in2p3.fr:993/fetch%3EUID%3E.INBOX%3E7170?part=1.1.1.2&amp;filename=logo_EDPheniics_L400Coul.jpg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4998" name="AutoShape 6" descr="imap://longuevergn@ipnmail.in2p3.fr:993/fetch%3EUID%3E.INBOX%3E7170?part=1.1.1.2&amp;filename=logo_EDPheniics_L400Coul.jpg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 descr="logo_EDPheniics_L400Cou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79" y="2141984"/>
            <a:ext cx="2663957" cy="199796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794558" y="479603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D. LONGUEVERGNE</a:t>
            </a:r>
          </a:p>
          <a:p>
            <a:pPr algn="ctr"/>
            <a:r>
              <a:rPr lang="fr-FR" dirty="0" smtClean="0"/>
              <a:t>04/06/2024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</a:t>
            </a:r>
            <a:r>
              <a:rPr lang="fr-FR" sz="2400" cap="none" dirty="0" err="1" smtClean="0">
                <a:ln>
                  <a:noFill/>
                </a:ln>
              </a:rPr>
              <a:t>history</a:t>
            </a:r>
            <a:r>
              <a:rPr lang="fr-FR" sz="2400" cap="none" dirty="0" smtClean="0">
                <a:ln>
                  <a:noFill/>
                </a:ln>
              </a:rPr>
              <a:t> 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23" y="764704"/>
            <a:ext cx="8273553" cy="5150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5223" y="5915592"/>
            <a:ext cx="8928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202122"/>
                </a:solidFill>
              </a:rPr>
              <a:t>O. Gingras. "</a:t>
            </a:r>
            <a:r>
              <a:rPr lang="fr-FR" sz="1100" dirty="0">
                <a:solidFill>
                  <a:srgbClr val="3366BB"/>
                </a:solidFill>
                <a:hlinkClick r:id="rId3"/>
              </a:rPr>
              <a:t>La supraconductivité non-conventionnelle du </a:t>
            </a:r>
            <a:r>
              <a:rPr lang="fr-FR" sz="1100" dirty="0" err="1">
                <a:solidFill>
                  <a:srgbClr val="3366BB"/>
                </a:solidFill>
                <a:hlinkClick r:id="rId3"/>
              </a:rPr>
              <a:t>ruthénate</a:t>
            </a:r>
            <a:r>
              <a:rPr lang="fr-FR" sz="1100" dirty="0">
                <a:solidFill>
                  <a:srgbClr val="3366BB"/>
                </a:solidFill>
                <a:hlinkClick r:id="rId3"/>
              </a:rPr>
              <a:t> de strontium: corrélations électroniques et couplage spin-orbite</a:t>
            </a:r>
            <a:r>
              <a:rPr lang="fr-FR" sz="1100" dirty="0">
                <a:solidFill>
                  <a:srgbClr val="202122"/>
                </a:solidFill>
              </a:rPr>
              <a:t>". Université de Montréal, Faculté des Arts et des Sciences. Montréal, Canada, 2022.</a:t>
            </a:r>
            <a:endParaRPr lang="fr-F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« the 2 </a:t>
            </a:r>
            <a:r>
              <a:rPr lang="fr-FR" sz="2400" cap="none" dirty="0" err="1" smtClean="0">
                <a:ln>
                  <a:noFill/>
                </a:ln>
              </a:rPr>
              <a:t>fluids</a:t>
            </a:r>
            <a:r>
              <a:rPr lang="fr-FR" sz="2400" cap="none" dirty="0" smtClean="0">
                <a:ln>
                  <a:noFill/>
                </a:ln>
              </a:rPr>
              <a:t> model »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324544" y="692696"/>
            <a:ext cx="9468544" cy="1148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 eaLnBrk="0" hangingPunct="0">
              <a:defRPr/>
            </a:pPr>
            <a:endParaRPr lang="en-US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/>
              <a:t> Phenomenological approach based on analogy with </a:t>
            </a:r>
            <a:r>
              <a:rPr lang="en-US" sz="1600" dirty="0" err="1" smtClean="0"/>
              <a:t>superfluidity</a:t>
            </a:r>
            <a:r>
              <a:rPr lang="en-US" sz="1600" dirty="0" smtClean="0"/>
              <a:t> (validity : T &lt;&lt; Tc)</a:t>
            </a:r>
            <a:endParaRPr lang="en-US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/>
              <a:t> Coexistence of normal and superconducting (“frictionless”) electrons </a:t>
            </a:r>
            <a:r>
              <a:rPr lang="fr-FR" sz="1600" dirty="0" smtClean="0"/>
              <a:t>N = n</a:t>
            </a:r>
            <a:r>
              <a:rPr lang="fr-FR" sz="1600" baseline="-25000" dirty="0" smtClean="0"/>
              <a:t>s</a:t>
            </a:r>
            <a:r>
              <a:rPr lang="fr-FR" sz="1600" dirty="0" smtClean="0"/>
              <a:t>(T)+ </a:t>
            </a:r>
            <a:r>
              <a:rPr lang="fr-FR" sz="1600" dirty="0" err="1" smtClean="0"/>
              <a:t>n</a:t>
            </a:r>
            <a:r>
              <a:rPr lang="fr-FR" sz="1600" baseline="-25000" dirty="0" err="1" smtClean="0"/>
              <a:t>n</a:t>
            </a:r>
            <a:r>
              <a:rPr lang="fr-FR" sz="1600" dirty="0" smtClean="0"/>
              <a:t>(T)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fr-FR" sz="1600" dirty="0" smtClean="0"/>
              <a:t> 2 </a:t>
            </a:r>
            <a:r>
              <a:rPr lang="fr-FR" sz="1600" dirty="0" err="1" smtClean="0"/>
              <a:t>fluids</a:t>
            </a:r>
            <a:r>
              <a:rPr lang="fr-FR" sz="1600" dirty="0" smtClean="0"/>
              <a:t> model </a:t>
            </a:r>
            <a:r>
              <a:rPr lang="en-US" sz="1600" dirty="0" smtClean="0">
                <a:sym typeface="Symbol"/>
              </a:rPr>
              <a:t>  = </a:t>
            </a:r>
            <a:r>
              <a:rPr lang="en-US" sz="1600" baseline="-25000" dirty="0" smtClean="0">
                <a:sym typeface="Symbol"/>
              </a:rPr>
              <a:t>n</a:t>
            </a:r>
            <a:r>
              <a:rPr lang="en-US" sz="1600" dirty="0" smtClean="0">
                <a:sym typeface="Symbol"/>
              </a:rPr>
              <a:t> + </a:t>
            </a:r>
            <a:r>
              <a:rPr lang="en-US" sz="1600" baseline="-25000" dirty="0" err="1" smtClean="0">
                <a:sym typeface="Symbol"/>
              </a:rPr>
              <a:t>i</a:t>
            </a:r>
            <a:r>
              <a:rPr lang="en-US" sz="1600" dirty="0" err="1" smtClean="0">
                <a:sym typeface="Symbol"/>
              </a:rPr>
              <a:t></a:t>
            </a:r>
            <a:r>
              <a:rPr lang="en-US" sz="1600" baseline="-25000" dirty="0" err="1" smtClean="0">
                <a:sym typeface="Symbol"/>
              </a:rPr>
              <a:t>s</a:t>
            </a:r>
            <a:r>
              <a:rPr lang="en-US" sz="1600" dirty="0" smtClean="0">
                <a:sym typeface="Symbol"/>
              </a:rPr>
              <a:t>  solving the equation of propagation in a conducting material :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fr-FR" sz="1600" dirty="0" smtClean="0">
                <a:sym typeface="Symbol"/>
              </a:rPr>
              <a:t> 			</a:t>
            </a: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6" eaLnBrk="0" hangingPunct="0">
              <a:defRPr/>
            </a:pPr>
            <a:endParaRPr lang="fr-FR" b="1" dirty="0" smtClean="0"/>
          </a:p>
          <a:p>
            <a:pPr lvl="6" eaLnBrk="0" hangingPunct="0">
              <a:defRPr/>
            </a:pPr>
            <a:endParaRPr lang="fr-FR" b="1" dirty="0" smtClean="0"/>
          </a:p>
        </p:txBody>
      </p:sp>
      <p:graphicFrame>
        <p:nvGraphicFramePr>
          <p:cNvPr id="16" name="Tableau 15"/>
          <p:cNvGraphicFramePr>
            <a:graphicFrameLocks noGrp="1"/>
          </p:cNvGraphicFramePr>
          <p:nvPr/>
        </p:nvGraphicFramePr>
        <p:xfrm>
          <a:off x="251520" y="1556792"/>
          <a:ext cx="6480720" cy="2775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6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Normal </a:t>
                      </a:r>
                      <a:r>
                        <a:rPr lang="fr-FR" dirty="0" err="1" smtClean="0"/>
                        <a:t>conducting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electron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Superconducting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electron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Electronic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density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N</a:t>
                      </a:r>
                      <a:r>
                        <a:rPr lang="fr-FR" baseline="-25000" dirty="0" err="1" smtClean="0"/>
                        <a:t>n</a:t>
                      </a:r>
                      <a:endParaRPr lang="fr-FR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</a:t>
                      </a:r>
                      <a:r>
                        <a:rPr lang="fr-FR" baseline="-25000" dirty="0" smtClean="0"/>
                        <a:t>s</a:t>
                      </a:r>
                      <a:endParaRPr lang="fr-FR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Current</a:t>
                      </a:r>
                      <a:r>
                        <a:rPr lang="fr-FR" dirty="0" smtClean="0"/>
                        <a:t>-Electric </a:t>
                      </a:r>
                      <a:r>
                        <a:rPr lang="fr-FR" dirty="0" err="1" smtClean="0"/>
                        <a:t>field</a:t>
                      </a:r>
                      <a:r>
                        <a:rPr lang="fr-FR" dirty="0" smtClean="0"/>
                        <a:t> relation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For a </a:t>
                      </a:r>
                      <a:r>
                        <a:rPr lang="fr-FR" dirty="0" err="1" smtClean="0"/>
                        <a:t>sinusoidal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electric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field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256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Conductance</a:t>
                      </a:r>
                    </a:p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121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333181"/>
              </p:ext>
            </p:extLst>
          </p:nvPr>
        </p:nvGraphicFramePr>
        <p:xfrm>
          <a:off x="2460856" y="2604683"/>
          <a:ext cx="1584176" cy="406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412" name="Équation" r:id="rId3" imgW="990360" imgH="253800" progId="Equation.3">
                  <p:embed/>
                </p:oleObj>
              </mc:Choice>
              <mc:Fallback>
                <p:oleObj name="Équation" r:id="rId3" imgW="990360" imgH="253800" progId="Equation.3">
                  <p:embed/>
                  <p:pic>
                    <p:nvPicPr>
                      <p:cNvPr id="5121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856" y="2604683"/>
                        <a:ext cx="1584176" cy="4061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5558894"/>
              </p:ext>
            </p:extLst>
          </p:nvPr>
        </p:nvGraphicFramePr>
        <p:xfrm>
          <a:off x="4530254" y="2441095"/>
          <a:ext cx="1962218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413" name="Équation" r:id="rId5" imgW="1384200" imgH="457200" progId="Equation.3">
                  <p:embed/>
                </p:oleObj>
              </mc:Choice>
              <mc:Fallback>
                <p:oleObj name="Équation" r:id="rId5" imgW="1384200" imgH="457200" progId="Equation.3">
                  <p:embed/>
                  <p:pic>
                    <p:nvPicPr>
                      <p:cNvPr id="5121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0254" y="2441095"/>
                        <a:ext cx="1962218" cy="648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384167"/>
              </p:ext>
            </p:extLst>
          </p:nvPr>
        </p:nvGraphicFramePr>
        <p:xfrm>
          <a:off x="2460856" y="3110470"/>
          <a:ext cx="1584176" cy="406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414" name="Équation" r:id="rId7" imgW="990360" imgH="253800" progId="Equation.3">
                  <p:embed/>
                </p:oleObj>
              </mc:Choice>
              <mc:Fallback>
                <p:oleObj name="Équation" r:id="rId7" imgW="990360" imgH="253800" progId="Equation.3">
                  <p:embed/>
                  <p:pic>
                    <p:nvPicPr>
                      <p:cNvPr id="1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856" y="3110470"/>
                        <a:ext cx="1584176" cy="4061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91791"/>
              </p:ext>
            </p:extLst>
          </p:nvPr>
        </p:nvGraphicFramePr>
        <p:xfrm>
          <a:off x="4530254" y="3136235"/>
          <a:ext cx="1880209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415" name="Équation" r:id="rId8" imgW="1193760" imgH="228600" progId="Equation.3">
                  <p:embed/>
                </p:oleObj>
              </mc:Choice>
              <mc:Fallback>
                <p:oleObj name="Équation" r:id="rId8" imgW="1193760" imgH="228600" progId="Equation.3">
                  <p:embed/>
                  <p:pic>
                    <p:nvPicPr>
                      <p:cNvPr id="51215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0254" y="3136235"/>
                        <a:ext cx="1880209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082793"/>
              </p:ext>
            </p:extLst>
          </p:nvPr>
        </p:nvGraphicFramePr>
        <p:xfrm>
          <a:off x="2515116" y="3597086"/>
          <a:ext cx="1394337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416" name="Équation" r:id="rId10" imgW="901440" imgH="419040" progId="Equation.3">
                  <p:embed/>
                </p:oleObj>
              </mc:Choice>
              <mc:Fallback>
                <p:oleObj name="Équation" r:id="rId10" imgW="901440" imgH="419040" progId="Equation.3">
                  <p:embed/>
                  <p:pic>
                    <p:nvPicPr>
                      <p:cNvPr id="5121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116" y="3597086"/>
                        <a:ext cx="1394337" cy="648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249781"/>
              </p:ext>
            </p:extLst>
          </p:nvPr>
        </p:nvGraphicFramePr>
        <p:xfrm>
          <a:off x="4926876" y="3609447"/>
          <a:ext cx="1080120" cy="614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417" name="Équation" r:id="rId12" imgW="736560" imgH="419040" progId="Equation.3">
                  <p:embed/>
                </p:oleObj>
              </mc:Choice>
              <mc:Fallback>
                <p:oleObj name="Équation" r:id="rId12" imgW="736560" imgH="419040" progId="Equation.3">
                  <p:embed/>
                  <p:pic>
                    <p:nvPicPr>
                      <p:cNvPr id="51217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6876" y="3609447"/>
                        <a:ext cx="1080120" cy="614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Flèche courbée vers la gauche 22"/>
          <p:cNvSpPr/>
          <p:nvPr/>
        </p:nvSpPr>
        <p:spPr>
          <a:xfrm>
            <a:off x="6804248" y="2348880"/>
            <a:ext cx="288032" cy="648072"/>
          </a:xfrm>
          <a:prstGeom prst="curved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127776" y="2492896"/>
            <a:ext cx="1764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Maxwell équations</a:t>
            </a:r>
            <a:endParaRPr lang="fr-FR" sz="1400" dirty="0"/>
          </a:p>
        </p:txBody>
      </p:sp>
      <p:graphicFrame>
        <p:nvGraphicFramePr>
          <p:cNvPr id="25" name="Object 12"/>
          <p:cNvGraphicFramePr>
            <a:graphicFrameLocks noChangeAspect="1"/>
          </p:cNvGraphicFramePr>
          <p:nvPr/>
        </p:nvGraphicFramePr>
        <p:xfrm>
          <a:off x="971600" y="5373216"/>
          <a:ext cx="197008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418" name="Équation" r:id="rId14" imgW="1231560" imgH="393480" progId="Equation.3">
                  <p:embed/>
                </p:oleObj>
              </mc:Choice>
              <mc:Fallback>
                <p:oleObj name="Équation" r:id="rId14" imgW="1231560" imgH="393480" progId="Equation.3">
                  <p:embed/>
                  <p:pic>
                    <p:nvPicPr>
                      <p:cNvPr id="2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5373216"/>
                        <a:ext cx="1970087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090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« the 2 </a:t>
            </a:r>
            <a:r>
              <a:rPr lang="fr-FR" sz="2400" cap="none" dirty="0" err="1" smtClean="0">
                <a:ln>
                  <a:noFill/>
                </a:ln>
              </a:rPr>
              <a:t>fluids</a:t>
            </a:r>
            <a:r>
              <a:rPr lang="fr-FR" sz="2400" cap="none" dirty="0" smtClean="0">
                <a:ln>
                  <a:noFill/>
                </a:ln>
              </a:rPr>
              <a:t> model »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324544" y="692696"/>
            <a:ext cx="9468544" cy="1123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 eaLnBrk="0" hangingPunct="0">
              <a:defRPr/>
            </a:pPr>
            <a:endParaRPr lang="en-US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/>
              <a:t> </a:t>
            </a: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fr-FR" sz="1600" dirty="0" smtClean="0"/>
              <a:t> Surface </a:t>
            </a:r>
            <a:r>
              <a:rPr lang="fr-FR" sz="1600" dirty="0" err="1" smtClean="0"/>
              <a:t>resistance</a:t>
            </a:r>
            <a:r>
              <a:rPr lang="fr-FR" sz="1600" dirty="0" smtClean="0"/>
              <a:t> </a:t>
            </a:r>
            <a:r>
              <a:rPr lang="fr-FR" sz="1600" dirty="0" err="1" smtClean="0"/>
              <a:t>defined</a:t>
            </a:r>
            <a:r>
              <a:rPr lang="fr-FR" sz="1600" dirty="0" smtClean="0"/>
              <a:t> as </a:t>
            </a:r>
            <a:r>
              <a:rPr lang="fr-FR" sz="1600" dirty="0" err="1" smtClean="0"/>
              <a:t>Zs</a:t>
            </a:r>
            <a:r>
              <a:rPr lang="fr-FR" sz="1600" dirty="0" smtClean="0"/>
              <a:t> = </a:t>
            </a:r>
            <a:r>
              <a:rPr lang="fr-FR" sz="1600" dirty="0" err="1" smtClean="0"/>
              <a:t>Rs</a:t>
            </a:r>
            <a:r>
              <a:rPr lang="fr-FR" sz="1600" dirty="0" smtClean="0"/>
              <a:t>+</a:t>
            </a:r>
            <a:r>
              <a:rPr lang="fr-FR" sz="1600" dirty="0" err="1" smtClean="0"/>
              <a:t>i·Xs</a:t>
            </a: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fr-FR" sz="1600" dirty="0" smtClean="0"/>
              <a:t> </a:t>
            </a:r>
            <a:r>
              <a:rPr lang="fr-FR" sz="1600" dirty="0" err="1" smtClean="0"/>
              <a:t>Interesting</a:t>
            </a:r>
            <a:r>
              <a:rPr lang="fr-FR" sz="1600" dirty="0" smtClean="0"/>
              <a:t> </a:t>
            </a:r>
            <a:r>
              <a:rPr lang="fr-FR" sz="1600" dirty="0" err="1" smtClean="0"/>
              <a:t>results</a:t>
            </a:r>
            <a:r>
              <a:rPr lang="fr-FR" sz="1600" dirty="0" smtClean="0"/>
              <a:t> : 	- Skin </a:t>
            </a:r>
            <a:r>
              <a:rPr lang="fr-FR" sz="1600" dirty="0" err="1" smtClean="0"/>
              <a:t>depth</a:t>
            </a:r>
            <a:r>
              <a:rPr lang="fr-FR" sz="1600" dirty="0" smtClean="0"/>
              <a:t> </a:t>
            </a:r>
            <a:r>
              <a:rPr lang="fr-FR" sz="1600" dirty="0" err="1" smtClean="0"/>
              <a:t>does</a:t>
            </a:r>
            <a:r>
              <a:rPr lang="fr-FR" sz="1600" dirty="0" smtClean="0"/>
              <a:t> not </a:t>
            </a:r>
            <a:r>
              <a:rPr lang="fr-FR" sz="1600" dirty="0" err="1" smtClean="0"/>
              <a:t>depend</a:t>
            </a:r>
            <a:r>
              <a:rPr lang="fr-FR" sz="1600" dirty="0" smtClean="0"/>
              <a:t> on </a:t>
            </a:r>
            <a:r>
              <a:rPr lang="fr-FR" sz="1600" dirty="0" err="1" smtClean="0"/>
              <a:t>frequency</a:t>
            </a:r>
            <a:r>
              <a:rPr lang="fr-FR" sz="1600" dirty="0" smtClean="0"/>
              <a:t>!</a:t>
            </a:r>
          </a:p>
          <a:p>
            <a:pPr lvl="1" eaLnBrk="0" hangingPunct="0">
              <a:defRPr/>
            </a:pPr>
            <a:r>
              <a:rPr lang="fr-FR" sz="1600" dirty="0"/>
              <a:t>	</a:t>
            </a:r>
            <a:r>
              <a:rPr lang="fr-FR" sz="1600" dirty="0" smtClean="0"/>
              <a:t>		- </a:t>
            </a:r>
            <a:r>
              <a:rPr lang="fr-FR" sz="1600" dirty="0" err="1"/>
              <a:t>Rs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bigger</a:t>
            </a:r>
            <a:r>
              <a:rPr lang="fr-FR" sz="1600" dirty="0"/>
              <a:t> for good </a:t>
            </a:r>
            <a:r>
              <a:rPr lang="fr-FR" sz="1600" dirty="0" err="1"/>
              <a:t>conductors</a:t>
            </a:r>
            <a:r>
              <a:rPr lang="fr-FR" sz="1600" dirty="0"/>
              <a:t> (</a:t>
            </a:r>
            <a:r>
              <a:rPr lang="fr-FR" sz="1600" dirty="0" err="1"/>
              <a:t>metals</a:t>
            </a:r>
            <a:r>
              <a:rPr lang="fr-FR" sz="1600" dirty="0" smtClean="0"/>
              <a:t>)!</a:t>
            </a:r>
            <a:endParaRPr lang="fr-FR" sz="1600" dirty="0"/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fr-FR" sz="1600" dirty="0" smtClean="0"/>
              <a:t> </a:t>
            </a:r>
            <a:r>
              <a:rPr lang="fr-FR" sz="1600" b="1" dirty="0" smtClean="0"/>
              <a:t>This model </a:t>
            </a:r>
            <a:r>
              <a:rPr lang="fr-FR" sz="1600" b="1" dirty="0" err="1" smtClean="0"/>
              <a:t>does</a:t>
            </a:r>
            <a:r>
              <a:rPr lang="fr-FR" sz="1600" b="1" dirty="0" smtClean="0"/>
              <a:t> not </a:t>
            </a:r>
            <a:r>
              <a:rPr lang="fr-FR" sz="1600" b="1" dirty="0" err="1" smtClean="0"/>
              <a:t>explain</a:t>
            </a:r>
            <a:r>
              <a:rPr lang="fr-FR" sz="1600" b="1" dirty="0" smtClean="0"/>
              <a:t> existence of a </a:t>
            </a:r>
            <a:r>
              <a:rPr lang="fr-FR" sz="1600" b="1" dirty="0" err="1" smtClean="0"/>
              <a:t>critical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magnetic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field</a:t>
            </a:r>
            <a:r>
              <a:rPr lang="fr-FR" sz="1600" b="1" dirty="0" smtClean="0"/>
              <a:t> and </a:t>
            </a:r>
            <a:r>
              <a:rPr lang="fr-FR" sz="1600" b="1" dirty="0" err="1" smtClean="0"/>
              <a:t>its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temperature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dependence</a:t>
            </a:r>
            <a:r>
              <a:rPr lang="fr-FR" sz="1600" b="1" dirty="0" smtClean="0"/>
              <a:t>!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3" eaLnBrk="0" hangingPunct="0">
              <a:buFont typeface="Symbol"/>
              <a:buChar char="Þ"/>
              <a:defRPr/>
            </a:pPr>
            <a:r>
              <a:rPr lang="fr-FR" sz="1600" dirty="0" smtClean="0"/>
              <a:t> To know the </a:t>
            </a:r>
            <a:r>
              <a:rPr lang="fr-FR" sz="1600" dirty="0" err="1" smtClean="0"/>
              <a:t>behaviour</a:t>
            </a:r>
            <a:r>
              <a:rPr lang="fr-FR" sz="1600" dirty="0" smtClean="0"/>
              <a:t> close to phase transition, </a:t>
            </a:r>
            <a:r>
              <a:rPr lang="fr-FR" sz="1600" dirty="0" err="1" smtClean="0"/>
              <a:t>we</a:t>
            </a:r>
            <a:r>
              <a:rPr lang="fr-FR" sz="1600" dirty="0" smtClean="0"/>
              <a:t> </a:t>
            </a:r>
            <a:r>
              <a:rPr lang="fr-FR" sz="1600" dirty="0" err="1" smtClean="0"/>
              <a:t>need</a:t>
            </a:r>
            <a:r>
              <a:rPr lang="fr-FR" sz="1600" dirty="0" smtClean="0"/>
              <a:t> </a:t>
            </a:r>
            <a:r>
              <a:rPr lang="fr-FR" sz="1600" dirty="0" err="1" smtClean="0"/>
              <a:t>another</a:t>
            </a:r>
            <a:r>
              <a:rPr lang="fr-FR" sz="1600" dirty="0" smtClean="0"/>
              <a:t> model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6" eaLnBrk="0" hangingPunct="0">
              <a:defRPr/>
            </a:pPr>
            <a:endParaRPr lang="fr-FR" b="1" dirty="0" smtClean="0"/>
          </a:p>
          <a:p>
            <a:pPr lvl="6" eaLnBrk="0" hangingPunct="0">
              <a:defRPr/>
            </a:pPr>
            <a:endParaRPr lang="fr-FR" b="1" dirty="0" smtClean="0"/>
          </a:p>
        </p:txBody>
      </p:sp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751399"/>
              </p:ext>
            </p:extLst>
          </p:nvPr>
        </p:nvGraphicFramePr>
        <p:xfrm>
          <a:off x="251520" y="1556790"/>
          <a:ext cx="8496944" cy="2187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7159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Normal </a:t>
                      </a:r>
                      <a:r>
                        <a:rPr lang="fr-FR" dirty="0" err="1" smtClean="0"/>
                        <a:t>conductor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Superconducting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material</a:t>
                      </a:r>
                      <a:r>
                        <a:rPr lang="fr-FR" dirty="0" smtClean="0"/>
                        <a:t> (T&lt;&lt; Tc)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159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Electronic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density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N</a:t>
                      </a:r>
                      <a:r>
                        <a:rPr lang="fr-FR" baseline="-25000" dirty="0" err="1" smtClean="0"/>
                        <a:t>n</a:t>
                      </a:r>
                      <a:endParaRPr lang="fr-FR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N=</a:t>
                      </a:r>
                      <a:r>
                        <a:rPr lang="fr-FR" dirty="0" err="1" smtClean="0"/>
                        <a:t>N</a:t>
                      </a:r>
                      <a:r>
                        <a:rPr lang="fr-FR" baseline="-25000" dirty="0" err="1" smtClean="0"/>
                        <a:t>n</a:t>
                      </a:r>
                      <a:r>
                        <a:rPr lang="fr-FR" dirty="0" smtClean="0"/>
                        <a:t>+N</a:t>
                      </a:r>
                      <a:r>
                        <a:rPr lang="fr-FR" baseline="-25000" dirty="0" smtClean="0"/>
                        <a:t>s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with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dirty="0" err="1" smtClean="0"/>
                        <a:t>N</a:t>
                      </a:r>
                      <a:r>
                        <a:rPr lang="fr-FR" baseline="-25000" dirty="0" err="1" smtClean="0"/>
                        <a:t>n</a:t>
                      </a:r>
                      <a:r>
                        <a:rPr lang="fr-FR" baseline="0" dirty="0" smtClean="0"/>
                        <a:t> &lt;&lt; </a:t>
                      </a:r>
                      <a:r>
                        <a:rPr lang="fr-FR" dirty="0" smtClean="0"/>
                        <a:t>N</a:t>
                      </a:r>
                      <a:r>
                        <a:rPr lang="fr-FR" baseline="-25000" dirty="0" smtClean="0"/>
                        <a:t>s</a:t>
                      </a:r>
                      <a:endParaRPr lang="fr-FR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789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Skin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depth</a:t>
                      </a:r>
                      <a:endParaRPr lang="fr-FR" baseline="0" dirty="0" smtClean="0"/>
                    </a:p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789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Surface </a:t>
                      </a:r>
                      <a:r>
                        <a:rPr lang="fr-FR" dirty="0" err="1" smtClean="0"/>
                        <a:t>resistance</a:t>
                      </a:r>
                      <a:endParaRPr lang="fr-FR" dirty="0" smtClean="0"/>
                    </a:p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121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677265"/>
              </p:ext>
            </p:extLst>
          </p:nvPr>
        </p:nvGraphicFramePr>
        <p:xfrm>
          <a:off x="5427117" y="3157918"/>
          <a:ext cx="2211388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62" name="Équation" r:id="rId3" imgW="1536480" imgH="393480" progId="Equation.3">
                  <p:embed/>
                </p:oleObj>
              </mc:Choice>
              <mc:Fallback>
                <p:oleObj name="Équation" r:id="rId3" imgW="1536480" imgH="393480" progId="Equation.3">
                  <p:embed/>
                  <p:pic>
                    <p:nvPicPr>
                      <p:cNvPr id="51219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7117" y="3157918"/>
                        <a:ext cx="2211388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2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492411"/>
              </p:ext>
            </p:extLst>
          </p:nvPr>
        </p:nvGraphicFramePr>
        <p:xfrm>
          <a:off x="2503389" y="2475742"/>
          <a:ext cx="1489075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63" name="Équation" r:id="rId5" imgW="1180800" imgH="444240" progId="Equation.3">
                  <p:embed/>
                </p:oleObj>
              </mc:Choice>
              <mc:Fallback>
                <p:oleObj name="Équation" r:id="rId5" imgW="1180800" imgH="444240" progId="Equation.3">
                  <p:embed/>
                  <p:pic>
                    <p:nvPicPr>
                      <p:cNvPr id="5122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389" y="2475742"/>
                        <a:ext cx="1489075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22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969016"/>
              </p:ext>
            </p:extLst>
          </p:nvPr>
        </p:nvGraphicFramePr>
        <p:xfrm>
          <a:off x="2743152" y="3071975"/>
          <a:ext cx="1150937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64" name="Équation" r:id="rId7" imgW="888840" imgH="482400" progId="Equation.3">
                  <p:embed/>
                </p:oleObj>
              </mc:Choice>
              <mc:Fallback>
                <p:oleObj name="Équation" r:id="rId7" imgW="888840" imgH="482400" progId="Equation.3">
                  <p:embed/>
                  <p:pic>
                    <p:nvPicPr>
                      <p:cNvPr id="51222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152" y="3071975"/>
                        <a:ext cx="1150937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6846030"/>
              </p:ext>
            </p:extLst>
          </p:nvPr>
        </p:nvGraphicFramePr>
        <p:xfrm>
          <a:off x="4862761" y="2424275"/>
          <a:ext cx="33401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65" name="Équation" r:id="rId9" imgW="2489040" imgH="482400" progId="Equation.3">
                  <p:embed/>
                </p:oleObj>
              </mc:Choice>
              <mc:Fallback>
                <p:oleObj name="Équation" r:id="rId9" imgW="2489040" imgH="482400" progId="Equation.3">
                  <p:embed/>
                  <p:pic>
                    <p:nvPicPr>
                      <p:cNvPr id="25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761" y="2424275"/>
                        <a:ext cx="33401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2"/>
          <p:cNvGraphicFramePr>
            <a:graphicFrameLocks noChangeAspect="1"/>
          </p:cNvGraphicFramePr>
          <p:nvPr/>
        </p:nvGraphicFramePr>
        <p:xfrm>
          <a:off x="5004048" y="3717032"/>
          <a:ext cx="1528763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66" name="Équation" r:id="rId11" imgW="1180800" imgH="482400" progId="Equation.3">
                  <p:embed/>
                </p:oleObj>
              </mc:Choice>
              <mc:Fallback>
                <p:oleObj name="Équation" r:id="rId11" imgW="1180800" imgH="482400" progId="Equation.3">
                  <p:embed/>
                  <p:pic>
                    <p:nvPicPr>
                      <p:cNvPr id="26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3717032"/>
                        <a:ext cx="1528763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21" name="Object 17"/>
          <p:cNvGraphicFramePr>
            <a:graphicFrameLocks noChangeAspect="1"/>
          </p:cNvGraphicFramePr>
          <p:nvPr/>
        </p:nvGraphicFramePr>
        <p:xfrm>
          <a:off x="7812360" y="3782415"/>
          <a:ext cx="842690" cy="597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67" name="Équation" r:id="rId13" imgW="533160" imgH="393480" progId="Equation.3">
                  <p:embed/>
                </p:oleObj>
              </mc:Choice>
              <mc:Fallback>
                <p:oleObj name="Équation" r:id="rId13" imgW="533160" imgH="393480" progId="Equation.3">
                  <p:embed/>
                  <p:pic>
                    <p:nvPicPr>
                      <p:cNvPr id="175121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360" y="3782415"/>
                        <a:ext cx="842690" cy="5974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llipse 1"/>
          <p:cNvSpPr/>
          <p:nvPr/>
        </p:nvSpPr>
        <p:spPr>
          <a:xfrm>
            <a:off x="6969760" y="2436780"/>
            <a:ext cx="1526345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97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43804" y="169116"/>
            <a:ext cx="5336626" cy="48898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</a:t>
            </a:r>
            <a:r>
              <a:rPr lang="fr-FR" sz="2400" cap="none" dirty="0" err="1" smtClean="0">
                <a:ln>
                  <a:noFill/>
                </a:ln>
              </a:rPr>
              <a:t>Ginzburg</a:t>
            </a:r>
            <a:r>
              <a:rPr lang="fr-FR" sz="2400" cap="none" dirty="0" smtClean="0">
                <a:ln>
                  <a:noFill/>
                </a:ln>
              </a:rPr>
              <a:t>-Landau </a:t>
            </a:r>
            <a:r>
              <a:rPr lang="fr-FR" sz="2400" cap="none" dirty="0" err="1" smtClean="0">
                <a:ln>
                  <a:noFill/>
                </a:ln>
              </a:rPr>
              <a:t>theory</a:t>
            </a:r>
            <a:endParaRPr lang="fr-FR" sz="2400" cap="none" dirty="0" smtClean="0">
              <a:ln>
                <a:noFill/>
              </a:ln>
            </a:endParaRP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324544" y="692696"/>
            <a:ext cx="9468544" cy="92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 eaLnBrk="0" hangingPunct="0">
              <a:defRPr/>
            </a:pPr>
            <a:endParaRPr lang="en-US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/>
              <a:t> Phenomenological approach based on second order phase transition of free energy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/>
              <a:t> Validity : for T ~ Tc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/>
              <a:t> </a:t>
            </a:r>
            <a:r>
              <a:rPr lang="en-US" sz="1600" dirty="0" smtClean="0"/>
              <a:t>The superconducting state is stable 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		 Its free energy is lower than the normal state.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Superconductivity can be broken by magnetic field</a:t>
            </a:r>
            <a:endParaRPr lang="fr-FR" sz="1600" dirty="0" smtClean="0"/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		 Critical magnetic </a:t>
            </a:r>
            <a:r>
              <a:rPr lang="en-US" sz="1600" dirty="0" err="1" smtClean="0">
                <a:sym typeface="Symbol"/>
              </a:rPr>
              <a:t>Hc</a:t>
            </a:r>
            <a:r>
              <a:rPr lang="en-US" sz="1600" dirty="0" smtClean="0">
                <a:sym typeface="Symbol"/>
              </a:rPr>
              <a:t> can be defined </a:t>
            </a: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Complex superconducting order parameter is defined by :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For T  </a:t>
            </a:r>
            <a:r>
              <a:rPr lang="en-US" sz="1600" dirty="0" err="1" smtClean="0">
                <a:sym typeface="Symbol"/>
              </a:rPr>
              <a:t>Tc</a:t>
            </a:r>
            <a:r>
              <a:rPr lang="en-US" sz="1600" dirty="0" smtClean="0">
                <a:sym typeface="Symbol"/>
              </a:rPr>
              <a:t>,  is small, the free energy can be expanded in a </a:t>
            </a:r>
            <a:r>
              <a:rPr lang="en-US" sz="1600" dirty="0" err="1" smtClean="0">
                <a:sym typeface="Symbol"/>
              </a:rPr>
              <a:t>taylor</a:t>
            </a:r>
            <a:r>
              <a:rPr lang="en-US" sz="1600" dirty="0" smtClean="0">
                <a:sym typeface="Symbol"/>
              </a:rPr>
              <a:t> series : </a:t>
            </a: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dirty="0" smtClean="0">
                <a:sym typeface="Symbol"/>
              </a:rPr>
              <a:t></a:t>
            </a:r>
            <a:r>
              <a:rPr lang="fr-FR" sz="1600" baseline="-25000" dirty="0" smtClean="0">
                <a:sym typeface="Symbol"/>
              </a:rPr>
              <a:t>0</a:t>
            </a:r>
            <a:r>
              <a:rPr lang="fr-FR" sz="1600" dirty="0" smtClean="0">
                <a:sym typeface="Symbol"/>
              </a:rPr>
              <a:t>, m* and </a:t>
            </a:r>
            <a:r>
              <a:rPr lang="el-GR" sz="1600" dirty="0" smtClean="0">
                <a:sym typeface="Symbol"/>
              </a:rPr>
              <a:t>β</a:t>
            </a:r>
            <a:r>
              <a:rPr lang="fr-FR" sz="1600" dirty="0" smtClean="0">
                <a:sym typeface="Symbol"/>
              </a:rPr>
              <a:t> are </a:t>
            </a:r>
            <a:r>
              <a:rPr lang="fr-FR" sz="1600" dirty="0" err="1" smtClean="0">
                <a:sym typeface="Symbol"/>
              </a:rPr>
              <a:t>phenomenological</a:t>
            </a:r>
            <a:r>
              <a:rPr lang="fr-FR" sz="1600" dirty="0" smtClean="0">
                <a:sym typeface="Symbol"/>
              </a:rPr>
              <a:t> </a:t>
            </a:r>
            <a:r>
              <a:rPr lang="fr-FR" sz="1600" dirty="0" err="1" smtClean="0">
                <a:sym typeface="Symbol"/>
              </a:rPr>
              <a:t>parameters</a:t>
            </a:r>
            <a:r>
              <a:rPr lang="fr-FR" sz="1600" dirty="0" smtClean="0">
                <a:sym typeface="Symbol"/>
              </a:rPr>
              <a:t> &gt;0, Tc </a:t>
            </a:r>
            <a:r>
              <a:rPr lang="fr-FR" sz="1600" dirty="0" err="1" smtClean="0">
                <a:sym typeface="Symbol"/>
              </a:rPr>
              <a:t>is</a:t>
            </a:r>
            <a:r>
              <a:rPr lang="fr-FR" sz="1600" dirty="0" smtClean="0">
                <a:sym typeface="Symbol"/>
              </a:rPr>
              <a:t> the </a:t>
            </a:r>
            <a:r>
              <a:rPr lang="fr-FR" sz="1600" dirty="0" err="1" smtClean="0">
                <a:sym typeface="Symbol"/>
              </a:rPr>
              <a:t>temperature</a:t>
            </a:r>
            <a:r>
              <a:rPr lang="fr-FR" sz="1600" dirty="0" smtClean="0">
                <a:sym typeface="Symbol"/>
              </a:rPr>
              <a:t> of phase transition.</a:t>
            </a:r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Here appears that temperature and magnetic field impact directly the difference of free energy and thus the stability of the superconducting phase.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6" eaLnBrk="0" hangingPunct="0">
              <a:defRPr/>
            </a:pPr>
            <a:endParaRPr lang="fr-FR" b="1" dirty="0" smtClean="0"/>
          </a:p>
          <a:p>
            <a:pPr lvl="6" eaLnBrk="0" hangingPunct="0">
              <a:defRPr/>
            </a:pPr>
            <a:endParaRPr lang="fr-FR" b="1" dirty="0" smtClean="0"/>
          </a:p>
        </p:txBody>
      </p:sp>
      <p:graphicFrame>
        <p:nvGraphicFramePr>
          <p:cNvPr id="7783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407687"/>
              </p:ext>
            </p:extLst>
          </p:nvPr>
        </p:nvGraphicFramePr>
        <p:xfrm>
          <a:off x="8100392" y="1038516"/>
          <a:ext cx="947837" cy="230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69" name="Équation" r:id="rId3" imgW="736560" imgH="177480" progId="Equation.3">
                  <p:embed/>
                </p:oleObj>
              </mc:Choice>
              <mc:Fallback>
                <p:oleObj name="Équation" r:id="rId3" imgW="736560" imgH="17748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0392" y="1038516"/>
                        <a:ext cx="947837" cy="230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4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259507"/>
              </p:ext>
            </p:extLst>
          </p:nvPr>
        </p:nvGraphicFramePr>
        <p:xfrm>
          <a:off x="6588224" y="1622829"/>
          <a:ext cx="864096" cy="285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70" name="Équation" r:id="rId5" imgW="698400" imgH="228600" progId="Equation.3">
                  <p:embed/>
                </p:oleObj>
              </mc:Choice>
              <mc:Fallback>
                <p:oleObj name="Équation" r:id="rId5" imgW="698400" imgH="22860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1622829"/>
                        <a:ext cx="864096" cy="2855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4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58936"/>
              </p:ext>
            </p:extLst>
          </p:nvPr>
        </p:nvGraphicFramePr>
        <p:xfrm>
          <a:off x="6588224" y="2126885"/>
          <a:ext cx="1778893" cy="582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71" name="Équation" r:id="rId7" imgW="1295280" imgH="419040" progId="Equation.3">
                  <p:embed/>
                </p:oleObj>
              </mc:Choice>
              <mc:Fallback>
                <p:oleObj name="Équation" r:id="rId7" imgW="1295280" imgH="41904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2126885"/>
                        <a:ext cx="1778893" cy="582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lèche droite 25"/>
          <p:cNvSpPr/>
          <p:nvPr/>
        </p:nvSpPr>
        <p:spPr>
          <a:xfrm>
            <a:off x="6156176" y="1622829"/>
            <a:ext cx="288032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droite 30"/>
          <p:cNvSpPr/>
          <p:nvPr/>
        </p:nvSpPr>
        <p:spPr>
          <a:xfrm>
            <a:off x="6156176" y="2270901"/>
            <a:ext cx="288032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784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646523"/>
              </p:ext>
            </p:extLst>
          </p:nvPr>
        </p:nvGraphicFramePr>
        <p:xfrm>
          <a:off x="204788" y="4221014"/>
          <a:ext cx="602297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72" name="Équation" r:id="rId9" imgW="4635360" imgH="609480" progId="Equation.3">
                  <p:embed/>
                </p:oleObj>
              </mc:Choice>
              <mc:Fallback>
                <p:oleObj name="Équation" r:id="rId9" imgW="4635360" imgH="60948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4221014"/>
                        <a:ext cx="6022975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4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681027"/>
              </p:ext>
            </p:extLst>
          </p:nvPr>
        </p:nvGraphicFramePr>
        <p:xfrm>
          <a:off x="5940152" y="3033155"/>
          <a:ext cx="1596520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73" name="Équation" r:id="rId11" imgW="1231560" imgH="444240" progId="Equation.3">
                  <p:embed/>
                </p:oleObj>
              </mc:Choice>
              <mc:Fallback>
                <p:oleObj name="Équation" r:id="rId11" imgW="1231560" imgH="44424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3033155"/>
                        <a:ext cx="1596520" cy="576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4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07833"/>
              </p:ext>
            </p:extLst>
          </p:nvPr>
        </p:nvGraphicFramePr>
        <p:xfrm>
          <a:off x="7280430" y="4326091"/>
          <a:ext cx="1495908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74" name="Équation" r:id="rId13" imgW="1168200" imgH="393480" progId="Equation.3">
                  <p:embed/>
                </p:oleObj>
              </mc:Choice>
              <mc:Fallback>
                <p:oleObj name="Équation" r:id="rId13" imgW="1168200" imgH="39348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0430" y="4326091"/>
                        <a:ext cx="1495908" cy="504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ZoneTexte 31"/>
          <p:cNvSpPr txBox="1"/>
          <p:nvPr/>
        </p:nvSpPr>
        <p:spPr>
          <a:xfrm>
            <a:off x="6523518" y="4427239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With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43804" y="169116"/>
            <a:ext cx="5724540" cy="48898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</a:t>
            </a:r>
            <a:r>
              <a:rPr lang="fr-FR" sz="2400" cap="none" dirty="0" err="1" smtClean="0">
                <a:ln>
                  <a:noFill/>
                </a:ln>
              </a:rPr>
              <a:t>Ginzburg</a:t>
            </a:r>
            <a:r>
              <a:rPr lang="fr-FR" sz="2400" cap="none" dirty="0" smtClean="0">
                <a:ln>
                  <a:noFill/>
                </a:ln>
              </a:rPr>
              <a:t>-Landau </a:t>
            </a:r>
            <a:r>
              <a:rPr lang="fr-FR" sz="2400" cap="none" dirty="0" err="1" smtClean="0">
                <a:ln>
                  <a:noFill/>
                </a:ln>
              </a:rPr>
              <a:t>theory</a:t>
            </a:r>
            <a:endParaRPr lang="fr-FR" sz="2400" cap="none" dirty="0" smtClean="0">
              <a:ln>
                <a:noFill/>
              </a:ln>
            </a:endParaRP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7504" y="881414"/>
            <a:ext cx="9036496" cy="895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If we assume no magnetic field, the equation simplifies as :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If (T)&gt;0  T&gt;</a:t>
            </a:r>
            <a:r>
              <a:rPr lang="en-US" sz="1600" dirty="0" err="1" smtClean="0">
                <a:sym typeface="Symbol"/>
              </a:rPr>
              <a:t>Tc</a:t>
            </a:r>
            <a:r>
              <a:rPr lang="en-US" sz="1600" dirty="0" smtClean="0">
                <a:sym typeface="Symbol"/>
              </a:rPr>
              <a:t>  Fs&gt;Fn, superconducting phase cannot exist as  can only be 0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If (T)&lt;0  T&lt;</a:t>
            </a:r>
            <a:r>
              <a:rPr lang="en-US" sz="1600" dirty="0" err="1" smtClean="0">
                <a:sym typeface="Symbol"/>
              </a:rPr>
              <a:t>Tc</a:t>
            </a:r>
            <a:r>
              <a:rPr lang="en-US" sz="1600" dirty="0" smtClean="0">
                <a:sym typeface="Symbol"/>
              </a:rPr>
              <a:t>  Fs&lt;Fn, superconducting phase can exist as   0</a:t>
            </a: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For T~ </a:t>
            </a:r>
            <a:r>
              <a:rPr lang="en-US" sz="1600" dirty="0" err="1" smtClean="0">
                <a:sym typeface="Symbol"/>
              </a:rPr>
              <a:t>Tc</a:t>
            </a:r>
            <a:r>
              <a:rPr lang="en-US" sz="1600" dirty="0" smtClean="0">
                <a:sym typeface="Symbol"/>
              </a:rPr>
              <a:t>, 			</a:t>
            </a: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 Very close to the empirical formula</a:t>
            </a: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</a:t>
            </a:r>
            <a:r>
              <a:rPr lang="en-US" sz="1600" dirty="0" err="1" smtClean="0">
                <a:sym typeface="Symbol"/>
              </a:rPr>
              <a:t>Ginzburg</a:t>
            </a:r>
            <a:r>
              <a:rPr lang="en-US" sz="1600" dirty="0" smtClean="0">
                <a:sym typeface="Symbol"/>
              </a:rPr>
              <a:t>-Landau equations predicted 2 new parameters :</a:t>
            </a: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defRPr/>
            </a:pPr>
            <a:r>
              <a:rPr lang="en-US" sz="1600" dirty="0" smtClean="0">
                <a:sym typeface="Symbol"/>
              </a:rPr>
              <a:t>			</a:t>
            </a:r>
            <a:r>
              <a:rPr lang="en-US" sz="1400" dirty="0" smtClean="0">
                <a:sym typeface="Symbol"/>
              </a:rPr>
              <a:t>Penetration depth of 				magnetic field</a:t>
            </a:r>
            <a:endParaRPr lang="en-US" sz="1600" dirty="0" smtClean="0">
              <a:sym typeface="Symbol"/>
            </a:endParaRPr>
          </a:p>
          <a:p>
            <a:pPr lvl="8" eaLnBrk="0" hangingPunct="0"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defRPr/>
            </a:pPr>
            <a:r>
              <a:rPr lang="en-US" sz="1600" dirty="0" smtClean="0">
                <a:sym typeface="Symbol"/>
              </a:rPr>
              <a:t>			</a:t>
            </a:r>
            <a:r>
              <a:rPr lang="en-US" sz="1400" u="sng" dirty="0" smtClean="0">
                <a:sym typeface="Symbol"/>
              </a:rPr>
              <a:t>Coherence length </a:t>
            </a:r>
            <a:r>
              <a:rPr lang="en-US" sz="1400" dirty="0" smtClean="0">
                <a:sym typeface="Symbol"/>
              </a:rPr>
              <a:t>: 				~ penetration depth of 				superconductivity</a:t>
            </a: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</p:txBody>
      </p:sp>
      <p:graphicFrame>
        <p:nvGraphicFramePr>
          <p:cNvPr id="77845" name="Object 21"/>
          <p:cNvGraphicFramePr>
            <a:graphicFrameLocks noChangeAspect="1"/>
          </p:cNvGraphicFramePr>
          <p:nvPr/>
        </p:nvGraphicFramePr>
        <p:xfrm>
          <a:off x="2843808" y="1412776"/>
          <a:ext cx="3117531" cy="576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53" name="Équation" r:id="rId3" imgW="2336760" imgH="431640" progId="Equation.3">
                  <p:embed/>
                </p:oleObj>
              </mc:Choice>
              <mc:Fallback>
                <p:oleObj name="Équation" r:id="rId3" imgW="2336760" imgH="4316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1412776"/>
                        <a:ext cx="3117531" cy="5760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70"/>
          <p:cNvPicPr/>
          <p:nvPr/>
        </p:nvPicPr>
        <p:blipFill>
          <a:blip r:embed="rId5" cstate="print"/>
          <a:srcRect l="35117" t="23975" r="29239" b="28419"/>
          <a:stretch>
            <a:fillRect/>
          </a:stretch>
        </p:blipFill>
        <p:spPr bwMode="auto">
          <a:xfrm>
            <a:off x="107504" y="3212976"/>
            <a:ext cx="295232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9817" name="Object 9"/>
          <p:cNvGraphicFramePr>
            <a:graphicFrameLocks noChangeAspect="1"/>
          </p:cNvGraphicFramePr>
          <p:nvPr/>
        </p:nvGraphicFramePr>
        <p:xfrm>
          <a:off x="4589239" y="2707704"/>
          <a:ext cx="2359025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54" name="Équation" r:id="rId6" imgW="1663560" imgH="457200" progId="Equation.3">
                  <p:embed/>
                </p:oleObj>
              </mc:Choice>
              <mc:Fallback>
                <p:oleObj name="Équation" r:id="rId6" imgW="1663560" imgH="457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9239" y="2707704"/>
                        <a:ext cx="2359025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8" name="Object 10"/>
          <p:cNvGraphicFramePr>
            <a:graphicFrameLocks noChangeAspect="1"/>
          </p:cNvGraphicFramePr>
          <p:nvPr/>
        </p:nvGraphicFramePr>
        <p:xfrm>
          <a:off x="6912260" y="3379852"/>
          <a:ext cx="2196244" cy="69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55" name="Équation" r:id="rId8" imgW="1600200" imgH="507960" progId="Equation.3">
                  <p:embed/>
                </p:oleObj>
              </mc:Choice>
              <mc:Fallback>
                <p:oleObj name="Équation" r:id="rId8" imgW="1600200" imgH="50796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2260" y="3379852"/>
                        <a:ext cx="2196244" cy="697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9" name="Object 11"/>
          <p:cNvGraphicFramePr>
            <a:graphicFrameLocks noChangeAspect="1"/>
          </p:cNvGraphicFramePr>
          <p:nvPr/>
        </p:nvGraphicFramePr>
        <p:xfrm>
          <a:off x="3419872" y="4725144"/>
          <a:ext cx="3050865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56" name="Équation" r:id="rId10" imgW="2044440" imgH="482400" progId="Equation.3">
                  <p:embed/>
                </p:oleObj>
              </mc:Choice>
              <mc:Fallback>
                <p:oleObj name="Équation" r:id="rId10" imgW="2044440" imgH="4824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4725144"/>
                        <a:ext cx="3050865" cy="720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20" name="Object 12"/>
          <p:cNvGraphicFramePr>
            <a:graphicFrameLocks noChangeAspect="1"/>
          </p:cNvGraphicFramePr>
          <p:nvPr/>
        </p:nvGraphicFramePr>
        <p:xfrm>
          <a:off x="3491880" y="5733256"/>
          <a:ext cx="2566440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57" name="Équation" r:id="rId12" imgW="1765080" imgH="495000" progId="Equation.3">
                  <p:embed/>
                </p:oleObj>
              </mc:Choice>
              <mc:Fallback>
                <p:oleObj name="Équation" r:id="rId12" imgW="1765080" imgH="4950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5733256"/>
                        <a:ext cx="2566440" cy="720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913461"/>
              </p:ext>
            </p:extLst>
          </p:nvPr>
        </p:nvGraphicFramePr>
        <p:xfrm>
          <a:off x="6912260" y="1448780"/>
          <a:ext cx="1495908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58" name="Équation" r:id="rId14" imgW="1168200" imgH="393480" progId="Equation.3">
                  <p:embed/>
                </p:oleObj>
              </mc:Choice>
              <mc:Fallback>
                <p:oleObj name="Équation" r:id="rId14" imgW="1168200" imgH="393480" progId="Equation.3">
                  <p:embed/>
                  <p:pic>
                    <p:nvPicPr>
                      <p:cNvPr id="77844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2260" y="1448780"/>
                        <a:ext cx="1495908" cy="504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43804" y="169116"/>
            <a:ext cx="5652532" cy="48898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Type of </a:t>
            </a:r>
            <a:r>
              <a:rPr lang="fr-FR" sz="2400" cap="none" dirty="0" err="1" smtClean="0">
                <a:ln>
                  <a:noFill/>
                </a:ln>
              </a:rPr>
              <a:t>superconductors</a:t>
            </a:r>
            <a:endParaRPr lang="fr-FR" sz="2400" cap="none" dirty="0" smtClean="0">
              <a:ln>
                <a:noFill/>
              </a:ln>
            </a:endParaRP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7504" y="875610"/>
            <a:ext cx="903649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A parameter , independent of temperature, can be defined as the ratio between  and 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For 0&lt; &lt;1/2, normal and superconducting phase can’t coexist in the material TYPE I</a:t>
            </a:r>
          </a:p>
          <a:p>
            <a:pPr lvl="6" eaLnBrk="0" hangingPunct="0">
              <a:defRPr/>
            </a:pPr>
            <a:r>
              <a:rPr lang="en-US" sz="1600" dirty="0" smtClean="0">
                <a:sym typeface="Symbol"/>
              </a:rPr>
              <a:t> </a:t>
            </a:r>
            <a:r>
              <a:rPr lang="en-US" sz="1600" dirty="0" err="1" smtClean="0">
                <a:sym typeface="Symbol"/>
              </a:rPr>
              <a:t>Meissner</a:t>
            </a:r>
            <a:r>
              <a:rPr lang="en-US" sz="1600" dirty="0" smtClean="0">
                <a:sym typeface="Symbol"/>
              </a:rPr>
              <a:t> effect is total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For &gt; 1/2, normal and superconducting phase can coexist (energetically favorable) above a field Hc</a:t>
            </a:r>
            <a:r>
              <a:rPr lang="en-US" sz="1600" baseline="-25000" dirty="0" smtClean="0">
                <a:sym typeface="Symbol"/>
              </a:rPr>
              <a:t>1</a:t>
            </a:r>
            <a:r>
              <a:rPr lang="en-US" sz="1600" dirty="0" smtClean="0">
                <a:sym typeface="Symbol"/>
              </a:rPr>
              <a:t> in the material TYPE II	 </a:t>
            </a:r>
            <a:r>
              <a:rPr lang="en-US" sz="1600" dirty="0" err="1" smtClean="0">
                <a:sym typeface="Symbol"/>
              </a:rPr>
              <a:t>Meissner</a:t>
            </a:r>
            <a:r>
              <a:rPr lang="en-US" sz="1600" dirty="0" smtClean="0">
                <a:sym typeface="Symbol"/>
              </a:rPr>
              <a:t> effect is partial</a:t>
            </a: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</p:txBody>
      </p:sp>
      <p:graphicFrame>
        <p:nvGraphicFramePr>
          <p:cNvPr id="122888" name="Object 8"/>
          <p:cNvGraphicFramePr>
            <a:graphicFrameLocks noChangeAspect="1"/>
          </p:cNvGraphicFramePr>
          <p:nvPr/>
        </p:nvGraphicFramePr>
        <p:xfrm>
          <a:off x="3707904" y="1484784"/>
          <a:ext cx="2239962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3" name="Équation" r:id="rId3" imgW="1346040" imgH="495000" progId="Equation.3">
                  <p:embed/>
                </p:oleObj>
              </mc:Choice>
              <mc:Fallback>
                <p:oleObj name="Équation" r:id="rId3" imgW="1346040" imgH="4950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1484784"/>
                        <a:ext cx="2239962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63" descr="type I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861048"/>
            <a:ext cx="41764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4" descr="type II"/>
          <p:cNvPicPr/>
          <p:nvPr/>
        </p:nvPicPr>
        <p:blipFill>
          <a:blip r:embed="rId6" cstate="print"/>
          <a:srcRect r="4790"/>
          <a:stretch>
            <a:fillRect/>
          </a:stretch>
        </p:blipFill>
        <p:spPr bwMode="auto">
          <a:xfrm>
            <a:off x="4572000" y="3861048"/>
            <a:ext cx="38164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ZoneTexte 24"/>
          <p:cNvSpPr txBox="1"/>
          <p:nvPr/>
        </p:nvSpPr>
        <p:spPr>
          <a:xfrm>
            <a:off x="2123728" y="623731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Hc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43804" y="169116"/>
            <a:ext cx="5436508" cy="48898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Type of </a:t>
            </a:r>
            <a:r>
              <a:rPr lang="fr-FR" sz="2400" cap="none" dirty="0" err="1" smtClean="0">
                <a:ln>
                  <a:noFill/>
                </a:ln>
              </a:rPr>
              <a:t>superconductors</a:t>
            </a:r>
            <a:endParaRPr lang="fr-FR" sz="2400" cap="none" dirty="0" smtClean="0">
              <a:ln>
                <a:noFill/>
              </a:ln>
            </a:endParaRP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7504" y="875610"/>
            <a:ext cx="903649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Solving </a:t>
            </a:r>
            <a:r>
              <a:rPr lang="en-US" sz="1600" dirty="0" err="1" smtClean="0">
                <a:sym typeface="Symbol"/>
              </a:rPr>
              <a:t>Ginzburg</a:t>
            </a:r>
            <a:r>
              <a:rPr lang="en-US" sz="1600" dirty="0" smtClean="0">
                <a:sym typeface="Symbol"/>
              </a:rPr>
              <a:t>-Landau equations shows that the normal zones are cylindrical and are called vortices with a elementary magnetic flux </a:t>
            </a: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</p:txBody>
      </p:sp>
      <p:pic>
        <p:nvPicPr>
          <p:cNvPr id="1228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1"/>
            <a:ext cx="4248472" cy="389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890" name="Object 10"/>
          <p:cNvGraphicFramePr>
            <a:graphicFrameLocks noChangeAspect="1"/>
          </p:cNvGraphicFramePr>
          <p:nvPr/>
        </p:nvGraphicFramePr>
        <p:xfrm>
          <a:off x="3275856" y="1916832"/>
          <a:ext cx="2304256" cy="485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60" name="Équation" r:id="rId4" imgW="1866600" imgH="393480" progId="Equation.3">
                  <p:embed/>
                </p:oleObj>
              </mc:Choice>
              <mc:Fallback>
                <p:oleObj name="Équation" r:id="rId4" imgW="186660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1916832"/>
                        <a:ext cx="2304256" cy="485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e 23"/>
          <p:cNvGrpSpPr/>
          <p:nvPr/>
        </p:nvGrpSpPr>
        <p:grpSpPr>
          <a:xfrm rot="16200000">
            <a:off x="6602486" y="1254498"/>
            <a:ext cx="1296144" cy="1900732"/>
            <a:chOff x="4248150" y="931863"/>
            <a:chExt cx="1971675" cy="2681287"/>
          </a:xfrm>
        </p:grpSpPr>
        <p:pic>
          <p:nvPicPr>
            <p:cNvPr id="122891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3893344" y="1286669"/>
              <a:ext cx="2681287" cy="197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5111750" y="2982913"/>
              <a:ext cx="258763" cy="280987"/>
              <a:chOff x="8535" y="7391"/>
              <a:chExt cx="408" cy="442"/>
            </a:xfrm>
          </p:grpSpPr>
          <p:grpSp>
            <p:nvGrpSpPr>
              <p:cNvPr id="6" name="Group 13"/>
              <p:cNvGrpSpPr>
                <a:grpSpLocks/>
              </p:cNvGrpSpPr>
              <p:nvPr/>
            </p:nvGrpSpPr>
            <p:grpSpPr bwMode="auto">
              <a:xfrm>
                <a:off x="8722" y="7527"/>
                <a:ext cx="221" cy="221"/>
                <a:chOff x="8705" y="4756"/>
                <a:chExt cx="221" cy="221"/>
              </a:xfrm>
            </p:grpSpPr>
            <p:sp>
              <p:nvSpPr>
                <p:cNvPr id="122894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8705" y="4756"/>
                  <a:ext cx="204" cy="10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2895" name="Line 15"/>
                <p:cNvSpPr>
                  <a:spLocks noChangeShapeType="1"/>
                </p:cNvSpPr>
                <p:nvPr/>
              </p:nvSpPr>
              <p:spPr bwMode="auto">
                <a:xfrm>
                  <a:off x="8705" y="4858"/>
                  <a:ext cx="221" cy="119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2896" name="Line 16"/>
                <p:cNvSpPr>
                  <a:spLocks noChangeShapeType="1"/>
                </p:cNvSpPr>
                <p:nvPr/>
              </p:nvSpPr>
              <p:spPr bwMode="auto">
                <a:xfrm>
                  <a:off x="8909" y="4773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22897" name="Line 17"/>
              <p:cNvSpPr>
                <a:spLocks noChangeShapeType="1"/>
              </p:cNvSpPr>
              <p:nvPr/>
            </p:nvSpPr>
            <p:spPr bwMode="auto">
              <a:xfrm flipH="1" flipV="1">
                <a:off x="8739" y="7391"/>
                <a:ext cx="170" cy="11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898" name="Line 18"/>
              <p:cNvSpPr>
                <a:spLocks noChangeShapeType="1"/>
              </p:cNvSpPr>
              <p:nvPr/>
            </p:nvSpPr>
            <p:spPr bwMode="auto">
              <a:xfrm flipH="1">
                <a:off x="8552" y="7391"/>
                <a:ext cx="187" cy="10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899" name="Line 19"/>
              <p:cNvSpPr>
                <a:spLocks noChangeShapeType="1"/>
              </p:cNvSpPr>
              <p:nvPr/>
            </p:nvSpPr>
            <p:spPr bwMode="auto">
              <a:xfrm>
                <a:off x="8552" y="7493"/>
                <a:ext cx="0" cy="22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900" name="Line 20"/>
              <p:cNvSpPr>
                <a:spLocks noChangeShapeType="1"/>
              </p:cNvSpPr>
              <p:nvPr/>
            </p:nvSpPr>
            <p:spPr bwMode="auto">
              <a:xfrm>
                <a:off x="8535" y="7714"/>
                <a:ext cx="204" cy="11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901" name="Line 21"/>
              <p:cNvSpPr>
                <a:spLocks noChangeShapeType="1"/>
              </p:cNvSpPr>
              <p:nvPr/>
            </p:nvSpPr>
            <p:spPr bwMode="auto">
              <a:xfrm flipH="1">
                <a:off x="8739" y="7731"/>
                <a:ext cx="170" cy="10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902" name="Line 22"/>
              <p:cNvSpPr>
                <a:spLocks noChangeShapeType="1"/>
              </p:cNvSpPr>
              <p:nvPr/>
            </p:nvSpPr>
            <p:spPr bwMode="auto">
              <a:xfrm>
                <a:off x="8739" y="7408"/>
                <a:ext cx="0" cy="40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903" name="Line 23"/>
              <p:cNvSpPr>
                <a:spLocks noChangeShapeType="1"/>
              </p:cNvSpPr>
              <p:nvPr/>
            </p:nvSpPr>
            <p:spPr bwMode="auto">
              <a:xfrm>
                <a:off x="8552" y="7476"/>
                <a:ext cx="170" cy="1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904" name="Line 24"/>
              <p:cNvSpPr>
                <a:spLocks noChangeShapeType="1"/>
              </p:cNvSpPr>
              <p:nvPr/>
            </p:nvSpPr>
            <p:spPr bwMode="auto">
              <a:xfrm flipV="1">
                <a:off x="8552" y="7612"/>
                <a:ext cx="187" cy="10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pic>
        <p:nvPicPr>
          <p:cNvPr id="22" name="Image 21" descr="4_8_3_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4" y="3068960"/>
            <a:ext cx="3816424" cy="3619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BCS THEORY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7504" y="692696"/>
            <a:ext cx="9036496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Theory based on quantum mechanics made up by Bardeen, Cooper and Schrieffer (1957)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Superconductivity comes from the interactions between conduction electrons and vibrations of atoms (phonons). 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Nothing to do with nature of atoms but with their arrangements (crystal structure)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An electron creates a positive screening cloud around itself (attraction of positive ions of the lattice) that creates an attractive force for another electron</a:t>
            </a:r>
          </a:p>
          <a:p>
            <a:pPr lvl="3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2 electrons are paired : Cooper pair (opposite spin and momentum)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To break a Cooper pair, a finite energy of 			is required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The bigger the normal resistivity, the bigger the electron-phonon interaction, the bigger the pairing energy. </a:t>
            </a: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</p:txBody>
      </p:sp>
      <p:pic>
        <p:nvPicPr>
          <p:cNvPr id="23" name="Image 22" descr="diag_coop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1369" y="3770356"/>
            <a:ext cx="1819656" cy="2606040"/>
          </a:xfrm>
          <a:prstGeom prst="rect">
            <a:avLst/>
          </a:prstGeom>
        </p:spPr>
      </p:pic>
      <p:graphicFrame>
        <p:nvGraphicFramePr>
          <p:cNvPr id="131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729075"/>
              </p:ext>
            </p:extLst>
          </p:nvPr>
        </p:nvGraphicFramePr>
        <p:xfrm>
          <a:off x="4625752" y="2931783"/>
          <a:ext cx="1876871" cy="300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83" name="Équation" r:id="rId4" imgW="1346040" imgH="215640" progId="Equation.3">
                  <p:embed/>
                </p:oleObj>
              </mc:Choice>
              <mc:Fallback>
                <p:oleObj name="Équation" r:id="rId4" imgW="134604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752" y="2931783"/>
                        <a:ext cx="1876871" cy="3007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 l="30835" t="27463" r="36617" b="47462"/>
          <a:stretch>
            <a:fillRect/>
          </a:stretch>
        </p:blipFill>
        <p:spPr bwMode="auto">
          <a:xfrm>
            <a:off x="1691680" y="4509120"/>
            <a:ext cx="1728192" cy="191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1551112" y="434172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Normal </a:t>
            </a:r>
            <a:r>
              <a:rPr lang="fr-FR" sz="1200" dirty="0" err="1" smtClean="0"/>
              <a:t>conductor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194212" y="4232121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Superconductor</a:t>
            </a:r>
            <a:endParaRPr lang="fr-FR" sz="1200" dirty="0"/>
          </a:p>
        </p:txBody>
      </p:sp>
      <p:grpSp>
        <p:nvGrpSpPr>
          <p:cNvPr id="16" name="Groupe 15"/>
          <p:cNvGrpSpPr/>
          <p:nvPr/>
        </p:nvGrpSpPr>
        <p:grpSpPr>
          <a:xfrm>
            <a:off x="3621002" y="4458987"/>
            <a:ext cx="1680206" cy="1960240"/>
            <a:chOff x="4911466" y="4509120"/>
            <a:chExt cx="1680206" cy="196024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t="27463" r="69165" b="47462"/>
            <a:stretch>
              <a:fillRect/>
            </a:stretch>
          </p:blipFill>
          <p:spPr bwMode="auto">
            <a:xfrm>
              <a:off x="4911466" y="4509120"/>
              <a:ext cx="1680206" cy="19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4940574" y="5346057"/>
              <a:ext cx="4235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sz="1600" dirty="0" smtClean="0">
                  <a:solidFill>
                    <a:prstClr val="black"/>
                  </a:solidFill>
                  <a:sym typeface="Symbol"/>
                </a:rPr>
                <a:t>2</a:t>
              </a:r>
              <a:endParaRPr lang="fr-FR" dirty="0"/>
            </a:p>
          </p:txBody>
        </p:sp>
      </p:grpSp>
      <p:cxnSp>
        <p:nvCxnSpPr>
          <p:cNvPr id="12" name="Connecteur droit avec flèche 11"/>
          <p:cNvCxnSpPr/>
          <p:nvPr/>
        </p:nvCxnSpPr>
        <p:spPr>
          <a:xfrm>
            <a:off x="3313584" y="5165685"/>
            <a:ext cx="72008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7462962" y="3356992"/>
            <a:ext cx="1681038" cy="1960240"/>
            <a:chOff x="7019440" y="3429000"/>
            <a:chExt cx="1681038" cy="1960240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27463" r="69165" b="47462"/>
            <a:stretch>
              <a:fillRect/>
            </a:stretch>
          </p:blipFill>
          <p:spPr bwMode="auto">
            <a:xfrm>
              <a:off x="7020272" y="3429000"/>
              <a:ext cx="1680206" cy="19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7019440" y="4176239"/>
              <a:ext cx="4235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sz="1600" dirty="0" smtClean="0">
                  <a:solidFill>
                    <a:prstClr val="black"/>
                  </a:solidFill>
                  <a:sym typeface="Symbol"/>
                </a:rPr>
                <a:t>2</a:t>
              </a:r>
              <a:endParaRPr lang="fr-FR" dirty="0"/>
            </a:p>
          </p:txBody>
        </p:sp>
      </p:grp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BCS THEORY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1052736"/>
            <a:ext cx="91440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BCS theory predicted the following formula for the surface resistance of a superconductor :</a:t>
            </a: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Symbol" pitchFamily="18" charset="2"/>
              <a:buChar char="Þ"/>
              <a:defRPr/>
            </a:pPr>
            <a:r>
              <a:rPr lang="fr-FR" sz="1600" dirty="0" smtClean="0"/>
              <a:t> </a:t>
            </a:r>
            <a:r>
              <a:rPr lang="fr-FR" sz="1600" dirty="0" err="1" smtClean="0"/>
              <a:t>Depend</a:t>
            </a:r>
            <a:r>
              <a:rPr lang="fr-FR" sz="1600" dirty="0" smtClean="0"/>
              <a:t> on </a:t>
            </a:r>
            <a:r>
              <a:rPr lang="fr-FR" sz="1600" dirty="0" err="1" smtClean="0"/>
              <a:t>material</a:t>
            </a:r>
            <a:r>
              <a:rPr lang="fr-FR" sz="1600" dirty="0" smtClean="0"/>
              <a:t> </a:t>
            </a:r>
            <a:r>
              <a:rPr lang="fr-FR" sz="1600" dirty="0" err="1" smtClean="0"/>
              <a:t>properties</a:t>
            </a:r>
            <a:r>
              <a:rPr lang="fr-FR" sz="1600" dirty="0" smtClean="0"/>
              <a:t>.</a:t>
            </a:r>
          </a:p>
          <a:p>
            <a:pPr lvl="1" eaLnBrk="0" hangingPunct="0">
              <a:buFont typeface="Symbol" pitchFamily="18" charset="2"/>
              <a:buChar char="Þ"/>
              <a:defRPr/>
            </a:pPr>
            <a:r>
              <a:rPr lang="fr-FR" sz="1600" dirty="0" smtClean="0"/>
              <a:t> </a:t>
            </a:r>
            <a:r>
              <a:rPr lang="fr-FR" sz="1600" dirty="0" err="1" smtClean="0"/>
              <a:t>Depend</a:t>
            </a:r>
            <a:r>
              <a:rPr lang="fr-FR" sz="1600" dirty="0" smtClean="0"/>
              <a:t> on </a:t>
            </a:r>
            <a:r>
              <a:rPr lang="fr-FR" sz="1600" dirty="0" err="1" smtClean="0"/>
              <a:t>temperature</a:t>
            </a:r>
            <a:r>
              <a:rPr lang="fr-FR" sz="1600" dirty="0" smtClean="0"/>
              <a:t> (</a:t>
            </a:r>
            <a:r>
              <a:rPr lang="fr-FR" sz="1600" dirty="0" err="1" smtClean="0"/>
              <a:t>probability</a:t>
            </a:r>
            <a:r>
              <a:rPr lang="fr-FR" sz="1600" dirty="0" smtClean="0"/>
              <a:t> of a Cooper pair to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broken</a:t>
            </a:r>
            <a:r>
              <a:rPr lang="fr-FR" sz="1600" dirty="0" smtClean="0"/>
              <a:t> by thermal agitation)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fr-FR" sz="1600" dirty="0" smtClean="0"/>
              <a:t> To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compared</a:t>
            </a:r>
            <a:r>
              <a:rPr lang="fr-FR" sz="1600" dirty="0" smtClean="0"/>
              <a:t> to London formula :</a:t>
            </a:r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</p:txBody>
      </p:sp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755576" y="1700808"/>
          <a:ext cx="4151349" cy="817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43" name="Équation" r:id="rId4" imgW="2450880" imgH="482400" progId="Equation.3">
                  <p:embed/>
                </p:oleObj>
              </mc:Choice>
              <mc:Fallback>
                <p:oleObj name="Équation" r:id="rId4" imgW="2450880" imgH="482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700808"/>
                        <a:ext cx="4151349" cy="817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136076"/>
              </p:ext>
            </p:extLst>
          </p:nvPr>
        </p:nvGraphicFramePr>
        <p:xfrm>
          <a:off x="2617117" y="4382629"/>
          <a:ext cx="3481920" cy="700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44" name="Équation" r:id="rId6" imgW="1955520" imgH="393480" progId="Equation.3">
                  <p:embed/>
                </p:oleObj>
              </mc:Choice>
              <mc:Fallback>
                <p:oleObj name="Équation" r:id="rId6" imgW="195552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7117" y="4382629"/>
                        <a:ext cx="3481920" cy="7009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30" name="Object 6"/>
          <p:cNvGraphicFramePr>
            <a:graphicFrameLocks noChangeAspect="1"/>
          </p:cNvGraphicFramePr>
          <p:nvPr/>
        </p:nvGraphicFramePr>
        <p:xfrm>
          <a:off x="5868143" y="1916832"/>
          <a:ext cx="2253579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45" name="Équation" r:id="rId8" imgW="1346040" imgH="215640" progId="Equation.3">
                  <p:embed/>
                </p:oleObj>
              </mc:Choice>
              <mc:Fallback>
                <p:oleObj name="Équation" r:id="rId8" imgW="1346040" imgH="215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3" y="1916832"/>
                        <a:ext cx="2253579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43804" y="169116"/>
            <a:ext cx="6300604" cy="48898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Superconducting</a:t>
            </a:r>
            <a:r>
              <a:rPr lang="fr-FR" sz="2400" cap="none" dirty="0" smtClean="0">
                <a:ln>
                  <a:noFill/>
                </a:ln>
              </a:rPr>
              <a:t> </a:t>
            </a:r>
            <a:r>
              <a:rPr lang="fr-FR" sz="2400" cap="none" dirty="0" err="1" smtClean="0">
                <a:ln>
                  <a:noFill/>
                </a:ln>
              </a:rPr>
              <a:t>materials</a:t>
            </a:r>
            <a:r>
              <a:rPr lang="fr-FR" sz="2400" cap="none" dirty="0" smtClean="0">
                <a:ln>
                  <a:noFill/>
                </a:ln>
              </a:rPr>
              <a:t> : </a:t>
            </a:r>
            <a:r>
              <a:rPr lang="fr-FR" sz="2400" cap="none" dirty="0" err="1" smtClean="0">
                <a:ln>
                  <a:noFill/>
                </a:ln>
              </a:rPr>
              <a:t>what</a:t>
            </a:r>
            <a:r>
              <a:rPr lang="fr-FR" sz="2400" cap="none" dirty="0" smtClean="0">
                <a:ln>
                  <a:noFill/>
                </a:ln>
              </a:rPr>
              <a:t> </a:t>
            </a:r>
            <a:r>
              <a:rPr lang="fr-FR" sz="2400" cap="none" dirty="0" err="1" smtClean="0">
                <a:ln>
                  <a:noFill/>
                </a:ln>
              </a:rPr>
              <a:t>is</a:t>
            </a:r>
            <a:r>
              <a:rPr lang="fr-FR" sz="2400" cap="none" dirty="0" smtClean="0">
                <a:ln>
                  <a:noFill/>
                </a:ln>
              </a:rPr>
              <a:t> </a:t>
            </a:r>
            <a:r>
              <a:rPr lang="fr-FR" sz="2400" cap="none" dirty="0" err="1" smtClean="0">
                <a:ln>
                  <a:noFill/>
                </a:ln>
              </a:rPr>
              <a:t>used</a:t>
            </a:r>
            <a:r>
              <a:rPr lang="fr-FR" sz="2400" cap="none" dirty="0" smtClean="0">
                <a:ln>
                  <a:noFill/>
                </a:ln>
              </a:rPr>
              <a:t> </a:t>
            </a:r>
            <a:r>
              <a:rPr lang="fr-FR" sz="2400" cap="none" dirty="0" err="1" smtClean="0">
                <a:ln>
                  <a:noFill/>
                </a:ln>
              </a:rPr>
              <a:t>today</a:t>
            </a:r>
            <a:r>
              <a:rPr lang="fr-FR" sz="2400" cap="none" dirty="0" smtClean="0">
                <a:ln>
                  <a:noFill/>
                </a:ln>
              </a:rPr>
              <a:t> ?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graphicFrame>
        <p:nvGraphicFramePr>
          <p:cNvPr id="26" name="Tableau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710530"/>
              </p:ext>
            </p:extLst>
          </p:nvPr>
        </p:nvGraphicFramePr>
        <p:xfrm>
          <a:off x="107504" y="984469"/>
          <a:ext cx="5932742" cy="536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7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7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 smtClean="0"/>
                        <a:t>Material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 smtClean="0"/>
                        <a:t>Hc</a:t>
                      </a:r>
                      <a:r>
                        <a:rPr lang="fr-FR" sz="2400" dirty="0" smtClean="0"/>
                        <a:t> (</a:t>
                      </a:r>
                      <a:r>
                        <a:rPr lang="fr-FR" sz="2400" dirty="0" err="1" smtClean="0"/>
                        <a:t>mT</a:t>
                      </a:r>
                      <a:r>
                        <a:rPr lang="fr-FR" sz="2400" dirty="0" smtClean="0"/>
                        <a:t>)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Hc1(</a:t>
                      </a:r>
                      <a:r>
                        <a:rPr lang="fr-FR" sz="2400" dirty="0" err="1" smtClean="0"/>
                        <a:t>mT</a:t>
                      </a:r>
                      <a:r>
                        <a:rPr lang="fr-FR" sz="2400" dirty="0" smtClean="0"/>
                        <a:t>)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Hc2 (T)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Tc (K)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Sn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31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/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/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3.72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Hg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41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/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/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4.15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Pb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80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/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/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7.2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Nb</a:t>
                      </a:r>
                      <a:endParaRPr lang="fr-FR" sz="24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200</a:t>
                      </a:r>
                      <a:endParaRPr lang="fr-FR" sz="24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FF0000"/>
                          </a:solidFill>
                        </a:rPr>
                        <a:t>170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0.4</a:t>
                      </a:r>
                      <a:endParaRPr lang="fr-FR" sz="24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9.2</a:t>
                      </a:r>
                      <a:endParaRPr lang="fr-FR" sz="24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 smtClean="0"/>
                        <a:t>NbTi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?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10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10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Nb3Sn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540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50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30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18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MgB2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430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30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3.5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40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 smtClean="0"/>
                        <a:t>NbN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230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20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15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16.2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 smtClean="0"/>
                        <a:t>YBaCuO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1400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100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93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8" name="Flèche droite 27"/>
          <p:cNvSpPr/>
          <p:nvPr/>
        </p:nvSpPr>
        <p:spPr>
          <a:xfrm>
            <a:off x="6170367" y="3284984"/>
            <a:ext cx="144016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 droite 28"/>
          <p:cNvSpPr/>
          <p:nvPr/>
        </p:nvSpPr>
        <p:spPr>
          <a:xfrm>
            <a:off x="6180105" y="3862952"/>
            <a:ext cx="144016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6386391" y="3284984"/>
            <a:ext cx="2709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Best for </a:t>
            </a:r>
            <a:r>
              <a:rPr lang="fr-FR" sz="1400" dirty="0" err="1" smtClean="0"/>
              <a:t>cavities</a:t>
            </a:r>
            <a:r>
              <a:rPr lang="fr-FR" sz="1400" dirty="0" smtClean="0"/>
              <a:t> (Bc1 </a:t>
            </a:r>
            <a:r>
              <a:rPr lang="fr-FR" sz="1400" dirty="0" err="1" smtClean="0"/>
              <a:t>matters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31" name="ZoneTexte 30"/>
          <p:cNvSpPr txBox="1"/>
          <p:nvPr/>
        </p:nvSpPr>
        <p:spPr>
          <a:xfrm>
            <a:off x="6396129" y="3862952"/>
            <a:ext cx="2699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Best for </a:t>
            </a:r>
            <a:r>
              <a:rPr lang="fr-FR" sz="1400" dirty="0" err="1" smtClean="0"/>
              <a:t>magnets</a:t>
            </a:r>
            <a:r>
              <a:rPr lang="fr-FR" sz="1400" dirty="0" smtClean="0"/>
              <a:t> (Bc2 </a:t>
            </a:r>
            <a:r>
              <a:rPr lang="fr-FR" sz="1400" dirty="0" err="1" smtClean="0"/>
              <a:t>matters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4708" y="905860"/>
            <a:ext cx="2552099" cy="234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OUTLINE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469976"/>
            <a:ext cx="8496944" cy="466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45720" rIns="9144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Why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superconductivity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for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acceleration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 ?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Superconductivity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 :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models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and limitations</a:t>
            </a: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Superconducting materials (properties and what they are good for)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2000" b="1" dirty="0" smtClean="0">
                <a:solidFill>
                  <a:srgbClr val="501F74"/>
                </a:solidFill>
                <a:latin typeface="Calibri" pitchFamily="34" charset="0"/>
                <a:ea typeface="PMingLiU" pitchFamily="18" charset="-120"/>
                <a:cs typeface="Times New Roman" pitchFamily="18" charset="0"/>
              </a:rPr>
              <a:t> Cryogenics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en-US" sz="2000" b="1" dirty="0" smtClean="0">
              <a:solidFill>
                <a:srgbClr val="501F74"/>
              </a:solidFill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Operation of an accelerator (from perturbations to failures)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en-US" sz="2000" b="1" dirty="0" smtClean="0">
              <a:solidFill>
                <a:srgbClr val="501F74"/>
              </a:solidFill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Beam losses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Superconducting</a:t>
            </a:r>
            <a:r>
              <a:rPr lang="fr-FR" sz="2400" cap="none" dirty="0" smtClean="0">
                <a:ln>
                  <a:noFill/>
                </a:ln>
              </a:rPr>
              <a:t> </a:t>
            </a:r>
            <a:r>
              <a:rPr lang="fr-FR" sz="2400" cap="none" dirty="0" err="1" smtClean="0">
                <a:ln>
                  <a:noFill/>
                </a:ln>
              </a:rPr>
              <a:t>materials</a:t>
            </a:r>
            <a:endParaRPr lang="fr-FR" sz="2400" cap="none" dirty="0" smtClean="0">
              <a:ln>
                <a:noFill/>
              </a:ln>
            </a:endParaRP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07504" y="548680"/>
            <a:ext cx="9036496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u="sng" dirty="0" smtClean="0">
                <a:sym typeface="Symbol"/>
              </a:rPr>
              <a:t> Cavities :</a:t>
            </a:r>
            <a:endParaRPr lang="en-US" sz="1600" dirty="0" smtClean="0">
              <a:sym typeface="Symbol"/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Best material : Bulk Niobium : mechanical and physical properties </a:t>
            </a:r>
          </a:p>
          <a:p>
            <a:pPr lvl="2" eaLnBrk="0" hangingPunct="0">
              <a:defRPr/>
            </a:pPr>
            <a:r>
              <a:rPr lang="en-US" sz="1600" dirty="0" smtClean="0">
                <a:sym typeface="Symbol"/>
              </a:rPr>
              <a:t>are optimal. Metal =&gt; high formability and workability. 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New materials : MgB2, Nb3Sn, … alloys can’t be worked easily</a:t>
            </a:r>
          </a:p>
          <a:p>
            <a:pPr lvl="2" eaLnBrk="0" hangingPunct="0">
              <a:defRPr/>
            </a:pPr>
            <a:r>
              <a:rPr lang="en-US" sz="1600" dirty="0" smtClean="0">
                <a:sym typeface="Symbol"/>
              </a:rPr>
              <a:t> =&gt; thin layer deposition on Niobium or multilayer (SIS).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</a:t>
            </a:r>
            <a:r>
              <a:rPr lang="en-US" sz="1600" u="sng" dirty="0" smtClean="0">
                <a:sym typeface="Symbol"/>
              </a:rPr>
              <a:t>Magnets :</a:t>
            </a:r>
            <a:endParaRPr lang="en-US" sz="1600" dirty="0" smtClean="0">
              <a:sym typeface="Symbol"/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Rutherford cable : </a:t>
            </a:r>
            <a:r>
              <a:rPr lang="en-US" sz="1600" dirty="0" err="1" smtClean="0">
                <a:sym typeface="Symbol"/>
              </a:rPr>
              <a:t>NbTi</a:t>
            </a:r>
            <a:r>
              <a:rPr lang="en-US" sz="1600" dirty="0" smtClean="0">
                <a:sym typeface="Symbol"/>
              </a:rPr>
              <a:t> filaments embedded in a copper matrix </a:t>
            </a:r>
          </a:p>
          <a:p>
            <a:pPr lvl="2" eaLnBrk="0" hangingPunct="0">
              <a:defRPr/>
            </a:pPr>
            <a:r>
              <a:rPr lang="en-US" sz="1600" dirty="0" smtClean="0">
                <a:sym typeface="Symbol"/>
              </a:rPr>
              <a:t>Heat and current extraction. </a:t>
            </a:r>
            <a:r>
              <a:rPr lang="en-US" sz="1600" u="sng" dirty="0" smtClean="0">
                <a:sym typeface="Symbol"/>
              </a:rPr>
              <a:t>Example</a:t>
            </a:r>
            <a:r>
              <a:rPr lang="en-US" sz="1600" dirty="0" smtClean="0">
                <a:sym typeface="Symbol"/>
              </a:rPr>
              <a:t> : LHC magnets :</a:t>
            </a: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New material : Nb3Sn to achieve 15 T but very brittle!</a:t>
            </a: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r>
              <a:rPr lang="en-US" sz="1600" dirty="0">
                <a:sym typeface="Symbol"/>
              </a:rPr>
              <a:t>http://</a:t>
            </a:r>
            <a:r>
              <a:rPr lang="en-US" sz="1600" dirty="0" smtClean="0">
                <a:sym typeface="Symbol"/>
              </a:rPr>
              <a:t>lhc-machine-outreach.web.cern.ch/components/cable.htm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b="35310"/>
          <a:stretch>
            <a:fillRect/>
          </a:stretch>
        </p:blipFill>
        <p:spPr bwMode="auto">
          <a:xfrm>
            <a:off x="7261992" y="2213902"/>
            <a:ext cx="1800200" cy="130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228" y="3158355"/>
            <a:ext cx="6516216" cy="223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6972315" y="4597531"/>
            <a:ext cx="2083803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u="sng" dirty="0" smtClean="0"/>
              <a:t>In LHC :</a:t>
            </a:r>
          </a:p>
          <a:p>
            <a:r>
              <a:rPr lang="fr-FR" sz="1200" dirty="0" smtClean="0"/>
              <a:t>1200 </a:t>
            </a:r>
            <a:r>
              <a:rPr lang="fr-FR" sz="1200" dirty="0" err="1" smtClean="0"/>
              <a:t>magnets</a:t>
            </a:r>
            <a:endParaRPr lang="fr-FR" sz="1200" dirty="0" smtClean="0"/>
          </a:p>
          <a:p>
            <a:r>
              <a:rPr lang="fr-FR" sz="1200" dirty="0" smtClean="0"/>
              <a:t>7600 km of </a:t>
            </a:r>
            <a:r>
              <a:rPr lang="fr-FR" sz="1200" dirty="0" err="1" smtClean="0"/>
              <a:t>cable</a:t>
            </a:r>
            <a:endParaRPr lang="fr-FR" sz="1200" dirty="0" smtClean="0"/>
          </a:p>
          <a:p>
            <a:r>
              <a:rPr lang="fr-FR" sz="1200" dirty="0" smtClean="0"/>
              <a:t>36 </a:t>
            </a:r>
            <a:r>
              <a:rPr lang="fr-FR" sz="1200" dirty="0" err="1" smtClean="0"/>
              <a:t>strands</a:t>
            </a:r>
            <a:r>
              <a:rPr lang="fr-FR" sz="1200" dirty="0" smtClean="0"/>
              <a:t> per </a:t>
            </a:r>
            <a:r>
              <a:rPr lang="fr-FR" sz="1200" dirty="0" err="1" smtClean="0"/>
              <a:t>cable</a:t>
            </a:r>
            <a:endParaRPr lang="fr-FR" sz="1200" dirty="0" smtClean="0"/>
          </a:p>
          <a:p>
            <a:r>
              <a:rPr lang="fr-FR" sz="1200" dirty="0" smtClean="0"/>
              <a:t>6400 filaments per </a:t>
            </a:r>
            <a:r>
              <a:rPr lang="fr-FR" sz="1200" dirty="0" err="1" smtClean="0"/>
              <a:t>strands</a:t>
            </a:r>
            <a:endParaRPr lang="fr-FR" sz="1200" dirty="0" smtClean="0"/>
          </a:p>
          <a:p>
            <a:endParaRPr lang="fr-FR" sz="1200" dirty="0" smtClean="0"/>
          </a:p>
          <a:p>
            <a:pPr>
              <a:buFont typeface="Symbol"/>
              <a:buChar char="Þ"/>
            </a:pPr>
            <a:r>
              <a:rPr lang="fr-FR" sz="1200" dirty="0" smtClean="0"/>
              <a:t>Total </a:t>
            </a:r>
            <a:r>
              <a:rPr lang="fr-FR" sz="1200" dirty="0" err="1" smtClean="0"/>
              <a:t>length</a:t>
            </a:r>
            <a:r>
              <a:rPr lang="fr-FR" sz="1200" dirty="0" smtClean="0"/>
              <a:t> of filaments</a:t>
            </a:r>
          </a:p>
          <a:p>
            <a:r>
              <a:rPr lang="fr-FR" sz="1200" dirty="0" smtClean="0"/>
              <a:t>10 times the distance </a:t>
            </a:r>
            <a:r>
              <a:rPr lang="fr-FR" sz="1200" dirty="0" err="1" smtClean="0"/>
              <a:t>between</a:t>
            </a:r>
            <a:r>
              <a:rPr lang="fr-FR" sz="1200" dirty="0" smtClean="0"/>
              <a:t> </a:t>
            </a:r>
            <a:r>
              <a:rPr lang="fr-FR" sz="1200" dirty="0" err="1" smtClean="0"/>
              <a:t>earth</a:t>
            </a:r>
            <a:r>
              <a:rPr lang="fr-FR" sz="1200" dirty="0" smtClean="0"/>
              <a:t> and </a:t>
            </a:r>
            <a:r>
              <a:rPr lang="fr-FR" sz="1200" dirty="0" err="1" smtClean="0"/>
              <a:t>sun</a:t>
            </a:r>
            <a:r>
              <a:rPr lang="fr-FR" sz="1200" dirty="0" smtClean="0"/>
              <a:t> !!!</a:t>
            </a:r>
            <a:endParaRPr lang="fr-FR" sz="1200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779912" y="5589240"/>
            <a:ext cx="187220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139952" y="530803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0.825 mm</a:t>
            </a:r>
            <a:endParaRPr lang="fr-FR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4143" t="15714" r="10373" b="10952"/>
          <a:stretch/>
        </p:blipFill>
        <p:spPr bwMode="auto">
          <a:xfrm>
            <a:off x="7261992" y="1168676"/>
            <a:ext cx="1630488" cy="94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557" y="3661613"/>
            <a:ext cx="805317" cy="87116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033476" y="5378399"/>
            <a:ext cx="89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 </a:t>
            </a:r>
            <a:r>
              <a:rPr lang="fr-FR" dirty="0" err="1" smtClean="0"/>
              <a:t>um</a:t>
            </a:r>
            <a:endParaRPr lang="fr-FR" dirty="0"/>
          </a:p>
        </p:txBody>
      </p:sp>
      <p:cxnSp>
        <p:nvCxnSpPr>
          <p:cNvPr id="10" name="Connecteur droit avec flèche 9"/>
          <p:cNvCxnSpPr>
            <a:stCxn id="14" idx="0"/>
          </p:cNvCxnSpPr>
          <p:nvPr/>
        </p:nvCxnSpPr>
        <p:spPr>
          <a:xfrm flipH="1" flipV="1">
            <a:off x="6419650" y="4277259"/>
            <a:ext cx="63562" cy="1101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OUTLINE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852503"/>
            <a:ext cx="8640960" cy="40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45720" rIns="9144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2000" b="1" dirty="0" smtClean="0">
                <a:solidFill>
                  <a:srgbClr val="501F74"/>
                </a:solidFill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en-US" sz="2000" b="1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Cryogenics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2000" b="1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What’s the right temperature of operation?</a:t>
            </a:r>
            <a:endParaRPr lang="fr-FR" sz="1000" b="1" dirty="0" smtClean="0"/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Cryostats and interfaces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2000" b="1" dirty="0" smtClean="0">
                <a:solidFill>
                  <a:srgbClr val="501F74"/>
                </a:solidFill>
                <a:latin typeface="Calibri" pitchFamily="34" charset="0"/>
                <a:ea typeface="PMingLiU" pitchFamily="18" charset="-120"/>
                <a:cs typeface="Times New Roman" pitchFamily="18" charset="0"/>
              </a:rPr>
              <a:t> Operation of an accelerator (from perturbations to failures)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1000" b="1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Perturbation during operation (focus on accelerating cavities)</a:t>
            </a:r>
            <a:endParaRPr lang="en-US" sz="2000" dirty="0" smtClean="0"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Failures during operation</a:t>
            </a:r>
            <a:endParaRPr lang="en-US" sz="2000" dirty="0" smtClean="0"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Beam losses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CRYOGENICS ( </a:t>
            </a:r>
            <a:r>
              <a:rPr lang="fr-FR" sz="2400" cap="none" dirty="0" err="1" smtClean="0">
                <a:ln>
                  <a:noFill/>
                </a:ln>
              </a:rPr>
              <a:t>what’s</a:t>
            </a:r>
            <a:r>
              <a:rPr lang="fr-FR" sz="2400" cap="none" dirty="0" smtClean="0">
                <a:ln>
                  <a:noFill/>
                </a:ln>
              </a:rPr>
              <a:t> the right T° ?) 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-828600" y="980728"/>
            <a:ext cx="756084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 eaLnBrk="0" hangingPunct="0">
              <a:defRPr/>
            </a:pPr>
            <a:r>
              <a:rPr lang="en-US" sz="1600" dirty="0" smtClean="0"/>
              <a:t>Superconductivity requires to operate cavities (</a:t>
            </a:r>
            <a:r>
              <a:rPr lang="en-US" sz="1600" dirty="0" err="1" smtClean="0"/>
              <a:t>Nb</a:t>
            </a:r>
            <a:r>
              <a:rPr lang="en-US" sz="1600" dirty="0" smtClean="0"/>
              <a:t>) and magnets (</a:t>
            </a:r>
            <a:r>
              <a:rPr lang="en-US" sz="1600" dirty="0" err="1" smtClean="0"/>
              <a:t>NbTi</a:t>
            </a:r>
            <a:r>
              <a:rPr lang="en-US" sz="1600" dirty="0" smtClean="0"/>
              <a:t>) below 9.2K and 10K : only liquid helium at 4.2 K :</a:t>
            </a:r>
          </a:p>
          <a:p>
            <a:pPr lvl="2" eaLnBrk="0" hangingPunct="0">
              <a:defRPr/>
            </a:pPr>
            <a:endParaRPr lang="en-US" sz="1600" dirty="0" smtClean="0"/>
          </a:p>
          <a:p>
            <a:pPr lvl="2" eaLnBrk="0" hangingPunct="0">
              <a:defRPr/>
            </a:pPr>
            <a:r>
              <a:rPr lang="en-US" sz="1600" u="sng" dirty="0" smtClean="0"/>
              <a:t>BUT</a:t>
            </a:r>
            <a:r>
              <a:rPr lang="en-US" sz="1600" dirty="0" smtClean="0"/>
              <a:t> : 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/>
              <a:t> Very low latent heat of vaporization and very expensive to liquefy (&gt; 25 €/L today from a company)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/>
              <a:t> Critical field depend on temperature :</a:t>
            </a:r>
          </a:p>
          <a:p>
            <a:pPr lvl="3" eaLnBrk="0" hangingPunct="0">
              <a:defRPr/>
            </a:pPr>
            <a:r>
              <a:rPr lang="en-US" sz="1600" dirty="0" smtClean="0">
                <a:sym typeface="Symbol"/>
              </a:rPr>
              <a:t>			</a:t>
            </a:r>
          </a:p>
          <a:p>
            <a:pPr lvl="3" eaLnBrk="0" hangingPunct="0">
              <a:defRPr/>
            </a:pPr>
            <a:r>
              <a:rPr lang="en-US" sz="1600" dirty="0" smtClean="0">
                <a:sym typeface="Symbol"/>
              </a:rPr>
              <a:t>			 </a:t>
            </a:r>
            <a:r>
              <a:rPr lang="en-US" sz="1600" dirty="0" err="1" smtClean="0">
                <a:sym typeface="Symbol"/>
              </a:rPr>
              <a:t>Hc</a:t>
            </a:r>
            <a:r>
              <a:rPr lang="en-US" sz="1600" dirty="0" smtClean="0">
                <a:sym typeface="Symbol"/>
              </a:rPr>
              <a:t>(4.2K) = 0.8H</a:t>
            </a:r>
            <a:r>
              <a:rPr lang="en-US" sz="1600" baseline="-25000" dirty="0" smtClean="0">
                <a:sym typeface="Symbol"/>
              </a:rPr>
              <a:t>0</a:t>
            </a:r>
            <a:endParaRPr lang="en-US" sz="1600" dirty="0" smtClean="0"/>
          </a:p>
          <a:p>
            <a:pPr lvl="3" eaLnBrk="0" hangingPunct="0">
              <a:defRPr/>
            </a:pPr>
            <a:r>
              <a:rPr lang="en-US" sz="1600" dirty="0" smtClean="0"/>
              <a:t>	</a:t>
            </a:r>
            <a:endParaRPr lang="en-US" sz="1600" baseline="-25000" dirty="0" smtClean="0"/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/>
              <a:t> Surface resistance depend on frequency and temperature :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endParaRPr lang="en-US" sz="1600" dirty="0" smtClean="0"/>
          </a:p>
          <a:p>
            <a:pPr lvl="3" eaLnBrk="0" hangingPunct="0">
              <a:buFont typeface="Wingdings" pitchFamily="2" charset="2"/>
              <a:buChar char="§"/>
              <a:defRPr/>
            </a:pPr>
            <a:endParaRPr lang="en-US" sz="1600" dirty="0" smtClean="0"/>
          </a:p>
          <a:p>
            <a:pPr lvl="3" eaLnBrk="0" hangingPunct="0">
              <a:buFont typeface="Wingdings" pitchFamily="2" charset="2"/>
              <a:buChar char="§"/>
              <a:defRPr/>
            </a:pPr>
            <a:endParaRPr lang="en-US" sz="1600" dirty="0" smtClean="0"/>
          </a:p>
          <a:p>
            <a:pPr lvl="3" eaLnBrk="0" hangingPunct="0">
              <a:buFont typeface="Wingdings" pitchFamily="2" charset="2"/>
              <a:buChar char="§"/>
              <a:defRPr/>
            </a:pPr>
            <a:endParaRPr lang="en-US" sz="1600" dirty="0" smtClean="0"/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/>
              <a:t> Power dissipation is limited by heat</a:t>
            </a:r>
          </a:p>
          <a:p>
            <a:pPr lvl="3" eaLnBrk="0" hangingPunct="0">
              <a:defRPr/>
            </a:pPr>
            <a:r>
              <a:rPr lang="en-US" sz="1600" dirty="0" smtClean="0"/>
              <a:t> exchange coefficient : </a:t>
            </a:r>
          </a:p>
          <a:p>
            <a:pPr lvl="3" eaLnBrk="0" hangingPunct="0">
              <a:defRPr/>
            </a:pPr>
            <a:r>
              <a:rPr lang="en-US" sz="1600" dirty="0" smtClean="0"/>
              <a:t>high power dissipations may require to </a:t>
            </a:r>
          </a:p>
          <a:p>
            <a:pPr lvl="3" eaLnBrk="0" hangingPunct="0">
              <a:defRPr/>
            </a:pPr>
            <a:r>
              <a:rPr lang="en-US" sz="1600" dirty="0" smtClean="0"/>
              <a:t>operate with </a:t>
            </a:r>
            <a:r>
              <a:rPr lang="en-US" sz="1600" dirty="0" err="1" smtClean="0"/>
              <a:t>superfluid</a:t>
            </a:r>
            <a:r>
              <a:rPr lang="en-US" sz="1600" dirty="0" smtClean="0"/>
              <a:t> helium &lt; 2K.</a:t>
            </a:r>
          </a:p>
          <a:p>
            <a:pPr lvl="3" eaLnBrk="0" hangingPunct="0">
              <a:defRPr/>
            </a:pPr>
            <a:endParaRPr lang="en-US" sz="1600" dirty="0" smtClean="0"/>
          </a:p>
          <a:p>
            <a:pPr lvl="4" eaLnBrk="0" hangingPunct="0">
              <a:defRPr/>
            </a:pPr>
            <a:endParaRPr lang="en-US" sz="1600" dirty="0" smtClean="0"/>
          </a:p>
          <a:p>
            <a:pPr lvl="2" eaLnBrk="0" hangingPunct="0">
              <a:defRPr/>
            </a:pPr>
            <a:endParaRPr lang="en-US" dirty="0"/>
          </a:p>
          <a:p>
            <a:pPr lvl="2" eaLnBrk="0" hangingPunct="0">
              <a:defRPr/>
            </a:pPr>
            <a:endParaRPr lang="en-US" b="1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7236296" y="908720"/>
          <a:ext cx="175056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Element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T</a:t>
                      </a:r>
                      <a:r>
                        <a:rPr lang="fr-FR" sz="1600" baseline="-25000" dirty="0" err="1" smtClean="0"/>
                        <a:t>liq</a:t>
                      </a:r>
                      <a:r>
                        <a:rPr lang="fr-FR" sz="1600" baseline="-25000" dirty="0" smtClean="0"/>
                        <a:t> </a:t>
                      </a:r>
                      <a:r>
                        <a:rPr lang="fr-FR" sz="1600" baseline="0" dirty="0" smtClean="0"/>
                        <a:t>(K)</a:t>
                      </a:r>
                      <a:endParaRPr lang="fr-FR" sz="1600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Helium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4.2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Hydrogen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20.4 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Neon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27.1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Nitrogen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77.4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Oxygen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90.2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6977" name="Object 1"/>
          <p:cNvGraphicFramePr>
            <a:graphicFrameLocks noChangeAspect="1"/>
          </p:cNvGraphicFramePr>
          <p:nvPr/>
        </p:nvGraphicFramePr>
        <p:xfrm>
          <a:off x="647564" y="2780928"/>
          <a:ext cx="2268252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89" name="Équation" r:id="rId3" imgW="1600200" imgH="507960" progId="Equation.3">
                  <p:embed/>
                </p:oleObj>
              </mc:Choice>
              <mc:Fallback>
                <p:oleObj name="Équation" r:id="rId3" imgW="1600200" imgH="50796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64" y="2780928"/>
                        <a:ext cx="2268252" cy="720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78" name="Object 2"/>
          <p:cNvGraphicFramePr>
            <a:graphicFrameLocks noChangeAspect="1"/>
          </p:cNvGraphicFramePr>
          <p:nvPr/>
        </p:nvGraphicFramePr>
        <p:xfrm>
          <a:off x="611560" y="3789040"/>
          <a:ext cx="3657249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90" name="Équation" r:id="rId5" imgW="2450880" imgH="482400" progId="Equation.3">
                  <p:embed/>
                </p:oleObj>
              </mc:Choice>
              <mc:Fallback>
                <p:oleObj name="Équation" r:id="rId5" imgW="2450880" imgH="482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789040"/>
                        <a:ext cx="3657249" cy="720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4788024" y="4304440"/>
          <a:ext cx="4320480" cy="2364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25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7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75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75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RBCS (n</a:t>
                      </a:r>
                      <a:r>
                        <a:rPr lang="fr-FR" sz="1600" dirty="0" smtClean="0">
                          <a:sym typeface="Symbol"/>
                        </a:rPr>
                        <a:t>)</a:t>
                      </a:r>
                      <a:r>
                        <a:rPr lang="fr-FR" sz="1600" dirty="0" smtClean="0"/>
                        <a:t> 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4.2K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2.2K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2K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1.8K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1.5K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1300</a:t>
                      </a:r>
                      <a:r>
                        <a:rPr lang="fr-FR" sz="1600" baseline="0" dirty="0" smtClean="0"/>
                        <a:t> MHz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FF0000"/>
                          </a:solidFill>
                        </a:rPr>
                        <a:t>600</a:t>
                      </a:r>
                      <a:endParaRPr lang="fr-FR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fr-FR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15</a:t>
                      </a:r>
                      <a:endParaRPr lang="fr-FR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6.5</a:t>
                      </a:r>
                      <a:endParaRPr lang="fr-FR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1.2</a:t>
                      </a:r>
                      <a:endParaRPr lang="fr-FR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tx1"/>
                          </a:solidFill>
                        </a:rPr>
                        <a:t>700 MHz</a:t>
                      </a:r>
                      <a:endParaRPr lang="fr-FR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FF0000"/>
                          </a:solidFill>
                        </a:rPr>
                        <a:t>174</a:t>
                      </a:r>
                      <a:endParaRPr lang="fr-FR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9.5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4.3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1.9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B0F0"/>
                          </a:solidFill>
                        </a:rPr>
                        <a:t>0.35</a:t>
                      </a:r>
                      <a:endParaRPr lang="fr-FR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352 MHz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FF0000"/>
                          </a:solidFill>
                        </a:rPr>
                        <a:t>44</a:t>
                      </a:r>
                      <a:endParaRPr lang="fr-FR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2.5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B0F0"/>
                          </a:solidFill>
                        </a:rPr>
                        <a:t>0.48</a:t>
                      </a:r>
                      <a:endParaRPr lang="fr-FR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B0F0"/>
                          </a:solidFill>
                        </a:rPr>
                        <a:t>0.09</a:t>
                      </a:r>
                      <a:endParaRPr lang="fr-FR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tx1"/>
                          </a:solidFill>
                        </a:rPr>
                        <a:t>88 MHz</a:t>
                      </a:r>
                      <a:endParaRPr lang="fr-FR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B0F0"/>
                          </a:solidFill>
                        </a:rPr>
                        <a:t>0.15</a:t>
                      </a:r>
                      <a:endParaRPr lang="fr-FR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B0F0"/>
                          </a:solidFill>
                        </a:rPr>
                        <a:t>0.07</a:t>
                      </a:r>
                      <a:endParaRPr lang="fr-FR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B0F0"/>
                          </a:solidFill>
                        </a:rPr>
                        <a:t>0.03</a:t>
                      </a:r>
                      <a:endParaRPr lang="fr-FR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B0F0"/>
                          </a:solidFill>
                        </a:rPr>
                        <a:t>0.006</a:t>
                      </a:r>
                      <a:endParaRPr lang="fr-FR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Image 10" descr="pd_He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908720"/>
            <a:ext cx="4327785" cy="56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CRYOGENICS 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 cstate="print"/>
          <a:srcRect l="21590" t="26938" r="43787" b="28539"/>
          <a:stretch>
            <a:fillRect/>
          </a:stretch>
        </p:blipFill>
        <p:spPr bwMode="auto">
          <a:xfrm>
            <a:off x="0" y="1138577"/>
            <a:ext cx="4688383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kapitz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6372" y="1113788"/>
            <a:ext cx="3351438" cy="476169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878167" y="77764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Normal </a:t>
            </a:r>
            <a:r>
              <a:rPr lang="fr-FR" dirty="0" err="1" smtClean="0"/>
              <a:t>helium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724557" y="83305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Superfluid</a:t>
            </a:r>
            <a:r>
              <a:rPr lang="fr-FR" dirty="0" smtClean="0"/>
              <a:t> </a:t>
            </a:r>
            <a:r>
              <a:rPr lang="fr-FR" dirty="0" err="1" smtClean="0"/>
              <a:t>helium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2555776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 smtClean="0"/>
              <a:t>S. W. Van </a:t>
            </a:r>
            <a:r>
              <a:rPr lang="en-GB" sz="1200" dirty="0" err="1" smtClean="0"/>
              <a:t>Sciver</a:t>
            </a:r>
            <a:r>
              <a:rPr lang="en-GB" sz="1200" dirty="0" smtClean="0"/>
              <a:t>, “Helium cryogenics”, Plenum press, 1986</a:t>
            </a:r>
            <a:endParaRPr lang="fr-FR" sz="1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1893284" y="597714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~100 W/m</a:t>
            </a:r>
            <a:r>
              <a:rPr lang="fr-FR" b="1" baseline="30000" dirty="0" smtClean="0">
                <a:solidFill>
                  <a:srgbClr val="FF0000"/>
                </a:solidFill>
              </a:rPr>
              <a:t>2</a:t>
            </a:r>
            <a:r>
              <a:rPr lang="fr-FR" b="1" dirty="0" smtClean="0">
                <a:solidFill>
                  <a:srgbClr val="FF0000"/>
                </a:solidFill>
              </a:rPr>
              <a:t>/K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7668344" y="2420888"/>
            <a:ext cx="144016" cy="1440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6138132" y="5909739"/>
            <a:ext cx="196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~ 5000 W/m</a:t>
            </a:r>
            <a:r>
              <a:rPr lang="fr-FR" b="1" baseline="30000" dirty="0" smtClean="0">
                <a:solidFill>
                  <a:srgbClr val="FF0000"/>
                </a:solidFill>
              </a:rPr>
              <a:t>2</a:t>
            </a:r>
            <a:r>
              <a:rPr lang="fr-FR" b="1" dirty="0" smtClean="0">
                <a:solidFill>
                  <a:srgbClr val="FF0000"/>
                </a:solidFill>
              </a:rPr>
              <a:t>/K</a:t>
            </a:r>
            <a:endParaRPr lang="fr-F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OUTLINE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852503"/>
            <a:ext cx="8640960" cy="40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45720" rIns="9144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2000" b="1" dirty="0" smtClean="0">
                <a:solidFill>
                  <a:srgbClr val="501F74"/>
                </a:solidFill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en-US" sz="2000" b="1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Cryogenics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2000" b="1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What’s the right temperature of operation?</a:t>
            </a:r>
            <a:endParaRPr lang="fr-FR" sz="1000" b="1" dirty="0" smtClean="0"/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Cryostats and interfaces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2000" b="1" dirty="0" smtClean="0">
                <a:solidFill>
                  <a:srgbClr val="501F74"/>
                </a:solidFill>
                <a:latin typeface="Calibri" pitchFamily="34" charset="0"/>
                <a:ea typeface="PMingLiU" pitchFamily="18" charset="-120"/>
                <a:cs typeface="Times New Roman" pitchFamily="18" charset="0"/>
              </a:rPr>
              <a:t> Operation of an accelerator (from perturbations to failures)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1000" b="1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Perturbation during operation (focus on accelerating cavities)</a:t>
            </a:r>
            <a:endParaRPr lang="en-US" sz="2000" dirty="0" smtClean="0"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Failures during operation</a:t>
            </a:r>
            <a:endParaRPr lang="en-US" sz="2000" dirty="0" smtClean="0"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Beam losses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89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ess.pn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9832" y="1052736"/>
            <a:ext cx="5294948" cy="456795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408204" y="712395"/>
            <a:ext cx="332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u="sng" dirty="0" smtClean="0"/>
              <a:t>ESS Spoke </a:t>
            </a:r>
            <a:r>
              <a:rPr lang="en-GB" i="1" u="sng" dirty="0" err="1" smtClean="0"/>
              <a:t>Cryomodule</a:t>
            </a:r>
            <a:endParaRPr lang="en-GB" i="1" u="sng" dirty="0"/>
          </a:p>
        </p:txBody>
      </p:sp>
      <p:sp>
        <p:nvSpPr>
          <p:cNvPr id="9" name="Rectangle 8"/>
          <p:cNvSpPr/>
          <p:nvPr/>
        </p:nvSpPr>
        <p:spPr>
          <a:xfrm>
            <a:off x="7101086" y="1484784"/>
            <a:ext cx="14313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fr-FR" sz="1600" b="1" dirty="0" smtClean="0"/>
              <a:t>Vacuum </a:t>
            </a:r>
            <a:r>
              <a:rPr lang="fr-FR" sz="1600" b="1" dirty="0" err="1" smtClean="0"/>
              <a:t>vessel</a:t>
            </a:r>
            <a:endParaRPr lang="fr-FR" sz="1600" b="1" dirty="0" smtClean="0"/>
          </a:p>
        </p:txBody>
      </p:sp>
      <p:cxnSp>
        <p:nvCxnSpPr>
          <p:cNvPr id="10" name="Connecteur droit avec flèche 9"/>
          <p:cNvCxnSpPr/>
          <p:nvPr/>
        </p:nvCxnSpPr>
        <p:spPr>
          <a:xfrm rot="5400000">
            <a:off x="6712345" y="1889489"/>
            <a:ext cx="614995" cy="477432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120178" y="5094520"/>
            <a:ext cx="14414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fr-FR" sz="1600" b="1" dirty="0" smtClean="0"/>
              <a:t>Thermal </a:t>
            </a:r>
            <a:r>
              <a:rPr lang="fr-FR" sz="1600" b="1" dirty="0" err="1" smtClean="0"/>
              <a:t>shield</a:t>
            </a:r>
            <a:endParaRPr lang="fr-FR" sz="1600" b="1" dirty="0" smtClean="0"/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6013891" y="4357650"/>
            <a:ext cx="1214858" cy="870969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955974" y="1052736"/>
            <a:ext cx="1992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fr-FR" sz="1600" b="1" dirty="0" err="1" smtClean="0"/>
              <a:t>Cryogenic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piping</a:t>
            </a:r>
            <a:r>
              <a:rPr lang="fr-FR" sz="1600" b="1" dirty="0" smtClean="0"/>
              <a:t> (</a:t>
            </a:r>
            <a:r>
              <a:rPr lang="fr-FR" sz="1600" b="1" dirty="0" err="1" smtClean="0"/>
              <a:t>supply</a:t>
            </a:r>
            <a:r>
              <a:rPr lang="fr-FR" sz="1600" b="1" dirty="0" smtClean="0"/>
              <a:t> and </a:t>
            </a:r>
            <a:r>
              <a:rPr lang="fr-FR" sz="1600" b="1" dirty="0" err="1" smtClean="0"/>
              <a:t>exhaust</a:t>
            </a:r>
            <a:r>
              <a:rPr lang="fr-FR" sz="1600" b="1" dirty="0" smtClean="0"/>
              <a:t>)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5688701" y="1925904"/>
            <a:ext cx="35427" cy="121506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5400000" flipH="1" flipV="1">
            <a:off x="3791416" y="4604467"/>
            <a:ext cx="901868" cy="182273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851920" y="5157192"/>
            <a:ext cx="1074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fr-FR" sz="1600" b="1" dirty="0" err="1" smtClean="0"/>
              <a:t>Magnetic</a:t>
            </a:r>
            <a:endParaRPr lang="fr-FR" sz="1600" b="1" dirty="0" smtClean="0"/>
          </a:p>
          <a:p>
            <a:pPr marL="342900" indent="-342900"/>
            <a:r>
              <a:rPr lang="fr-FR" sz="1600" b="1" dirty="0" smtClean="0"/>
              <a:t> </a:t>
            </a:r>
            <a:r>
              <a:rPr lang="fr-FR" sz="1600" b="1" dirty="0" err="1" smtClean="0"/>
              <a:t>shield</a:t>
            </a:r>
            <a:endParaRPr lang="fr-FR" sz="1600" b="1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3373623" y="1484784"/>
            <a:ext cx="1866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fr-FR" sz="1600" b="1" dirty="0" err="1" smtClean="0"/>
              <a:t>Superconducting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cavity</a:t>
            </a:r>
            <a:endParaRPr lang="fr-FR" sz="1600" b="1" dirty="0" smtClean="0"/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5559230" y="4118849"/>
            <a:ext cx="668954" cy="1470391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471572" y="980728"/>
            <a:ext cx="370063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 smtClean="0">
                <a:solidFill>
                  <a:schemeClr val="tx2"/>
                </a:solidFill>
              </a:rPr>
              <a:t>Vacuum vessel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/>
              <a:t>Interface (</a:t>
            </a:r>
            <a:r>
              <a:rPr lang="en-GB" sz="1400" dirty="0" smtClean="0"/>
              <a:t>valves, beam pipe)</a:t>
            </a:r>
            <a:endParaRPr lang="en-GB" sz="1400" dirty="0"/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 smtClean="0"/>
              <a:t>Thermal Insulation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 smtClean="0"/>
              <a:t>Limiting convection losses</a:t>
            </a:r>
          </a:p>
          <a:p>
            <a:pPr marL="342900" indent="-342900"/>
            <a:r>
              <a:rPr lang="en-GB" sz="1400" dirty="0" smtClean="0"/>
              <a:t> </a:t>
            </a:r>
            <a:endParaRPr lang="en-GB" b="1" dirty="0" smtClean="0">
              <a:solidFill>
                <a:schemeClr val="tx2"/>
              </a:solidFill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rot="16200000" flipH="1">
            <a:off x="3961051" y="2561131"/>
            <a:ext cx="1416109" cy="46933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580112" y="5589240"/>
            <a:ext cx="45215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fr-FR" sz="1600" b="1" dirty="0" err="1" smtClean="0"/>
              <a:t>Supporting</a:t>
            </a:r>
            <a:r>
              <a:rPr lang="fr-FR" sz="1600" b="1" dirty="0" smtClean="0"/>
              <a:t> components : support + </a:t>
            </a:r>
            <a:r>
              <a:rPr lang="fr-FR" sz="1600" b="1" dirty="0" err="1" smtClean="0"/>
              <a:t>alignment</a:t>
            </a:r>
            <a:r>
              <a:rPr lang="fr-FR" sz="1600" b="1" dirty="0" smtClean="0"/>
              <a:t> </a:t>
            </a:r>
          </a:p>
        </p:txBody>
      </p:sp>
      <p:sp>
        <p:nvSpPr>
          <p:cNvPr id="23" name="ZoneTexte 22"/>
          <p:cNvSpPr txBox="1"/>
          <p:nvPr/>
        </p:nvSpPr>
        <p:spPr>
          <a:xfrm rot="16200000">
            <a:off x="-2855228" y="3633440"/>
            <a:ext cx="6079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COMPONENTS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71572" y="2110347"/>
            <a:ext cx="3700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 smtClean="0">
                <a:solidFill>
                  <a:schemeClr val="tx2"/>
                </a:solidFill>
              </a:rPr>
              <a:t>Supporting components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 smtClean="0"/>
              <a:t>Supporting and positioning</a:t>
            </a:r>
          </a:p>
          <a:p>
            <a:pPr lvl="1"/>
            <a:r>
              <a:rPr lang="en-GB" sz="1400" dirty="0" smtClean="0"/>
              <a:t>the cold mass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 smtClean="0"/>
              <a:t>Limiting conduction losses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67544" y="3157219"/>
            <a:ext cx="37006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 smtClean="0">
                <a:solidFill>
                  <a:schemeClr val="tx2"/>
                </a:solidFill>
              </a:rPr>
              <a:t>Thermal shields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 smtClean="0"/>
              <a:t>Thermal Insulation (80K)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 smtClean="0"/>
              <a:t>Limiting radiation losses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71572" y="3936815"/>
            <a:ext cx="3700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 smtClean="0">
                <a:solidFill>
                  <a:schemeClr val="tx2"/>
                </a:solidFill>
              </a:rPr>
              <a:t>Cryogenic piping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 smtClean="0"/>
              <a:t>Cryogenic environment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 smtClean="0"/>
              <a:t>Ensuring supply of </a:t>
            </a:r>
            <a:r>
              <a:rPr lang="en-GB" sz="1400" dirty="0" err="1" smtClean="0"/>
              <a:t>Lhe</a:t>
            </a:r>
            <a:r>
              <a:rPr lang="en-GB" sz="1400" dirty="0" smtClean="0"/>
              <a:t> and </a:t>
            </a:r>
          </a:p>
          <a:p>
            <a:pPr lvl="1"/>
            <a:r>
              <a:rPr lang="en-GB" sz="1400" dirty="0"/>
              <a:t>d</a:t>
            </a:r>
            <a:r>
              <a:rPr lang="en-GB" sz="1400" dirty="0" smtClean="0"/>
              <a:t>egassing of </a:t>
            </a:r>
            <a:r>
              <a:rPr lang="en-GB" sz="1400" dirty="0" err="1" smtClean="0"/>
              <a:t>GHe</a:t>
            </a:r>
            <a:endParaRPr lang="en-GB" sz="1400" dirty="0" smtClean="0"/>
          </a:p>
        </p:txBody>
      </p:sp>
      <p:sp>
        <p:nvSpPr>
          <p:cNvPr id="28" name="ZoneTexte 27"/>
          <p:cNvSpPr txBox="1"/>
          <p:nvPr/>
        </p:nvSpPr>
        <p:spPr>
          <a:xfrm>
            <a:off x="471572" y="4957419"/>
            <a:ext cx="37006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 smtClean="0">
                <a:solidFill>
                  <a:schemeClr val="tx2"/>
                </a:solidFill>
              </a:rPr>
              <a:t>Magnetic shield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 smtClean="0"/>
              <a:t>Reduction of earth </a:t>
            </a:r>
          </a:p>
          <a:p>
            <a:pPr lvl="1"/>
            <a:r>
              <a:rPr lang="en-GB" sz="1400" dirty="0" smtClean="0"/>
              <a:t>magnetic field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71572" y="5685630"/>
            <a:ext cx="3700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 smtClean="0">
                <a:solidFill>
                  <a:schemeClr val="tx2"/>
                </a:solidFill>
              </a:rPr>
              <a:t>Cold mass (cavities, magnets)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 flipV="1">
            <a:off x="3059832" y="3212976"/>
            <a:ext cx="5616624" cy="792088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8172400" y="2780928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7030A0"/>
                </a:solidFill>
              </a:rPr>
              <a:t>Beam</a:t>
            </a:r>
            <a:endParaRPr lang="fr-FR" dirty="0">
              <a:solidFill>
                <a:srgbClr val="7030A0"/>
              </a:solidFill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3563888" y="4005064"/>
            <a:ext cx="470305" cy="223224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771800" y="6237312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fr-FR" sz="1600" b="1" dirty="0" err="1" smtClean="0"/>
              <a:t>Frequency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tuning</a:t>
            </a:r>
            <a:r>
              <a:rPr lang="fr-FR" sz="1600" b="1" dirty="0" smtClean="0"/>
              <a:t> system</a:t>
            </a:r>
          </a:p>
        </p:txBody>
      </p:sp>
      <p:cxnSp>
        <p:nvCxnSpPr>
          <p:cNvPr id="41" name="Connecteur droit avec flèche 40"/>
          <p:cNvCxnSpPr/>
          <p:nvPr/>
        </p:nvCxnSpPr>
        <p:spPr>
          <a:xfrm flipH="1" flipV="1">
            <a:off x="5042306" y="4293096"/>
            <a:ext cx="177766" cy="194421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860032" y="6258798"/>
            <a:ext cx="19442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fr-FR" sz="1600" b="1" dirty="0" smtClean="0"/>
              <a:t>RF power coupler</a:t>
            </a:r>
          </a:p>
        </p:txBody>
      </p:sp>
      <p:cxnSp>
        <p:nvCxnSpPr>
          <p:cNvPr id="49" name="Connecteur droit avec flèche 48"/>
          <p:cNvCxnSpPr/>
          <p:nvPr/>
        </p:nvCxnSpPr>
        <p:spPr>
          <a:xfrm flipV="1">
            <a:off x="6228184" y="3212977"/>
            <a:ext cx="360040" cy="2376263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 COMPONENTS in a </a:t>
            </a:r>
            <a:r>
              <a:rPr lang="en-US" dirty="0" smtClean="0"/>
              <a:t>CRYOMODULE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862702" y="39853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300K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4235870" y="34218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2K</a:t>
            </a:r>
            <a:endParaRPr lang="fr-FR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6" grpId="0"/>
      <p:bldP spid="3" grpId="0"/>
      <p:bldP spid="27" grpId="0"/>
      <p:bldP spid="24" grpId="0"/>
      <p:bldP spid="25" grpId="0"/>
      <p:bldP spid="26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 rot="5400000">
            <a:off x="3743908" y="2456892"/>
            <a:ext cx="1728191" cy="36004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6">
                  <a:lumMod val="75000"/>
                </a:scheme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 rot="16200000">
            <a:off x="3743908" y="4689140"/>
            <a:ext cx="1728191" cy="936104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6">
                  <a:lumMod val="75000"/>
                </a:scheme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CRYOGENICS (thermal </a:t>
            </a:r>
            <a:r>
              <a:rPr lang="fr-FR" sz="2400" cap="none" dirty="0" err="1" smtClean="0">
                <a:ln>
                  <a:noFill/>
                </a:ln>
              </a:rPr>
              <a:t>insulation</a:t>
            </a:r>
            <a:r>
              <a:rPr lang="fr-FR" sz="2400" cap="none" dirty="0" smtClean="0">
                <a:ln>
                  <a:noFill/>
                </a:ln>
              </a:rPr>
              <a:t>) </a:t>
            </a:r>
          </a:p>
        </p:txBody>
      </p:sp>
      <p:sp>
        <p:nvSpPr>
          <p:cNvPr id="5" name="Ellipse 4"/>
          <p:cNvSpPr/>
          <p:nvPr/>
        </p:nvSpPr>
        <p:spPr>
          <a:xfrm>
            <a:off x="971600" y="1772816"/>
            <a:ext cx="7200800" cy="4248472"/>
          </a:xfrm>
          <a:prstGeom prst="ellipse">
            <a:avLst/>
          </a:prstGeom>
          <a:noFill/>
          <a:ln w="82550" cmpd="sng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267744" y="2492896"/>
            <a:ext cx="4392488" cy="2736304"/>
          </a:xfrm>
          <a:prstGeom prst="ellipse">
            <a:avLst/>
          </a:prstGeom>
          <a:noFill/>
          <a:ln w="5080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3779912" y="134076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300K vacuum tank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796136" y="306896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50-80K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shield</a:t>
            </a:r>
            <a:endParaRPr lang="fr-FR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+ MLI (30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layers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1600" y="3789040"/>
            <a:ext cx="2736304" cy="288032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6">
                  <a:lumMod val="75000"/>
                </a:scheme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 rot="10800000">
            <a:off x="5508102" y="3789040"/>
            <a:ext cx="2664297" cy="288032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6">
                  <a:lumMod val="75000"/>
                </a:scheme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3563888" y="3356992"/>
            <a:ext cx="2088232" cy="1080120"/>
          </a:xfrm>
          <a:prstGeom prst="ellipse">
            <a:avLst/>
          </a:prstGeom>
          <a:ln w="66675" cmpd="tri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1259632" y="37170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Mechanical</a:t>
            </a:r>
            <a:r>
              <a:rPr lang="fr-FR" dirty="0" smtClean="0"/>
              <a:t> support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5796136" y="37170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Beam</a:t>
            </a:r>
            <a:r>
              <a:rPr lang="fr-FR" dirty="0" smtClean="0"/>
              <a:t> tube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3563888" y="3574757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B0F0"/>
                </a:solidFill>
              </a:rPr>
              <a:t>1.5-4K cold mass</a:t>
            </a:r>
          </a:p>
          <a:p>
            <a:pPr algn="ctr"/>
            <a:r>
              <a:rPr lang="fr-FR" b="1" dirty="0" smtClean="0">
                <a:solidFill>
                  <a:srgbClr val="00B0F0"/>
                </a:solidFill>
              </a:rPr>
              <a:t>+ MLI (10 </a:t>
            </a:r>
            <a:r>
              <a:rPr lang="fr-FR" b="1" dirty="0" err="1" smtClean="0">
                <a:solidFill>
                  <a:srgbClr val="00B0F0"/>
                </a:solidFill>
              </a:rPr>
              <a:t>layers</a:t>
            </a:r>
            <a:r>
              <a:rPr lang="fr-FR" b="1" dirty="0" smtClean="0">
                <a:solidFill>
                  <a:srgbClr val="00B0F0"/>
                </a:solidFill>
              </a:rPr>
              <a:t>)</a:t>
            </a:r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 rot="16200000">
            <a:off x="3671030" y="4906034"/>
            <a:ext cx="1728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Current</a:t>
            </a:r>
            <a:r>
              <a:rPr lang="fr-FR" dirty="0" smtClean="0"/>
              <a:t> </a:t>
            </a:r>
            <a:r>
              <a:rPr lang="fr-FR" dirty="0" err="1" smtClean="0"/>
              <a:t>leads</a:t>
            </a:r>
            <a:r>
              <a:rPr lang="fr-FR" dirty="0" smtClean="0"/>
              <a:t> </a:t>
            </a:r>
          </a:p>
          <a:p>
            <a:r>
              <a:rPr lang="fr-FR" dirty="0" smtClean="0"/>
              <a:t>Power coupler</a:t>
            </a:r>
            <a:endParaRPr lang="fr-FR" dirty="0"/>
          </a:p>
        </p:txBody>
      </p:sp>
      <p:sp>
        <p:nvSpPr>
          <p:cNvPr id="32" name="Flèche vers le bas 31"/>
          <p:cNvSpPr/>
          <p:nvPr/>
        </p:nvSpPr>
        <p:spPr>
          <a:xfrm rot="19823841">
            <a:off x="2560522" y="2230712"/>
            <a:ext cx="650122" cy="43204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vers le bas 32"/>
          <p:cNvSpPr/>
          <p:nvPr/>
        </p:nvSpPr>
        <p:spPr>
          <a:xfrm rot="1776159" flipH="1">
            <a:off x="5665555" y="2243057"/>
            <a:ext cx="598815" cy="43204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vers le bas 33"/>
          <p:cNvSpPr/>
          <p:nvPr/>
        </p:nvSpPr>
        <p:spPr>
          <a:xfrm rot="19823841" flipH="1" flipV="1">
            <a:off x="5588169" y="5225337"/>
            <a:ext cx="681607" cy="43204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vers le bas 34"/>
          <p:cNvSpPr/>
          <p:nvPr/>
        </p:nvSpPr>
        <p:spPr>
          <a:xfrm rot="1776159" flipV="1">
            <a:off x="2551888" y="5131033"/>
            <a:ext cx="591338" cy="43204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vers le bas 35"/>
          <p:cNvSpPr/>
          <p:nvPr/>
        </p:nvSpPr>
        <p:spPr>
          <a:xfrm rot="19823841">
            <a:off x="3584624" y="2986171"/>
            <a:ext cx="214010" cy="4320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 vers le bas 38"/>
          <p:cNvSpPr/>
          <p:nvPr/>
        </p:nvSpPr>
        <p:spPr>
          <a:xfrm rot="1776159" flipH="1">
            <a:off x="5409846" y="2994803"/>
            <a:ext cx="179059" cy="4320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 vers le bas 39"/>
          <p:cNvSpPr/>
          <p:nvPr/>
        </p:nvSpPr>
        <p:spPr>
          <a:xfrm rot="1776159" flipV="1">
            <a:off x="3513065" y="4460081"/>
            <a:ext cx="207152" cy="4320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vers le bas 40"/>
          <p:cNvSpPr/>
          <p:nvPr/>
        </p:nvSpPr>
        <p:spPr>
          <a:xfrm rot="19823841" flipH="1" flipV="1">
            <a:off x="5455013" y="4460233"/>
            <a:ext cx="207773" cy="4320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/>
          <p:cNvSpPr txBox="1"/>
          <p:nvPr/>
        </p:nvSpPr>
        <p:spPr>
          <a:xfrm rot="5400000">
            <a:off x="3739261" y="2452247"/>
            <a:ext cx="172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Piping</a:t>
            </a:r>
            <a:r>
              <a:rPr lang="fr-FR" dirty="0" smtClean="0"/>
              <a:t>, </a:t>
            </a:r>
            <a:r>
              <a:rPr lang="fr-FR" dirty="0" err="1" smtClean="0"/>
              <a:t>wiring</a:t>
            </a:r>
            <a:endParaRPr lang="fr-FR" dirty="0"/>
          </a:p>
        </p:txBody>
      </p:sp>
      <p:sp>
        <p:nvSpPr>
          <p:cNvPr id="46" name="Rectangle 45"/>
          <p:cNvSpPr/>
          <p:nvPr/>
        </p:nvSpPr>
        <p:spPr>
          <a:xfrm>
            <a:off x="179512" y="6597352"/>
            <a:ext cx="864096" cy="144016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6">
                  <a:lumMod val="75000"/>
                </a:scheme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1043608" y="645333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Conduction</a:t>
            </a:r>
            <a:endParaRPr lang="fr-FR" dirty="0"/>
          </a:p>
        </p:txBody>
      </p:sp>
      <p:sp>
        <p:nvSpPr>
          <p:cNvPr id="48" name="Flèche vers le bas 47"/>
          <p:cNvSpPr/>
          <p:nvPr/>
        </p:nvSpPr>
        <p:spPr>
          <a:xfrm rot="5400000" flipV="1">
            <a:off x="450508" y="6038324"/>
            <a:ext cx="466120" cy="43204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1043608" y="60840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Radiation</a:t>
            </a:r>
            <a:endParaRPr lang="fr-FR" dirty="0"/>
          </a:p>
        </p:txBody>
      </p:sp>
      <p:cxnSp>
        <p:nvCxnSpPr>
          <p:cNvPr id="51" name="Connecteur droit avec flèche 50"/>
          <p:cNvCxnSpPr/>
          <p:nvPr/>
        </p:nvCxnSpPr>
        <p:spPr>
          <a:xfrm>
            <a:off x="1331640" y="2276872"/>
            <a:ext cx="864096" cy="144016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323528" y="19168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Heat</a:t>
            </a:r>
            <a:r>
              <a:rPr lang="fr-FR" dirty="0" smtClean="0"/>
              <a:t> </a:t>
            </a:r>
            <a:r>
              <a:rPr lang="fr-FR" dirty="0" err="1" smtClean="0"/>
              <a:t>sink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CRYOGENICS 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-900608" y="980728"/>
            <a:ext cx="7992888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r>
              <a:rPr lang="en-US" dirty="0" smtClean="0"/>
              <a:t>Superconducting structures cooled by helium have to be isolated in “cryomodules” :</a:t>
            </a:r>
          </a:p>
          <a:p>
            <a:pPr lvl="4" eaLnBrk="0" hangingPunct="0">
              <a:defRPr/>
            </a:pPr>
            <a:endParaRPr lang="en-US" dirty="0" smtClean="0"/>
          </a:p>
          <a:p>
            <a:pPr lvl="2" eaLnBrk="0" hangingPunct="0">
              <a:buFont typeface="Symbol"/>
              <a:buChar char="Þ"/>
              <a:defRPr/>
            </a:pPr>
            <a:r>
              <a:rPr lang="en-US" dirty="0" smtClean="0"/>
              <a:t> </a:t>
            </a:r>
            <a:r>
              <a:rPr lang="en-US" u="sng" dirty="0" smtClean="0"/>
              <a:t>Limit heat losses by reducing :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Conduction : ↑ thermal resistivity (material), ↓ surface area, ↑ length , liquid nitrogen heat sinks.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Convection : under vacuum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Radiation : liquid nitrogen shield, multi-layer insulation (MLI) : multiple high reflective foils (aluminized </a:t>
            </a:r>
            <a:r>
              <a:rPr lang="en-US" dirty="0" err="1" smtClean="0"/>
              <a:t>mylar</a:t>
            </a:r>
            <a:r>
              <a:rPr lang="en-US" dirty="0" smtClean="0"/>
              <a:t>) separated by low conduction spacer (bridal veil) </a:t>
            </a:r>
          </a:p>
          <a:p>
            <a:pPr lvl="4" eaLnBrk="0" hangingPunct="0">
              <a:buFont typeface="Wingdings" pitchFamily="2" charset="2"/>
              <a:buChar char="§"/>
              <a:defRPr/>
            </a:pPr>
            <a:endParaRPr lang="en-US" dirty="0" smtClean="0"/>
          </a:p>
          <a:p>
            <a:pPr lvl="2" eaLnBrk="0" hangingPunct="0">
              <a:defRPr/>
            </a:pPr>
            <a:r>
              <a:rPr lang="en-US" dirty="0" smtClean="0">
                <a:sym typeface="Symbol"/>
              </a:rPr>
              <a:t> </a:t>
            </a:r>
            <a:r>
              <a:rPr lang="en-US" u="sng" dirty="0" smtClean="0"/>
              <a:t>Do not disturb magnet or cavity operation :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Thermal stability : constant and homogeneous temperature of cavity or magnet even with power losses.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Interfaces : RF and electrical </a:t>
            </a:r>
            <a:r>
              <a:rPr lang="en-US" dirty="0" err="1" smtClean="0"/>
              <a:t>feedthrough</a:t>
            </a:r>
            <a:r>
              <a:rPr lang="en-US" dirty="0" smtClean="0"/>
              <a:t>, instrumentation.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Mechanical stability : keep alignment although thermal contractions, pressure forces, low mechanical vibration transmission.</a:t>
            </a:r>
          </a:p>
          <a:p>
            <a:pPr lvl="2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b="1" dirty="0"/>
          </a:p>
        </p:txBody>
      </p:sp>
      <p:pic>
        <p:nvPicPr>
          <p:cNvPr id="8" name="Image 7" descr="Perforated_multi-layer_insul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2492896"/>
            <a:ext cx="2287330" cy="1542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CRYOGENICS ( </a:t>
            </a:r>
            <a:r>
              <a:rPr lang="fr-FR" sz="2400" cap="none" dirty="0" err="1" smtClean="0">
                <a:ln>
                  <a:noFill/>
                </a:ln>
              </a:rPr>
              <a:t>high</a:t>
            </a:r>
            <a:r>
              <a:rPr lang="fr-FR" sz="2400" cap="none" dirty="0" smtClean="0">
                <a:ln>
                  <a:noFill/>
                </a:ln>
              </a:rPr>
              <a:t> </a:t>
            </a:r>
            <a:r>
              <a:rPr lang="fr-FR" sz="2400" cap="none" dirty="0" err="1" smtClean="0">
                <a:ln>
                  <a:noFill/>
                </a:ln>
              </a:rPr>
              <a:t>energy</a:t>
            </a:r>
            <a:r>
              <a:rPr lang="fr-FR" sz="2400" cap="none" dirty="0" smtClean="0">
                <a:ln>
                  <a:noFill/>
                </a:ln>
              </a:rPr>
              <a:t> cryomodules) </a:t>
            </a:r>
          </a:p>
        </p:txBody>
      </p:sp>
      <p:pic>
        <p:nvPicPr>
          <p:cNvPr id="53" name="Image 52" descr="3313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149080"/>
            <a:ext cx="2460692" cy="250877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95736" y="630932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XFEL</a:t>
            </a:r>
            <a:endParaRPr lang="fr-FR" dirty="0"/>
          </a:p>
        </p:txBody>
      </p:sp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837432"/>
            <a:ext cx="2520280" cy="283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080921-science-magnet-hmed-130p.grid-6x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4293096"/>
            <a:ext cx="3068026" cy="230425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580112" y="62373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LHC</a:t>
            </a:r>
            <a:endParaRPr lang="fr-FR" dirty="0"/>
          </a:p>
        </p:txBody>
      </p:sp>
      <p:pic>
        <p:nvPicPr>
          <p:cNvPr id="11" name="Image 10" descr="Sans titre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3964953" y="2060848"/>
            <a:ext cx="5143551" cy="1015462"/>
          </a:xfrm>
          <a:prstGeom prst="rect">
            <a:avLst/>
          </a:prstGeom>
        </p:spPr>
      </p:pic>
      <p:grpSp>
        <p:nvGrpSpPr>
          <p:cNvPr id="12" name="Groupe 11"/>
          <p:cNvGrpSpPr>
            <a:grpSpLocks noChangeAspect="1"/>
          </p:cNvGrpSpPr>
          <p:nvPr/>
        </p:nvGrpSpPr>
        <p:grpSpPr>
          <a:xfrm>
            <a:off x="0" y="980728"/>
            <a:ext cx="4034528" cy="2948212"/>
            <a:chOff x="3539" y="2917374"/>
            <a:chExt cx="5172473" cy="3779759"/>
          </a:xfrm>
        </p:grpSpPr>
        <p:grpSp>
          <p:nvGrpSpPr>
            <p:cNvPr id="13" name="Groupe 150"/>
            <p:cNvGrpSpPr/>
            <p:nvPr/>
          </p:nvGrpSpPr>
          <p:grpSpPr>
            <a:xfrm>
              <a:off x="3539" y="2917374"/>
              <a:ext cx="5172473" cy="3779759"/>
              <a:chOff x="-174261" y="2570241"/>
              <a:chExt cx="5172473" cy="3779759"/>
            </a:xfrm>
          </p:grpSpPr>
          <p:pic>
            <p:nvPicPr>
              <p:cNvPr id="17" name="Picture 3" descr="P:\eng\TNicol\Paintshop Pro files\tesla_cryostat_cross_section_07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8267" t="1388" r="6848" b="3574"/>
              <a:stretch>
                <a:fillRect/>
              </a:stretch>
            </p:blipFill>
            <p:spPr bwMode="auto">
              <a:xfrm>
                <a:off x="863600" y="2624667"/>
                <a:ext cx="3327400" cy="3725333"/>
              </a:xfrm>
              <a:prstGeom prst="rect">
                <a:avLst/>
              </a:prstGeom>
              <a:noFill/>
            </p:spPr>
          </p:pic>
          <p:sp>
            <p:nvSpPr>
              <p:cNvPr id="18" name="Ellipse 17"/>
              <p:cNvSpPr/>
              <p:nvPr/>
            </p:nvSpPr>
            <p:spPr>
              <a:xfrm>
                <a:off x="2031998" y="5046133"/>
                <a:ext cx="643466" cy="643466"/>
              </a:xfrm>
              <a:prstGeom prst="ellipse">
                <a:avLst/>
              </a:prstGeom>
              <a:solidFill>
                <a:srgbClr val="4F81BD">
                  <a:alpha val="45098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1930404" y="3945462"/>
                <a:ext cx="838197" cy="838197"/>
              </a:xfrm>
              <a:prstGeom prst="ellipse">
                <a:avLst/>
              </a:prstGeom>
              <a:solidFill>
                <a:srgbClr val="4F81BD">
                  <a:alpha val="45098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539552" y="3606908"/>
                <a:ext cx="8277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chemeClr val="tx2"/>
                    </a:solidFill>
                  </a:rPr>
                  <a:t>GRP</a:t>
                </a:r>
                <a:endParaRPr lang="en-GB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2594924" y="5994695"/>
                <a:ext cx="876723" cy="355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chemeClr val="tx2"/>
                    </a:solidFill>
                  </a:rPr>
                  <a:t>Cavity</a:t>
                </a:r>
                <a:endParaRPr lang="en-GB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3491342" y="5442119"/>
                <a:ext cx="1506870" cy="355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rgbClr val="006600"/>
                    </a:solidFill>
                  </a:rPr>
                  <a:t>70K shield</a:t>
                </a:r>
                <a:endParaRPr lang="en-GB" sz="1200" b="1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3207428" y="5689599"/>
                <a:ext cx="1352287" cy="355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chemeClr val="tx2"/>
                    </a:solidFill>
                  </a:rPr>
                  <a:t>4K shield</a:t>
                </a:r>
                <a:endParaRPr lang="en-GB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67360" y="3032429"/>
                <a:ext cx="1648975" cy="355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rgbClr val="C00000"/>
                    </a:solidFill>
                  </a:rPr>
                  <a:t>Vacuum vessel</a:t>
                </a:r>
                <a:endParaRPr lang="en-GB" sz="12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4719" y="5689599"/>
                <a:ext cx="1066662" cy="591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 smtClean="0">
                    <a:solidFill>
                      <a:srgbClr val="C00000"/>
                    </a:solidFill>
                  </a:rPr>
                  <a:t>Coupler port</a:t>
                </a:r>
                <a:endParaRPr lang="en-GB" sz="12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3207428" y="2570241"/>
                <a:ext cx="1611805" cy="355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 smtClean="0">
                    <a:solidFill>
                      <a:srgbClr val="C00000"/>
                    </a:solidFill>
                  </a:rPr>
                  <a:t>Support post</a:t>
                </a:r>
                <a:endParaRPr lang="en-GB" sz="12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27" name="Connecteur droit avec flèche 26"/>
              <p:cNvCxnSpPr>
                <a:stCxn id="21" idx="1"/>
              </p:cNvCxnSpPr>
              <p:nvPr/>
            </p:nvCxnSpPr>
            <p:spPr>
              <a:xfrm flipH="1" flipV="1">
                <a:off x="2324004" y="5590428"/>
                <a:ext cx="270921" cy="581831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/>
              <p:cNvCxnSpPr/>
              <p:nvPr/>
            </p:nvCxnSpPr>
            <p:spPr>
              <a:xfrm rot="16200000" flipV="1">
                <a:off x="2932421" y="5549743"/>
                <a:ext cx="279086" cy="270933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avec flèche 28"/>
              <p:cNvCxnSpPr/>
              <p:nvPr/>
            </p:nvCxnSpPr>
            <p:spPr>
              <a:xfrm rot="16200000" flipV="1">
                <a:off x="3271805" y="5358170"/>
                <a:ext cx="279088" cy="167898"/>
              </a:xfrm>
              <a:prstGeom prst="straightConnector1">
                <a:avLst/>
              </a:prstGeom>
              <a:ln w="28575">
                <a:solidFill>
                  <a:srgbClr val="0066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avec flèche 29"/>
              <p:cNvCxnSpPr/>
              <p:nvPr/>
            </p:nvCxnSpPr>
            <p:spPr>
              <a:xfrm flipV="1">
                <a:off x="953438" y="5689599"/>
                <a:ext cx="244553" cy="135154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avec flèche 30"/>
              <p:cNvCxnSpPr>
                <a:endCxn id="20" idx="3"/>
              </p:cNvCxnSpPr>
              <p:nvPr/>
            </p:nvCxnSpPr>
            <p:spPr>
              <a:xfrm rot="16200000" flipH="1">
                <a:off x="1073576" y="3451658"/>
                <a:ext cx="418165" cy="169333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/>
              <p:cNvCxnSpPr/>
              <p:nvPr/>
            </p:nvCxnSpPr>
            <p:spPr>
              <a:xfrm>
                <a:off x="1028658" y="3913195"/>
                <a:ext cx="1189612" cy="433556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/>
              <p:cNvCxnSpPr/>
              <p:nvPr/>
            </p:nvCxnSpPr>
            <p:spPr>
              <a:xfrm rot="10800000" flipV="1">
                <a:off x="2768603" y="2854810"/>
                <a:ext cx="846664" cy="620301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4040679" y="4522049"/>
                <a:ext cx="957533" cy="591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 smtClean="0">
                    <a:solidFill>
                      <a:schemeClr val="tx2"/>
                    </a:solidFill>
                  </a:rPr>
                  <a:t>2 phase</a:t>
                </a:r>
              </a:p>
              <a:p>
                <a:pPr algn="ctr"/>
                <a:r>
                  <a:rPr lang="en-GB" sz="1200" b="1" dirty="0" smtClean="0">
                    <a:solidFill>
                      <a:schemeClr val="tx2"/>
                    </a:solidFill>
                  </a:rPr>
                  <a:t>pipe</a:t>
                </a:r>
                <a:endParaRPr lang="en-GB" sz="1200" b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35" name="Connecteur droit avec flèche 34"/>
              <p:cNvCxnSpPr/>
              <p:nvPr/>
            </p:nvCxnSpPr>
            <p:spPr>
              <a:xfrm rot="10800000" flipV="1">
                <a:off x="2936498" y="4801134"/>
                <a:ext cx="1374475" cy="126465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74261" y="4918899"/>
                <a:ext cx="1019332" cy="591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 smtClean="0">
                    <a:solidFill>
                      <a:schemeClr val="tx2"/>
                    </a:solidFill>
                  </a:rPr>
                  <a:t>Sliding support</a:t>
                </a:r>
                <a:endParaRPr lang="en-GB" sz="1200" b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37" name="Connecteur droit avec flèche 36"/>
              <p:cNvCxnSpPr/>
              <p:nvPr/>
            </p:nvCxnSpPr>
            <p:spPr>
              <a:xfrm>
                <a:off x="772519" y="5148107"/>
                <a:ext cx="1030881" cy="154467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/>
              <p:cNvSpPr/>
              <p:nvPr/>
            </p:nvSpPr>
            <p:spPr>
              <a:xfrm>
                <a:off x="1871132" y="3432778"/>
                <a:ext cx="982135" cy="505218"/>
              </a:xfrm>
              <a:prstGeom prst="rect">
                <a:avLst/>
              </a:prstGeom>
              <a:solidFill>
                <a:srgbClr val="C00000">
                  <a:alpha val="4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16200000">
                <a:off x="2533425" y="3126088"/>
                <a:ext cx="510344" cy="78546"/>
              </a:xfrm>
              <a:prstGeom prst="rect">
                <a:avLst/>
              </a:prstGeom>
              <a:solidFill>
                <a:srgbClr val="C00000">
                  <a:alpha val="4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16200000">
                <a:off x="1644425" y="3126088"/>
                <a:ext cx="510344" cy="78546"/>
              </a:xfrm>
              <a:prstGeom prst="rect">
                <a:avLst/>
              </a:prstGeom>
              <a:solidFill>
                <a:srgbClr val="C00000">
                  <a:alpha val="4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16200000">
                <a:off x="2059290" y="3007556"/>
                <a:ext cx="586544" cy="239410"/>
              </a:xfrm>
              <a:prstGeom prst="rect">
                <a:avLst/>
              </a:prstGeom>
              <a:solidFill>
                <a:srgbClr val="C00000">
                  <a:alpha val="4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829757" y="2914423"/>
                <a:ext cx="235176" cy="91244"/>
              </a:xfrm>
              <a:prstGeom prst="rect">
                <a:avLst/>
              </a:prstGeom>
              <a:solidFill>
                <a:srgbClr val="C00000">
                  <a:alpha val="4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635957" y="2914423"/>
                <a:ext cx="235176" cy="91244"/>
              </a:xfrm>
              <a:prstGeom prst="rect">
                <a:avLst/>
              </a:prstGeom>
              <a:solidFill>
                <a:srgbClr val="C00000">
                  <a:alpha val="4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44" name="Connecteur droit avec flèche 43"/>
              <p:cNvCxnSpPr/>
              <p:nvPr/>
            </p:nvCxnSpPr>
            <p:spPr>
              <a:xfrm rot="10800000" flipV="1">
                <a:off x="2336805" y="4196814"/>
                <a:ext cx="1775466" cy="696919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ZoneTexte 44"/>
              <p:cNvSpPr txBox="1"/>
              <p:nvPr/>
            </p:nvSpPr>
            <p:spPr>
              <a:xfrm>
                <a:off x="3902577" y="3994336"/>
                <a:ext cx="1095635" cy="355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b="1" dirty="0" smtClean="0">
                    <a:solidFill>
                      <a:schemeClr val="tx2"/>
                    </a:solidFill>
                  </a:rPr>
                  <a:t>Invar rod</a:t>
                </a:r>
                <a:endParaRPr lang="en-GB" sz="1200" b="1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 rot="16200000">
              <a:off x="2081451" y="4236468"/>
              <a:ext cx="144785" cy="239410"/>
            </a:xfrm>
            <a:prstGeom prst="rect">
              <a:avLst/>
            </a:prstGeom>
            <a:solidFill>
              <a:srgbClr val="C00000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2816557" y="4227505"/>
              <a:ext cx="144785" cy="239410"/>
            </a:xfrm>
            <a:prstGeom prst="rect">
              <a:avLst/>
            </a:prstGeom>
            <a:solidFill>
              <a:srgbClr val="C00000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2052918" y="5020235"/>
              <a:ext cx="923364" cy="600636"/>
            </a:xfrm>
            <a:custGeom>
              <a:avLst/>
              <a:gdLst>
                <a:gd name="connsiteX0" fmla="*/ 116541 w 923364"/>
                <a:gd name="connsiteY0" fmla="*/ 591671 h 600636"/>
                <a:gd name="connsiteX1" fmla="*/ 0 w 923364"/>
                <a:gd name="connsiteY1" fmla="*/ 582706 h 600636"/>
                <a:gd name="connsiteX2" fmla="*/ 161364 w 923364"/>
                <a:gd name="connsiteY2" fmla="*/ 8965 h 600636"/>
                <a:gd name="connsiteX3" fmla="*/ 295835 w 923364"/>
                <a:gd name="connsiteY3" fmla="*/ 107577 h 600636"/>
                <a:gd name="connsiteX4" fmla="*/ 331694 w 923364"/>
                <a:gd name="connsiteY4" fmla="*/ 152400 h 600636"/>
                <a:gd name="connsiteX5" fmla="*/ 627529 w 923364"/>
                <a:gd name="connsiteY5" fmla="*/ 161365 h 600636"/>
                <a:gd name="connsiteX6" fmla="*/ 654423 w 923364"/>
                <a:gd name="connsiteY6" fmla="*/ 80683 h 600636"/>
                <a:gd name="connsiteX7" fmla="*/ 833717 w 923364"/>
                <a:gd name="connsiteY7" fmla="*/ 0 h 600636"/>
                <a:gd name="connsiteX8" fmla="*/ 923364 w 923364"/>
                <a:gd name="connsiteY8" fmla="*/ 600636 h 600636"/>
                <a:gd name="connsiteX9" fmla="*/ 824753 w 923364"/>
                <a:gd name="connsiteY9" fmla="*/ 591671 h 600636"/>
                <a:gd name="connsiteX10" fmla="*/ 833717 w 923364"/>
                <a:gd name="connsiteY10" fmla="*/ 519953 h 600636"/>
                <a:gd name="connsiteX11" fmla="*/ 699247 w 923364"/>
                <a:gd name="connsiteY11" fmla="*/ 313765 h 600636"/>
                <a:gd name="connsiteX12" fmla="*/ 251011 w 923364"/>
                <a:gd name="connsiteY12" fmla="*/ 313765 h 600636"/>
                <a:gd name="connsiteX13" fmla="*/ 125506 w 923364"/>
                <a:gd name="connsiteY13" fmla="*/ 510989 h 600636"/>
                <a:gd name="connsiteX14" fmla="*/ 116541 w 923364"/>
                <a:gd name="connsiteY14" fmla="*/ 591671 h 60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3364" h="600636">
                  <a:moveTo>
                    <a:pt x="116541" y="591671"/>
                  </a:moveTo>
                  <a:lnTo>
                    <a:pt x="0" y="582706"/>
                  </a:lnTo>
                  <a:lnTo>
                    <a:pt x="161364" y="8965"/>
                  </a:lnTo>
                  <a:lnTo>
                    <a:pt x="295835" y="107577"/>
                  </a:lnTo>
                  <a:lnTo>
                    <a:pt x="331694" y="152400"/>
                  </a:lnTo>
                  <a:lnTo>
                    <a:pt x="627529" y="161365"/>
                  </a:lnTo>
                  <a:lnTo>
                    <a:pt x="654423" y="80683"/>
                  </a:lnTo>
                  <a:lnTo>
                    <a:pt x="833717" y="0"/>
                  </a:lnTo>
                  <a:lnTo>
                    <a:pt x="923364" y="600636"/>
                  </a:lnTo>
                  <a:lnTo>
                    <a:pt x="824753" y="591671"/>
                  </a:lnTo>
                  <a:lnTo>
                    <a:pt x="833717" y="519953"/>
                  </a:lnTo>
                  <a:lnTo>
                    <a:pt x="699247" y="313765"/>
                  </a:lnTo>
                  <a:lnTo>
                    <a:pt x="251011" y="313765"/>
                  </a:lnTo>
                  <a:lnTo>
                    <a:pt x="125506" y="510989"/>
                  </a:lnTo>
                  <a:lnTo>
                    <a:pt x="116541" y="591671"/>
                  </a:lnTo>
                  <a:close/>
                </a:path>
              </a:pathLst>
            </a:custGeom>
            <a:solidFill>
              <a:srgbClr val="4F81BD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47" name="ZoneTexte 46"/>
          <p:cNvSpPr txBox="1"/>
          <p:nvPr/>
        </p:nvSpPr>
        <p:spPr>
          <a:xfrm>
            <a:off x="4067944" y="306896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XFEL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CRYOGENICS ( </a:t>
            </a:r>
            <a:r>
              <a:rPr lang="fr-FR" sz="2400" cap="none" dirty="0" err="1" smtClean="0">
                <a:ln>
                  <a:noFill/>
                </a:ln>
              </a:rPr>
              <a:t>low</a:t>
            </a:r>
            <a:r>
              <a:rPr lang="fr-FR" sz="2400" cap="none" dirty="0" smtClean="0">
                <a:ln>
                  <a:noFill/>
                </a:ln>
              </a:rPr>
              <a:t> </a:t>
            </a:r>
            <a:r>
              <a:rPr lang="fr-FR" sz="2400" cap="none" dirty="0" err="1" smtClean="0">
                <a:ln>
                  <a:noFill/>
                </a:ln>
              </a:rPr>
              <a:t>energy</a:t>
            </a:r>
            <a:r>
              <a:rPr lang="fr-FR" sz="2400" cap="none" dirty="0" smtClean="0">
                <a:ln>
                  <a:noFill/>
                </a:ln>
              </a:rPr>
              <a:t> cryomodules)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14281" t="31866" r="15868" b="19917"/>
          <a:stretch>
            <a:fillRect/>
          </a:stretch>
        </p:blipFill>
        <p:spPr bwMode="auto">
          <a:xfrm>
            <a:off x="251520" y="1268760"/>
            <a:ext cx="863951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635896" y="6329974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https://frib.msu.edu/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71600" y="92868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FRIB </a:t>
            </a:r>
            <a:r>
              <a:rPr lang="fr-FR" dirty="0" err="1" smtClean="0"/>
              <a:t>Cryomodule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2555776" y="1243369"/>
            <a:ext cx="6138006" cy="4990068"/>
            <a:chOff x="2555776" y="1243369"/>
            <a:chExt cx="6138006" cy="4990068"/>
          </a:xfrm>
        </p:grpSpPr>
        <p:pic>
          <p:nvPicPr>
            <p:cNvPr id="6" name="Picture 4" descr="SRF09-mindy-SCC1"/>
            <p:cNvPicPr>
              <a:picLocks noChangeAspect="1" noChangeArrowheads="1"/>
            </p:cNvPicPr>
            <p:nvPr/>
          </p:nvPicPr>
          <p:blipFill>
            <a:blip r:embed="rId3"/>
            <a:srcRect t="14055"/>
            <a:stretch>
              <a:fillRect/>
            </a:stretch>
          </p:blipFill>
          <p:spPr bwMode="auto">
            <a:xfrm>
              <a:off x="2555776" y="1262070"/>
              <a:ext cx="5940754" cy="4971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ZoneTexte 4"/>
            <p:cNvSpPr txBox="1"/>
            <p:nvPr/>
          </p:nvSpPr>
          <p:spPr>
            <a:xfrm>
              <a:off x="7107893" y="1243369"/>
              <a:ext cx="15858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FFFF00"/>
                  </a:solidFill>
                </a:rPr>
                <a:t>ISAC2 </a:t>
              </a:r>
              <a:r>
                <a:rPr lang="fr-FR" b="1" dirty="0" err="1" smtClean="0">
                  <a:solidFill>
                    <a:srgbClr val="FFFF00"/>
                  </a:solidFill>
                </a:rPr>
                <a:t>cryomodule</a:t>
              </a:r>
              <a:r>
                <a:rPr lang="fr-FR" b="1" dirty="0" smtClean="0">
                  <a:solidFill>
                    <a:srgbClr val="FFFF00"/>
                  </a:solidFill>
                </a:rPr>
                <a:t> @ TRIUMF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OUTLINE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1633736"/>
            <a:ext cx="8496944" cy="436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45720" rIns="9144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Why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superconductivity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for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acceleration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 ?</a:t>
            </a:r>
            <a:endParaRPr kumimoji="0" lang="fr-FR" sz="1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Magnets</a:t>
            </a: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Accelerating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Cavities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Superconductivity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 :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models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and limitations</a:t>
            </a:r>
            <a:endParaRPr kumimoji="0" lang="fr-FR" sz="1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History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lang="fr-FR" sz="2000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2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fluids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model (London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theory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)</a:t>
            </a: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Ginsburg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-Landau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theory</a:t>
            </a: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Type of superconductors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BCS theory (Bardeen Cooper Schrieffer)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Superconducting materials (properties and what they are good for)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30"/>
          <p:cNvGrpSpPr/>
          <p:nvPr/>
        </p:nvGrpSpPr>
        <p:grpSpPr>
          <a:xfrm>
            <a:off x="3491880" y="548680"/>
            <a:ext cx="5236026" cy="3933134"/>
            <a:chOff x="5647765" y="271529"/>
            <a:chExt cx="2870783" cy="2156439"/>
          </a:xfrm>
        </p:grpSpPr>
        <p:pic>
          <p:nvPicPr>
            <p:cNvPr id="6" name="Image 5" descr="ess.pn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03575" y="271529"/>
              <a:ext cx="2314973" cy="2005506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5647765" y="553904"/>
              <a:ext cx="2438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i="1" u="sng" dirty="0" smtClean="0"/>
                <a:t>ESS Spoke </a:t>
              </a:r>
              <a:r>
                <a:rPr lang="en-GB" sz="1400" b="1" i="1" u="sng" dirty="0" err="1" smtClean="0"/>
                <a:t>Cryomodule</a:t>
              </a:r>
              <a:r>
                <a:rPr lang="en-GB" sz="1400" b="1" i="1" u="sng" dirty="0" smtClean="0"/>
                <a:t>:</a:t>
              </a:r>
              <a:endParaRPr lang="en-GB" sz="1400" b="1" i="1" u="sng" dirty="0"/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 rot="10800000" flipV="1">
              <a:off x="6598024" y="2052918"/>
              <a:ext cx="1900522" cy="188258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rot="5400000">
              <a:off x="5636699" y="1547204"/>
              <a:ext cx="1172791" cy="1588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5818574" y="1443316"/>
              <a:ext cx="9233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tx2"/>
                  </a:solidFill>
                  <a:sym typeface="Symbol"/>
                </a:rPr>
                <a:t></a:t>
              </a:r>
              <a:r>
                <a:rPr lang="en-GB" sz="1400" b="1" dirty="0" smtClean="0">
                  <a:solidFill>
                    <a:schemeClr val="tx2"/>
                  </a:solidFill>
                </a:rPr>
                <a:t>1,3m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04671" y="2120191"/>
              <a:ext cx="6006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tx2"/>
                  </a:solidFill>
                </a:rPr>
                <a:t>2,8m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0" name="Groupe 51"/>
          <p:cNvGrpSpPr/>
          <p:nvPr/>
        </p:nvGrpSpPr>
        <p:grpSpPr>
          <a:xfrm>
            <a:off x="1127305" y="4514266"/>
            <a:ext cx="7634559" cy="2294037"/>
            <a:chOff x="1127305" y="4514266"/>
            <a:chExt cx="7634559" cy="2294037"/>
          </a:xfrm>
        </p:grpSpPr>
        <p:pic>
          <p:nvPicPr>
            <p:cNvPr id="46" name="Image 45" descr="Coupe axono19.pn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1746914" y="4514266"/>
              <a:ext cx="7014950" cy="2232029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2057876" y="4804701"/>
              <a:ext cx="2895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i="1" u="sng" dirty="0" smtClean="0"/>
                <a:t>SPL Short test </a:t>
              </a:r>
              <a:r>
                <a:rPr lang="en-GB" sz="1400" b="1" i="1" u="sng" dirty="0" err="1" smtClean="0"/>
                <a:t>Cryomodule</a:t>
              </a:r>
              <a:r>
                <a:rPr lang="en-GB" sz="1400" b="1" i="1" u="sng" dirty="0" smtClean="0"/>
                <a:t>:</a:t>
              </a:r>
              <a:endParaRPr lang="en-GB" sz="1400" b="1" i="1" u="sng" dirty="0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rot="10800000" flipV="1">
              <a:off x="2494725" y="5973416"/>
              <a:ext cx="6251711" cy="834887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5916705" y="6396415"/>
              <a:ext cx="6723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tx2"/>
                  </a:solidFill>
                </a:rPr>
                <a:t>~ 7m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rot="5400000">
              <a:off x="1370689" y="5909031"/>
              <a:ext cx="804447" cy="1588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1127305" y="5773368"/>
              <a:ext cx="9233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tx2"/>
                  </a:solidFill>
                  <a:sym typeface="Symbol"/>
                </a:rPr>
                <a:t>0,8</a:t>
              </a:r>
              <a:r>
                <a:rPr lang="en-GB" sz="1400" b="1" dirty="0" smtClean="0">
                  <a:solidFill>
                    <a:schemeClr val="tx2"/>
                  </a:solidFill>
                </a:rPr>
                <a:t>m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15598" y="912300"/>
            <a:ext cx="2063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u="sng" dirty="0" smtClean="0"/>
              <a:t>SPIRAL2 </a:t>
            </a:r>
            <a:r>
              <a:rPr lang="en-GB" sz="1400" b="1" i="1" u="sng" dirty="0" err="1" smtClean="0"/>
              <a:t>Cryomodule</a:t>
            </a:r>
            <a:r>
              <a:rPr lang="en-GB" sz="1400" b="1" i="1" u="sng" dirty="0" smtClean="0"/>
              <a:t> B:</a:t>
            </a:r>
            <a:endParaRPr lang="en-GB" sz="1400" b="1" i="1" u="sng" dirty="0"/>
          </a:p>
        </p:txBody>
      </p:sp>
      <p:grpSp>
        <p:nvGrpSpPr>
          <p:cNvPr id="31" name="Groupe 31"/>
          <p:cNvGrpSpPr/>
          <p:nvPr/>
        </p:nvGrpSpPr>
        <p:grpSpPr>
          <a:xfrm>
            <a:off x="616271" y="1165413"/>
            <a:ext cx="2641970" cy="3579892"/>
            <a:chOff x="616271" y="1165413"/>
            <a:chExt cx="2641970" cy="3579892"/>
          </a:xfrm>
        </p:grpSpPr>
        <p:cxnSp>
          <p:nvCxnSpPr>
            <p:cNvPr id="11" name="Connecteur droit avec flèche 10"/>
            <p:cNvCxnSpPr/>
            <p:nvPr/>
          </p:nvCxnSpPr>
          <p:spPr>
            <a:xfrm rot="5400000">
              <a:off x="1244905" y="2770493"/>
              <a:ext cx="2869498" cy="1588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2630712" y="2847969"/>
              <a:ext cx="6275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tx2"/>
                  </a:solidFill>
                </a:rPr>
                <a:t>2,8m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  <p:pic>
          <p:nvPicPr>
            <p:cNvPr id="2" name="Picture 13" descr="CM_B_serie_1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6271" y="1165413"/>
              <a:ext cx="2163141" cy="3245223"/>
            </a:xfrm>
            <a:prstGeom prst="rect">
              <a:avLst/>
            </a:prstGeom>
            <a:noFill/>
          </p:spPr>
        </p:pic>
        <p:cxnSp>
          <p:nvCxnSpPr>
            <p:cNvPr id="13" name="Connecteur droit avec flèche 12"/>
            <p:cNvCxnSpPr/>
            <p:nvPr/>
          </p:nvCxnSpPr>
          <p:spPr>
            <a:xfrm rot="10800000">
              <a:off x="1066007" y="4447289"/>
              <a:ext cx="1228959" cy="8171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1192305" y="4437528"/>
              <a:ext cx="9233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tx2"/>
                  </a:solidFill>
                  <a:sym typeface="Symbol"/>
                </a:rPr>
                <a:t></a:t>
              </a:r>
              <a:r>
                <a:rPr lang="en-GB" sz="1400" b="1" dirty="0" smtClean="0">
                  <a:solidFill>
                    <a:schemeClr val="tx2"/>
                  </a:solidFill>
                </a:rPr>
                <a:t>1,16m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611560" y="607503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chemeClr val="tx2"/>
                </a:solidFill>
              </a:rPr>
              <a:t>Examples of vacuum vessel studied at </a:t>
            </a:r>
            <a:r>
              <a:rPr lang="en-GB" b="1" i="1" dirty="0" smtClean="0">
                <a:solidFill>
                  <a:schemeClr val="tx2"/>
                </a:solidFill>
              </a:rPr>
              <a:t>IJCLab: </a:t>
            </a:r>
            <a:endParaRPr lang="en-GB" b="1" i="1" dirty="0">
              <a:solidFill>
                <a:schemeClr val="tx2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 rot="16200000">
            <a:off x="-2855228" y="3633440"/>
            <a:ext cx="6079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COMPONENTS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VACUUM </a:t>
            </a:r>
            <a:r>
              <a:rPr lang="fr-FR" dirty="0" smtClean="0"/>
              <a:t>VESSEL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cap="none" dirty="0" smtClean="0">
                <a:ln>
                  <a:noFill/>
                </a:ln>
              </a:rPr>
              <a:t>CRYOGENICS :Superconducting magnets</a:t>
            </a:r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58063"/>
            <a:ext cx="4111005" cy="199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2339752" y="97143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DIPOLES</a:t>
            </a:r>
            <a:endParaRPr lang="fr-FR" dirty="0"/>
          </a:p>
        </p:txBody>
      </p:sp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340768"/>
            <a:ext cx="2016224" cy="199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6804248" y="98072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QUADRIPOLES</a:t>
            </a:r>
            <a:endParaRPr lang="fr-FR" dirty="0"/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340768"/>
            <a:ext cx="221400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399706"/>
            <a:ext cx="4464496" cy="33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8" descr="accel_solenoid_cro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005064"/>
            <a:ext cx="387400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ZoneTexte 24"/>
          <p:cNvSpPr txBox="1"/>
          <p:nvPr/>
        </p:nvSpPr>
        <p:spPr>
          <a:xfrm>
            <a:off x="107504" y="616530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SOLENOID+BUCKLING COILS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Tableau 49"/>
          <p:cNvGraphicFramePr>
            <a:graphicFrameLocks noGrp="1"/>
          </p:cNvGraphicFramePr>
          <p:nvPr/>
        </p:nvGraphicFramePr>
        <p:xfrm>
          <a:off x="5004048" y="3501008"/>
          <a:ext cx="4032448" cy="1944215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1368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99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884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R</a:t>
                      </a:r>
                      <a:r>
                        <a:rPr lang="en-GB" sz="2000" kern="800" baseline="-25000" dirty="0"/>
                        <a:t>BCS</a:t>
                      </a:r>
                      <a:r>
                        <a:rPr lang="en-GB" sz="2000" kern="800" dirty="0"/>
                        <a:t> (</a:t>
                      </a:r>
                      <a:r>
                        <a:rPr lang="en-GB" sz="2000" kern="800" dirty="0" err="1"/>
                        <a:t>nΩ</a:t>
                      </a:r>
                      <a:r>
                        <a:rPr lang="en-GB" sz="2000" kern="800" dirty="0"/>
                        <a:t>)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/>
                        <a:t>4.2K</a:t>
                      </a:r>
                      <a:endParaRPr lang="fr-F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2K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1.5K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84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1300 MHz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600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15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1.2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84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700 MHz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174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4.3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0.35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84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352 MHz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44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1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9E-2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84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88 MHz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3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7E-2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6E-3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2" name="Groupe 51"/>
          <p:cNvGrpSpPr/>
          <p:nvPr/>
        </p:nvGrpSpPr>
        <p:grpSpPr>
          <a:xfrm>
            <a:off x="0" y="2276872"/>
            <a:ext cx="9144000" cy="4608512"/>
            <a:chOff x="0" y="2276872"/>
            <a:chExt cx="9144000" cy="4608512"/>
          </a:xfrm>
        </p:grpSpPr>
        <p:sp>
          <p:nvSpPr>
            <p:cNvPr id="43" name="Rectangle 42"/>
            <p:cNvSpPr/>
            <p:nvPr/>
          </p:nvSpPr>
          <p:spPr>
            <a:xfrm>
              <a:off x="0" y="2276872"/>
              <a:ext cx="9144000" cy="458112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6133" name="Picture 5" descr="D:\IPN\MYRTE\Champ_E_spok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19872" y="5589240"/>
              <a:ext cx="948610" cy="1052736"/>
            </a:xfrm>
            <a:prstGeom prst="rect">
              <a:avLst/>
            </a:prstGeom>
            <a:noFill/>
          </p:spPr>
        </p:pic>
        <p:pic>
          <p:nvPicPr>
            <p:cNvPr id="193537" name="Picture 1" descr="D:\IPN\ESS\H_ESS_botto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6056" y="5733256"/>
              <a:ext cx="1444067" cy="922201"/>
            </a:xfrm>
            <a:prstGeom prst="rect">
              <a:avLst/>
            </a:prstGeom>
            <a:noFill/>
          </p:spPr>
        </p:pic>
        <p:pic>
          <p:nvPicPr>
            <p:cNvPr id="19353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20395" r="48351"/>
            <a:stretch>
              <a:fillRect/>
            </a:stretch>
          </p:blipFill>
          <p:spPr bwMode="auto">
            <a:xfrm>
              <a:off x="5868144" y="3140968"/>
              <a:ext cx="2304256" cy="999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2088" t="35024"/>
            <a:stretch/>
          </p:blipFill>
          <p:spPr>
            <a:xfrm>
              <a:off x="3824500" y="2276872"/>
              <a:ext cx="1827620" cy="1823660"/>
            </a:xfrm>
            <a:prstGeom prst="rect">
              <a:avLst/>
            </a:prstGeom>
          </p:spPr>
        </p:pic>
        <p:pic>
          <p:nvPicPr>
            <p:cNvPr id="193539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92080" y="4509120"/>
              <a:ext cx="3563888" cy="97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ZoneTexte 41"/>
            <p:cNvSpPr txBox="1"/>
            <p:nvPr/>
          </p:nvSpPr>
          <p:spPr>
            <a:xfrm>
              <a:off x="5868144" y="2780928"/>
              <a:ext cx="2520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ESS </a:t>
              </a:r>
              <a:r>
                <a:rPr lang="el-GR" sz="1400" dirty="0" smtClean="0"/>
                <a:t>β</a:t>
              </a:r>
              <a:r>
                <a:rPr lang="fr-FR" sz="1400" dirty="0" smtClean="0"/>
                <a:t>=0.67, 700 MHz</a:t>
              </a:r>
              <a:endParaRPr lang="fr-FR" sz="1400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6804248" y="4221088"/>
              <a:ext cx="23397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XFEL </a:t>
              </a:r>
              <a:r>
                <a:rPr lang="el-GR" sz="1400" dirty="0" smtClean="0"/>
                <a:t>β</a:t>
              </a:r>
              <a:r>
                <a:rPr lang="fr-FR" sz="1400" dirty="0" smtClean="0"/>
                <a:t>= 1, 1.3 GHz</a:t>
              </a:r>
              <a:endParaRPr lang="fr-FR" sz="1400" dirty="0"/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6623720" y="5733256"/>
              <a:ext cx="2520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ESS </a:t>
              </a:r>
              <a:r>
                <a:rPr lang="el-GR" sz="1400" dirty="0" smtClean="0"/>
                <a:t>β</a:t>
              </a:r>
              <a:r>
                <a:rPr lang="fr-FR" sz="1400" dirty="0" smtClean="0"/>
                <a:t>=0.5, 352 MHz</a:t>
              </a:r>
              <a:endParaRPr lang="fr-FR" sz="1400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627784" y="6577607"/>
              <a:ext cx="2520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MYRRHA </a:t>
              </a:r>
              <a:r>
                <a:rPr lang="el-GR" sz="1400" dirty="0" smtClean="0"/>
                <a:t>β</a:t>
              </a:r>
              <a:r>
                <a:rPr lang="fr-FR" sz="1400" dirty="0" smtClean="0"/>
                <a:t>=0.37, 352 MHz</a:t>
              </a:r>
              <a:endParaRPr lang="fr-FR" sz="1400" dirty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8172400" y="2564904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/>
                <a:t>2K</a:t>
              </a:r>
              <a:endParaRPr lang="fr-FR" sz="2800" b="1" dirty="0"/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-36512" y="2276872"/>
            <a:ext cx="5544616" cy="4581129"/>
            <a:chOff x="-36512" y="2276872"/>
            <a:chExt cx="5544616" cy="4581129"/>
          </a:xfrm>
        </p:grpSpPr>
        <p:sp>
          <p:nvSpPr>
            <p:cNvPr id="41" name="Organigramme : Délai 40"/>
            <p:cNvSpPr/>
            <p:nvPr/>
          </p:nvSpPr>
          <p:spPr>
            <a:xfrm>
              <a:off x="0" y="2276872"/>
              <a:ext cx="3635896" cy="4581128"/>
            </a:xfrm>
            <a:prstGeom prst="flowChartDelay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6131" name="Picture 3" descr="plongeur_25mm_150mm_0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5400000">
              <a:off x="1256277" y="5714915"/>
              <a:ext cx="1484783" cy="801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ZoneTexte 38"/>
            <p:cNvSpPr txBox="1"/>
            <p:nvPr/>
          </p:nvSpPr>
          <p:spPr>
            <a:xfrm>
              <a:off x="1547664" y="5085184"/>
              <a:ext cx="30963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SPIRAL2, </a:t>
              </a:r>
              <a:r>
                <a:rPr lang="el-GR" sz="1400" dirty="0" smtClean="0"/>
                <a:t>β</a:t>
              </a:r>
              <a:r>
                <a:rPr lang="fr-FR" sz="1400" dirty="0" smtClean="0"/>
                <a:t>=0.12, 88 MHz</a:t>
              </a:r>
              <a:endParaRPr lang="fr-FR" sz="1400" dirty="0"/>
            </a:p>
          </p:txBody>
        </p:sp>
        <p:pic>
          <p:nvPicPr>
            <p:cNvPr id="40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618" r="55436"/>
            <a:stretch/>
          </p:blipFill>
          <p:spPr>
            <a:xfrm>
              <a:off x="179512" y="4725144"/>
              <a:ext cx="1039416" cy="2040776"/>
            </a:xfrm>
            <a:prstGeom prst="rect">
              <a:avLst/>
            </a:prstGeom>
          </p:spPr>
        </p:pic>
        <p:pic>
          <p:nvPicPr>
            <p:cNvPr id="190465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67744" y="3645024"/>
              <a:ext cx="1166845" cy="126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ZoneTexte 37"/>
            <p:cNvSpPr txBox="1"/>
            <p:nvPr/>
          </p:nvSpPr>
          <p:spPr>
            <a:xfrm>
              <a:off x="3347864" y="4221088"/>
              <a:ext cx="21602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SARAF </a:t>
              </a:r>
              <a:r>
                <a:rPr lang="el-GR" sz="1400" dirty="0" smtClean="0"/>
                <a:t>β</a:t>
              </a:r>
              <a:r>
                <a:rPr lang="fr-FR" sz="1400" dirty="0" smtClean="0"/>
                <a:t>=0.091, 176MHz</a:t>
              </a:r>
            </a:p>
            <a:p>
              <a:r>
                <a:rPr lang="el-GR" sz="1400" dirty="0" smtClean="0"/>
                <a:t>β</a:t>
              </a:r>
              <a:r>
                <a:rPr lang="fr-FR" sz="1400" dirty="0" smtClean="0"/>
                <a:t>=0.181, 176MHz</a:t>
              </a:r>
            </a:p>
            <a:p>
              <a:r>
                <a:rPr lang="fr-FR" sz="1400" dirty="0" smtClean="0"/>
                <a:t>	</a:t>
              </a:r>
              <a:endParaRPr lang="fr-FR" sz="1400" dirty="0"/>
            </a:p>
          </p:txBody>
        </p:sp>
        <p:pic>
          <p:nvPicPr>
            <p:cNvPr id="198657" name="Picture 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32697" y="3573016"/>
              <a:ext cx="1319023" cy="1023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ZoneTexte 34"/>
            <p:cNvSpPr txBox="1"/>
            <p:nvPr/>
          </p:nvSpPr>
          <p:spPr>
            <a:xfrm>
              <a:off x="-36512" y="3337828"/>
              <a:ext cx="1979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IAP </a:t>
              </a:r>
              <a:r>
                <a:rPr lang="el-GR" sz="1400" dirty="0" smtClean="0"/>
                <a:t>β</a:t>
              </a:r>
              <a:r>
                <a:rPr lang="fr-FR" sz="1400" dirty="0" smtClean="0"/>
                <a:t>=0.07, 215MHz</a:t>
              </a:r>
            </a:p>
            <a:p>
              <a:r>
                <a:rPr lang="fr-FR" sz="1400" dirty="0" smtClean="0"/>
                <a:t>	</a:t>
              </a:r>
              <a:endParaRPr lang="fr-FR" sz="1400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2483768" y="2924944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/>
                <a:t>4K</a:t>
              </a:r>
              <a:endParaRPr lang="fr-FR" sz="2800" b="1" dirty="0"/>
            </a:p>
          </p:txBody>
        </p:sp>
      </p:grp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1836712" y="548680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Particle velocity (</a:t>
            </a:r>
            <a:r>
              <a:rPr lang="el-GR" sz="1600" dirty="0" smtClean="0">
                <a:sym typeface="Symbol"/>
              </a:rPr>
              <a:t>β</a:t>
            </a:r>
            <a:r>
              <a:rPr lang="fr-FR" sz="1600" dirty="0" smtClean="0">
                <a:sym typeface="Symbol"/>
              </a:rPr>
              <a:t>)</a:t>
            </a:r>
            <a:r>
              <a:rPr lang="en-US" sz="1600" dirty="0" smtClean="0">
                <a:sym typeface="Symbol"/>
              </a:rPr>
              <a:t>  Cavity frequency (</a:t>
            </a:r>
            <a:r>
              <a:rPr lang="en-US" sz="1600" dirty="0" err="1" smtClean="0">
                <a:sym typeface="Symbol"/>
              </a:rPr>
              <a:t>Fo</a:t>
            </a:r>
            <a:r>
              <a:rPr lang="en-US" sz="1600" dirty="0" smtClean="0">
                <a:sym typeface="Symbol"/>
              </a:rPr>
              <a:t>)</a:t>
            </a:r>
            <a:endParaRPr lang="fr-FR" sz="1600" dirty="0" smtClean="0">
              <a:sym typeface="Symbol"/>
            </a:endParaRPr>
          </a:p>
          <a:p>
            <a:pPr lvl="1" eaLnBrk="0" hangingPunct="0">
              <a:defRPr/>
            </a:pPr>
            <a:endParaRPr lang="fr-FR" sz="1600" dirty="0" smtClean="0">
              <a:sym typeface="Symbol"/>
            </a:endParaRPr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179512" y="1628800"/>
            <a:ext cx="8784976" cy="0"/>
          </a:xfrm>
          <a:prstGeom prst="straightConnector1">
            <a:avLst/>
          </a:prstGeom>
          <a:ln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8532440" y="1484784"/>
            <a:ext cx="0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783960" y="118746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8388424" y="112474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</a:t>
            </a:r>
            <a:endParaRPr lang="fr-FR" dirty="0"/>
          </a:p>
        </p:txBody>
      </p:sp>
      <p:cxnSp>
        <p:nvCxnSpPr>
          <p:cNvPr id="20" name="Connecteur droit 19"/>
          <p:cNvCxnSpPr/>
          <p:nvPr/>
        </p:nvCxnSpPr>
        <p:spPr>
          <a:xfrm>
            <a:off x="6084168" y="1484784"/>
            <a:ext cx="0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5796136" y="112474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0.65</a:t>
            </a:r>
            <a:endParaRPr lang="fr-FR" dirty="0"/>
          </a:p>
        </p:txBody>
      </p:sp>
      <p:cxnSp>
        <p:nvCxnSpPr>
          <p:cNvPr id="22" name="Connecteur droit 21"/>
          <p:cNvCxnSpPr/>
          <p:nvPr/>
        </p:nvCxnSpPr>
        <p:spPr>
          <a:xfrm>
            <a:off x="3635896" y="1484784"/>
            <a:ext cx="0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419872" y="112474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0.3</a:t>
            </a:r>
            <a:endParaRPr lang="fr-FR" dirty="0"/>
          </a:p>
        </p:txBody>
      </p:sp>
      <p:cxnSp>
        <p:nvCxnSpPr>
          <p:cNvPr id="24" name="Connecteur droit 23"/>
          <p:cNvCxnSpPr/>
          <p:nvPr/>
        </p:nvCxnSpPr>
        <p:spPr>
          <a:xfrm>
            <a:off x="467544" y="1484784"/>
            <a:ext cx="0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79512" y="112474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0.03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6084168" y="1835532"/>
            <a:ext cx="244827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Elliptical</a:t>
            </a:r>
            <a:r>
              <a:rPr lang="fr-FR" sz="1600" dirty="0" smtClean="0"/>
              <a:t> </a:t>
            </a:r>
            <a:r>
              <a:rPr lang="fr-FR" sz="1600" dirty="0" err="1" smtClean="0"/>
              <a:t>cavity</a:t>
            </a:r>
            <a:r>
              <a:rPr lang="fr-FR" sz="1600" dirty="0" smtClean="0"/>
              <a:t> </a:t>
            </a:r>
            <a:r>
              <a:rPr lang="fr-FR" sz="1600" dirty="0" smtClean="0">
                <a:solidFill>
                  <a:srgbClr val="FFFF00"/>
                </a:solidFill>
              </a:rPr>
              <a:t>(700-3000 MHz)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67544" y="1715324"/>
            <a:ext cx="1440160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Quarter-</a:t>
            </a:r>
            <a:r>
              <a:rPr lang="fr-FR" sz="1600" dirty="0" err="1" smtClean="0"/>
              <a:t>Wave</a:t>
            </a:r>
            <a:r>
              <a:rPr lang="fr-FR" sz="1600" dirty="0" smtClean="0"/>
              <a:t> </a:t>
            </a:r>
            <a:r>
              <a:rPr lang="fr-FR" sz="1600" dirty="0" err="1" smtClean="0"/>
              <a:t>resonators</a:t>
            </a:r>
            <a:endParaRPr lang="fr-FR" sz="1600" dirty="0" smtClean="0"/>
          </a:p>
          <a:p>
            <a:r>
              <a:rPr lang="fr-FR" sz="1600" dirty="0" smtClean="0">
                <a:solidFill>
                  <a:srgbClr val="FFFF00"/>
                </a:solidFill>
              </a:rPr>
              <a:t>(80-150 MHz)</a:t>
            </a:r>
          </a:p>
          <a:p>
            <a:endParaRPr lang="fr-FR" sz="1600" dirty="0" smtClean="0">
              <a:solidFill>
                <a:srgbClr val="FFFF00"/>
              </a:solidFill>
            </a:endParaRPr>
          </a:p>
          <a:p>
            <a:endParaRPr lang="fr-FR" sz="1600" dirty="0"/>
          </a:p>
        </p:txBody>
      </p:sp>
      <p:sp>
        <p:nvSpPr>
          <p:cNvPr id="32" name="ZoneTexte 31"/>
          <p:cNvSpPr txBox="1"/>
          <p:nvPr/>
        </p:nvSpPr>
        <p:spPr>
          <a:xfrm>
            <a:off x="1475656" y="1844824"/>
            <a:ext cx="4608512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Half</a:t>
            </a:r>
            <a:r>
              <a:rPr lang="fr-FR" sz="1600" dirty="0" smtClean="0"/>
              <a:t>-</a:t>
            </a:r>
            <a:r>
              <a:rPr lang="fr-FR" sz="1600" dirty="0" err="1" smtClean="0"/>
              <a:t>wave</a:t>
            </a:r>
            <a:r>
              <a:rPr lang="fr-FR" sz="1600" dirty="0" smtClean="0"/>
              <a:t> </a:t>
            </a:r>
            <a:r>
              <a:rPr lang="fr-FR" sz="1600" dirty="0" err="1" smtClean="0"/>
              <a:t>resonator</a:t>
            </a:r>
            <a:r>
              <a:rPr lang="fr-FR" sz="1600" dirty="0" smtClean="0"/>
              <a:t> </a:t>
            </a:r>
            <a:r>
              <a:rPr lang="fr-FR" sz="1600" dirty="0" smtClean="0">
                <a:solidFill>
                  <a:srgbClr val="FFFF00"/>
                </a:solidFill>
              </a:rPr>
              <a:t>(150-400 MHz)</a:t>
            </a:r>
            <a:endParaRPr lang="fr-FR" sz="1600" dirty="0">
              <a:solidFill>
                <a:srgbClr val="FFFF00"/>
              </a:solidFill>
            </a:endParaRPr>
          </a:p>
        </p:txBody>
      </p:sp>
      <p:cxnSp>
        <p:nvCxnSpPr>
          <p:cNvPr id="33" name="Connecteur droit 32"/>
          <p:cNvCxnSpPr/>
          <p:nvPr/>
        </p:nvCxnSpPr>
        <p:spPr>
          <a:xfrm>
            <a:off x="1907704" y="1484784"/>
            <a:ext cx="0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1619672" y="112474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0.15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827584" y="2772217"/>
            <a:ext cx="1584176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CH </a:t>
            </a:r>
            <a:r>
              <a:rPr lang="fr-FR" sz="1600" dirty="0" err="1" smtClean="0"/>
              <a:t>resonator</a:t>
            </a:r>
            <a:endParaRPr lang="fr-FR" sz="1600" dirty="0" smtClean="0"/>
          </a:p>
          <a:p>
            <a:r>
              <a:rPr lang="fr-FR" sz="1600" dirty="0" smtClean="0">
                <a:solidFill>
                  <a:srgbClr val="FFFF00"/>
                </a:solidFill>
              </a:rPr>
              <a:t>(200-350 MHz)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53" name="Titre 3"/>
          <p:cNvSpPr txBox="1">
            <a:spLocks/>
          </p:cNvSpPr>
          <p:nvPr/>
        </p:nvSpPr>
        <p:spPr bwMode="auto">
          <a:xfrm>
            <a:off x="2411760" y="188640"/>
            <a:ext cx="673224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sz="2400" cap="none" dirty="0" smtClean="0">
              <a:ln>
                <a:noFill/>
              </a:ln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3804" y="169116"/>
            <a:ext cx="5220484" cy="488983"/>
          </a:xfrm>
        </p:spPr>
        <p:txBody>
          <a:bodyPr>
            <a:normAutofit/>
          </a:bodyPr>
          <a:lstStyle/>
          <a:p>
            <a:r>
              <a:rPr lang="fr-FR" dirty="0"/>
              <a:t>CRYOGENICS :</a:t>
            </a:r>
            <a:r>
              <a:rPr lang="fr-FR" dirty="0" err="1"/>
              <a:t>Superconducting</a:t>
            </a:r>
            <a:r>
              <a:rPr lang="fr-FR" dirty="0"/>
              <a:t> </a:t>
            </a:r>
            <a:r>
              <a:rPr lang="fr-FR" dirty="0" err="1" smtClean="0"/>
              <a:t>cavities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340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>
            <a:spLocks noGrp="1"/>
          </p:cNvSpPr>
          <p:nvPr>
            <p:ph type="title"/>
          </p:nvPr>
        </p:nvSpPr>
        <p:spPr>
          <a:xfrm>
            <a:off x="1943804" y="169116"/>
            <a:ext cx="6876668" cy="48898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cap="none" dirty="0" smtClean="0">
                <a:ln>
                  <a:noFill/>
                </a:ln>
              </a:rPr>
              <a:t>Operation of an accelerator (from perturbations to failures)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9552" y="1556792"/>
            <a:ext cx="784887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/>
            <a:endParaRPr lang="fr-FR" sz="1000" b="1" dirty="0" smtClean="0">
              <a:solidFill>
                <a:srgbClr val="501F74"/>
              </a:solidFill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  <a:ea typeface="PMingLiU" pitchFamily="18" charset="-120"/>
                <a:cs typeface="Times New Roman" pitchFamily="18" charset="0"/>
              </a:rPr>
              <a:t> Perturbation during operation (focus on accelerating cavities)</a:t>
            </a:r>
          </a:p>
          <a:p>
            <a:pPr lvl="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Frequency perturbations (microphonics, Lorentz detuning)</a:t>
            </a:r>
          </a:p>
          <a:p>
            <a:pPr lvl="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Multipacting</a:t>
            </a:r>
          </a:p>
          <a:p>
            <a:pPr lvl="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Field emission</a:t>
            </a:r>
          </a:p>
          <a:p>
            <a:pPr lvl="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Quench</a:t>
            </a:r>
          </a:p>
          <a:p>
            <a:pPr lvl="3" eaLnBrk="0" hangingPunct="0"/>
            <a:endParaRPr lang="en-US" sz="2000" dirty="0" smtClean="0"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  <a:ea typeface="PMingLiU" pitchFamily="18" charset="-120"/>
                <a:cs typeface="Times New Roman" pitchFamily="18" charset="0"/>
              </a:rPr>
              <a:t> Failures during operation</a:t>
            </a:r>
          </a:p>
          <a:p>
            <a:pPr lvl="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Type of failures</a:t>
            </a:r>
          </a:p>
          <a:p>
            <a:pPr lvl="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Statistics</a:t>
            </a:r>
          </a:p>
          <a:p>
            <a:pPr lvl="3" eaLnBrk="0" hangingPunct="0"/>
            <a:endParaRPr lang="en-US" sz="2000" dirty="0" smtClean="0"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  <a:ea typeface="PMingLiU" pitchFamily="18" charset="-120"/>
                <a:cs typeface="Times New Roman" pitchFamily="18" charset="0"/>
              </a:rPr>
              <a:t> Beam losses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</a:t>
            </a:r>
            <a:r>
              <a:rPr lang="fr-FR" dirty="0" err="1" smtClean="0">
                <a:sym typeface="Wingdings" pitchFamily="2" charset="2"/>
              </a:rPr>
              <a:t>frequency</a:t>
            </a:r>
            <a:r>
              <a:rPr lang="fr-FR" dirty="0" smtClean="0">
                <a:sym typeface="Wingdings" pitchFamily="2" charset="2"/>
              </a:rPr>
              <a:t> perturbations</a:t>
            </a:r>
            <a:endParaRPr lang="fr-FR" dirty="0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252536" y="639847"/>
            <a:ext cx="939653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The frequency of RF cavities have to be 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exactly synchronized to beam frequency 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(bunched beam, </a:t>
            </a:r>
            <a:r>
              <a:rPr lang="en-US" sz="1600" u="sng" dirty="0" smtClean="0">
                <a:sym typeface="Symbol"/>
              </a:rPr>
              <a:t>see longitudinal beam </a:t>
            </a:r>
          </a:p>
          <a:p>
            <a:pPr lvl="1" eaLnBrk="0" hangingPunct="0">
              <a:defRPr/>
            </a:pPr>
            <a:r>
              <a:rPr lang="en-US" sz="1600" u="sng" dirty="0" smtClean="0">
                <a:sym typeface="Symbol"/>
              </a:rPr>
              <a:t>dynamics</a:t>
            </a:r>
            <a:r>
              <a:rPr lang="en-US" sz="1600" dirty="0" smtClean="0">
                <a:sym typeface="Symbol"/>
              </a:rPr>
              <a:t>). 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 Master oscillator.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RF power is generated at fixed frequency</a:t>
            </a:r>
          </a:p>
          <a:p>
            <a:pPr lvl="1" eaLnBrk="0" hangingPunct="0">
              <a:defRPr/>
            </a:pPr>
            <a:r>
              <a:rPr lang="en-US" sz="1600" u="sng" dirty="0" smtClean="0">
                <a:sym typeface="Symbol"/>
              </a:rPr>
              <a:t>But</a:t>
            </a:r>
            <a:r>
              <a:rPr lang="en-US" sz="1600" dirty="0" smtClean="0">
                <a:sym typeface="Symbol"/>
              </a:rPr>
              <a:t> cavity is a resonator (second order filter)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with a resonance frequency F</a:t>
            </a:r>
            <a:r>
              <a:rPr lang="en-US" sz="1600" baseline="-25000" dirty="0" smtClean="0">
                <a:sym typeface="Symbol"/>
              </a:rPr>
              <a:t>0</a:t>
            </a:r>
            <a:r>
              <a:rPr lang="en-US" sz="1600" dirty="0" smtClean="0">
                <a:sym typeface="Symbol"/>
              </a:rPr>
              <a:t> subject to perturbations.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 F</a:t>
            </a:r>
            <a:r>
              <a:rPr lang="en-US" sz="1600" baseline="-25000" dirty="0" smtClean="0">
                <a:sym typeface="Symbol"/>
              </a:rPr>
              <a:t>0</a:t>
            </a:r>
            <a:r>
              <a:rPr lang="en-US" sz="1600" dirty="0" smtClean="0">
                <a:sym typeface="Symbol"/>
              </a:rPr>
              <a:t> has to be tuned permanently to match RF frequency</a:t>
            </a:r>
          </a:p>
        </p:txBody>
      </p:sp>
      <p:pic>
        <p:nvPicPr>
          <p:cNvPr id="22" name="Image 21" descr="4_7_2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1520" y="836712"/>
            <a:ext cx="4602480" cy="1981200"/>
          </a:xfrm>
          <a:prstGeom prst="rect">
            <a:avLst/>
          </a:prstGeom>
        </p:spPr>
      </p:pic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1" y="3429000"/>
            <a:ext cx="5760641" cy="335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17759"/>
            <a:ext cx="2596581" cy="150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7" y="5064263"/>
            <a:ext cx="2599050" cy="167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ZoneTexte 26"/>
          <p:cNvSpPr txBox="1"/>
          <p:nvPr/>
        </p:nvSpPr>
        <p:spPr>
          <a:xfrm>
            <a:off x="611560" y="357301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amplitude</a:t>
            </a:r>
            <a:endParaRPr lang="fr-FR" sz="1200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755576" y="630932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phase</a:t>
            </a:r>
            <a:endParaRPr lang="fr-FR" sz="1200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4067944" y="3573016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Additional</a:t>
            </a:r>
            <a:r>
              <a:rPr lang="fr-FR" sz="1200" b="1" dirty="0" smtClean="0"/>
              <a:t> RF power </a:t>
            </a:r>
            <a:r>
              <a:rPr lang="fr-FR" sz="1200" b="1" dirty="0" err="1" smtClean="0"/>
              <a:t>required</a:t>
            </a:r>
            <a:r>
              <a:rPr lang="fr-FR" sz="1200" b="1" dirty="0" smtClean="0"/>
              <a:t> versus </a:t>
            </a:r>
            <a:r>
              <a:rPr lang="fr-FR" sz="1200" b="1" dirty="0" err="1" smtClean="0"/>
              <a:t>cavity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detuning</a:t>
            </a:r>
            <a:r>
              <a:rPr lang="fr-FR" sz="1200" b="1" dirty="0" smtClean="0"/>
              <a:t> </a:t>
            </a:r>
            <a:endParaRPr lang="fr-F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cap="none" dirty="0" smtClean="0">
                <a:ln>
                  <a:noFill/>
                </a:ln>
              </a:rPr>
              <a:t>Example of frequency tuner system 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t="10526"/>
          <a:stretch>
            <a:fillRect/>
          </a:stretch>
        </p:blipFill>
        <p:spPr bwMode="auto">
          <a:xfrm>
            <a:off x="323529" y="1099593"/>
            <a:ext cx="8820472" cy="542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1187624" y="2636912"/>
            <a:ext cx="864096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1187624" y="2636912"/>
            <a:ext cx="1656184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08642" y="2132856"/>
            <a:ext cx="169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Piezo-electric</a:t>
            </a:r>
            <a:r>
              <a:rPr lang="fr-FR" dirty="0" smtClean="0"/>
              <a:t> </a:t>
            </a:r>
            <a:r>
              <a:rPr lang="fr-FR" dirty="0" err="1" smtClean="0"/>
              <a:t>actuators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347864" y="4653136"/>
            <a:ext cx="154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Ste</a:t>
            </a:r>
            <a:r>
              <a:rPr lang="fr-FR" i="1" dirty="0" err="1" smtClean="0"/>
              <a:t>p</a:t>
            </a:r>
            <a:r>
              <a:rPr lang="fr-FR" dirty="0" err="1" smtClean="0"/>
              <a:t>ping</a:t>
            </a:r>
            <a:r>
              <a:rPr lang="fr-FR" dirty="0" smtClean="0"/>
              <a:t> </a:t>
            </a:r>
            <a:r>
              <a:rPr lang="fr-FR" dirty="0" err="1" smtClean="0"/>
              <a:t>motor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3563888" y="2060848"/>
            <a:ext cx="432048" cy="2592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</a:t>
            </a:r>
            <a:r>
              <a:rPr lang="fr-FR" dirty="0" err="1" smtClean="0">
                <a:sym typeface="Wingdings" pitchFamily="2" charset="2"/>
              </a:rPr>
              <a:t>frequency</a:t>
            </a:r>
            <a:r>
              <a:rPr lang="fr-FR" dirty="0" smtClean="0">
                <a:sym typeface="Wingdings" pitchFamily="2" charset="2"/>
              </a:rPr>
              <a:t> perturbations</a:t>
            </a:r>
            <a:endParaRPr lang="fr-FR" dirty="0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0" y="639847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RF regulation loop to compensate several type of frequency perturbations :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Static or very slow perturbations : fabrication errors, thermal contraction, pressure forces, Lorentz forces (CW), …</a:t>
            </a:r>
          </a:p>
          <a:p>
            <a:pPr lvl="3" eaLnBrk="0" hangingPunct="0">
              <a:defRPr/>
            </a:pPr>
            <a:r>
              <a:rPr lang="en-US" sz="1600" dirty="0" smtClean="0">
                <a:sym typeface="Symbol"/>
              </a:rPr>
              <a:t> Compensated by frequency tuning system (motor)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Dynamic perturbations : mechanical resonance (microphonics), Lorentz forces (pulsed operation), …</a:t>
            </a:r>
          </a:p>
          <a:p>
            <a:pPr lvl="3" eaLnBrk="0" hangingPunct="0">
              <a:defRPr/>
            </a:pPr>
            <a:r>
              <a:rPr lang="en-US" sz="1600" dirty="0" smtClean="0">
                <a:sym typeface="Symbol"/>
              </a:rPr>
              <a:t> Compensated by frequency tuning system (</a:t>
            </a:r>
            <a:r>
              <a:rPr lang="en-US" sz="1600" dirty="0" err="1" smtClean="0">
                <a:sym typeface="Symbol"/>
              </a:rPr>
              <a:t>piezo</a:t>
            </a:r>
            <a:r>
              <a:rPr lang="en-US" sz="1600" dirty="0" smtClean="0">
                <a:sym typeface="Symbol"/>
              </a:rPr>
              <a:t>) and RF regulation loop (LLRF)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endParaRPr lang="en-US" sz="1600" dirty="0" smtClean="0">
              <a:sym typeface="Symbol"/>
            </a:endParaRPr>
          </a:p>
          <a:p>
            <a:pPr lvl="3" eaLnBrk="0" hangingPunct="0">
              <a:defRPr/>
            </a:pPr>
            <a:endParaRPr lang="en-US" sz="1600" dirty="0" smtClean="0">
              <a:sym typeface="Symbol"/>
            </a:endParaRPr>
          </a:p>
        </p:txBody>
      </p:sp>
      <p:graphicFrame>
        <p:nvGraphicFramePr>
          <p:cNvPr id="23" name="Group 375"/>
          <p:cNvGraphicFramePr>
            <a:graphicFrameLocks noGrp="1"/>
          </p:cNvGraphicFramePr>
          <p:nvPr/>
        </p:nvGraphicFramePr>
        <p:xfrm>
          <a:off x="467544" y="3429000"/>
          <a:ext cx="7992888" cy="2880320"/>
        </p:xfrm>
        <a:graphic>
          <a:graphicData uri="http://schemas.openxmlformats.org/drawingml/2006/table">
            <a:tbl>
              <a:tblPr/>
              <a:tblGrid>
                <a:gridCol w="2878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7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7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Vibration sources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0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area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0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Frequency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range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0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Primary pumping system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Close to cryostat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50 Hz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Turbo pump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Close to cryostat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kHz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Valves / motors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Cryostat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pulse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Helium boiling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Cavity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Depends on dissipations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Lorentz forces (</a:t>
                      </a: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pulsed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)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cavity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RF pulse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Human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activity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Environment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Tens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of Hz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</a:t>
            </a:r>
            <a:r>
              <a:rPr lang="fr-FR" dirty="0" err="1" smtClean="0">
                <a:sym typeface="Wingdings" pitchFamily="2" charset="2"/>
              </a:rPr>
              <a:t>frequency</a:t>
            </a:r>
            <a:r>
              <a:rPr lang="fr-FR" dirty="0" smtClean="0">
                <a:sym typeface="Wingdings" pitchFamily="2" charset="2"/>
              </a:rPr>
              <a:t> perturbations</a:t>
            </a:r>
            <a:endParaRPr lang="fr-FR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51520" y="2636912"/>
            <a:ext cx="8606034" cy="3330326"/>
            <a:chOff x="0" y="1525"/>
            <a:chExt cx="5738" cy="237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3840" t="21739" r="28952" b="12164"/>
            <a:stretch>
              <a:fillRect/>
            </a:stretch>
          </p:blipFill>
          <p:spPr bwMode="auto">
            <a:xfrm>
              <a:off x="22" y="1525"/>
              <a:ext cx="1092" cy="2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2352" t="17888" r="34062" b="14037"/>
            <a:stretch>
              <a:fillRect/>
            </a:stretch>
          </p:blipFill>
          <p:spPr bwMode="auto">
            <a:xfrm>
              <a:off x="2201" y="1525"/>
              <a:ext cx="1314" cy="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35640" t="19765" r="38863" b="14246"/>
            <a:stretch>
              <a:fillRect/>
            </a:stretch>
          </p:blipFill>
          <p:spPr bwMode="auto">
            <a:xfrm>
              <a:off x="3550" y="1525"/>
              <a:ext cx="1031" cy="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l="32451" t="18826" r="36649" b="7909"/>
            <a:stretch>
              <a:fillRect/>
            </a:stretch>
          </p:blipFill>
          <p:spPr bwMode="auto">
            <a:xfrm>
              <a:off x="4611" y="1525"/>
              <a:ext cx="1127" cy="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 l="35266" t="20462" r="37787" b="9920"/>
            <a:stretch>
              <a:fillRect/>
            </a:stretch>
          </p:blipFill>
          <p:spPr bwMode="auto">
            <a:xfrm>
              <a:off x="1134" y="1525"/>
              <a:ext cx="1031" cy="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0" y="3682"/>
              <a:ext cx="115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 anchorCtr="1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sz="1600" b="1" dirty="0" smtClean="0">
                  <a:solidFill>
                    <a:schemeClr val="tx1"/>
                  </a:solidFill>
                  <a:latin typeface="Cambria" pitchFamily="18" charset="0"/>
                </a:rPr>
                <a:t>67 </a:t>
              </a:r>
              <a:r>
                <a:rPr lang="fr-FR" sz="1600" b="1" dirty="0">
                  <a:solidFill>
                    <a:schemeClr val="tx1"/>
                  </a:solidFill>
                  <a:latin typeface="Cambria" pitchFamily="18" charset="0"/>
                </a:rPr>
                <a:t>Hz</a:t>
              </a:r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1088" y="3682"/>
              <a:ext cx="115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 anchorCtr="1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sz="1600" b="1" dirty="0" smtClean="0">
                  <a:solidFill>
                    <a:schemeClr val="tx1"/>
                  </a:solidFill>
                  <a:latin typeface="Cambria" pitchFamily="18" charset="0"/>
                </a:rPr>
                <a:t>230 </a:t>
              </a:r>
              <a:r>
                <a:rPr lang="fr-FR" sz="1600" b="1" dirty="0">
                  <a:solidFill>
                    <a:schemeClr val="tx1"/>
                  </a:solidFill>
                  <a:latin typeface="Cambria" pitchFamily="18" charset="0"/>
                </a:rPr>
                <a:t>Hz</a:t>
              </a: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2290" y="3682"/>
              <a:ext cx="115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 anchorCtr="1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sz="1600" b="1" dirty="0" smtClean="0">
                  <a:solidFill>
                    <a:schemeClr val="tx1"/>
                  </a:solidFill>
                  <a:latin typeface="Cambria" pitchFamily="18" charset="0"/>
                </a:rPr>
                <a:t>355 </a:t>
              </a:r>
              <a:r>
                <a:rPr lang="fr-FR" sz="1600" b="1" dirty="0">
                  <a:solidFill>
                    <a:schemeClr val="tx1"/>
                  </a:solidFill>
                  <a:latin typeface="Cambria" pitchFamily="18" charset="0"/>
                </a:rPr>
                <a:t>Hz</a:t>
              </a:r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3470" y="3682"/>
              <a:ext cx="115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 anchorCtr="1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sz="1600" b="1" dirty="0" smtClean="0">
                  <a:solidFill>
                    <a:schemeClr val="tx1"/>
                  </a:solidFill>
                  <a:latin typeface="Cambria" pitchFamily="18" charset="0"/>
                </a:rPr>
                <a:t>420 </a:t>
              </a:r>
              <a:r>
                <a:rPr lang="fr-FR" sz="1600" b="1" dirty="0">
                  <a:solidFill>
                    <a:schemeClr val="tx1"/>
                  </a:solidFill>
                  <a:latin typeface="Cambria" pitchFamily="18" charset="0"/>
                </a:rPr>
                <a:t>Hz</a:t>
              </a: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4559" y="3682"/>
              <a:ext cx="115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 anchorCtr="1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sz="1600" b="1" dirty="0" smtClean="0">
                  <a:solidFill>
                    <a:schemeClr val="tx1"/>
                  </a:solidFill>
                  <a:latin typeface="Cambria" pitchFamily="18" charset="0"/>
                </a:rPr>
                <a:t>480 </a:t>
              </a:r>
              <a:r>
                <a:rPr lang="fr-FR" sz="1600" b="1" dirty="0">
                  <a:solidFill>
                    <a:schemeClr val="tx1"/>
                  </a:solidFill>
                  <a:latin typeface="Cambria" pitchFamily="18" charset="0"/>
                </a:rPr>
                <a:t>Hz</a:t>
              </a:r>
            </a:p>
          </p:txBody>
        </p:sp>
      </p:grp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07504" y="836712"/>
            <a:ext cx="90364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</a:t>
            </a:r>
            <a:r>
              <a:rPr lang="en-US" sz="1600" b="1" u="sng" dirty="0" smtClean="0">
                <a:sym typeface="Symbol"/>
              </a:rPr>
              <a:t>Microphonics</a:t>
            </a:r>
            <a:r>
              <a:rPr lang="en-US" sz="1600" b="1" dirty="0" smtClean="0">
                <a:sym typeface="Symbol"/>
              </a:rPr>
              <a:t> : </a:t>
            </a:r>
            <a:r>
              <a:rPr lang="en-US" sz="1600" dirty="0" smtClean="0">
                <a:sym typeface="Symbol"/>
              </a:rPr>
              <a:t>resonance frequency perturbations caused by mechanical resonance of cavity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83568" y="644404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Example</a:t>
            </a:r>
            <a:r>
              <a:rPr lang="fr-FR" dirty="0" smtClean="0"/>
              <a:t> of </a:t>
            </a:r>
            <a:r>
              <a:rPr lang="fr-FR" dirty="0" err="1" smtClean="0"/>
              <a:t>mechanical</a:t>
            </a:r>
            <a:r>
              <a:rPr lang="fr-FR" dirty="0" smtClean="0"/>
              <a:t> </a:t>
            </a:r>
            <a:r>
              <a:rPr lang="fr-FR" dirty="0" err="1" smtClean="0"/>
              <a:t>resonance</a:t>
            </a:r>
            <a:r>
              <a:rPr lang="fr-FR" dirty="0" smtClean="0"/>
              <a:t> of quarter </a:t>
            </a:r>
            <a:r>
              <a:rPr lang="fr-FR" dirty="0" err="1" smtClean="0"/>
              <a:t>wave</a:t>
            </a:r>
            <a:r>
              <a:rPr lang="fr-FR" dirty="0" smtClean="0"/>
              <a:t> </a:t>
            </a:r>
            <a:r>
              <a:rPr lang="fr-FR" dirty="0" err="1" smtClean="0"/>
              <a:t>resonator</a:t>
            </a:r>
            <a:r>
              <a:rPr lang="fr-FR" dirty="0" smtClean="0"/>
              <a:t> for Spiral2</a:t>
            </a:r>
            <a:endParaRPr lang="fr-FR" dirty="0"/>
          </a:p>
        </p:txBody>
      </p:sp>
      <p:grpSp>
        <p:nvGrpSpPr>
          <p:cNvPr id="28" name="Groupe 27"/>
          <p:cNvGrpSpPr/>
          <p:nvPr/>
        </p:nvGrpSpPr>
        <p:grpSpPr>
          <a:xfrm>
            <a:off x="242228" y="1694386"/>
            <a:ext cx="8578244" cy="4686942"/>
            <a:chOff x="242228" y="1694386"/>
            <a:chExt cx="8578244" cy="4686942"/>
          </a:xfrm>
        </p:grpSpPr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 l="4727" t="22510" r="6693" b="16943"/>
            <a:stretch>
              <a:fillRect/>
            </a:stretch>
          </p:blipFill>
          <p:spPr bwMode="auto">
            <a:xfrm>
              <a:off x="387586" y="1694386"/>
              <a:ext cx="8432886" cy="4613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ZoneTexte 25"/>
            <p:cNvSpPr txBox="1"/>
            <p:nvPr/>
          </p:nvSpPr>
          <p:spPr>
            <a:xfrm rot="16200000">
              <a:off x="-961583" y="3656057"/>
              <a:ext cx="27769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Frequency</a:t>
              </a:r>
              <a:r>
                <a:rPr lang="fr-FR" dirty="0" smtClean="0"/>
                <a:t> </a:t>
              </a:r>
              <a:r>
                <a:rPr lang="fr-FR" dirty="0" err="1" smtClean="0"/>
                <a:t>detuning</a:t>
              </a:r>
              <a:r>
                <a:rPr lang="fr-FR" dirty="0" smtClean="0"/>
                <a:t> (Hz)</a:t>
              </a:r>
              <a:endParaRPr lang="fr-FR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419872" y="6011996"/>
              <a:ext cx="31683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Mechanical</a:t>
              </a:r>
              <a:r>
                <a:rPr lang="fr-FR" dirty="0" smtClean="0"/>
                <a:t> </a:t>
              </a:r>
              <a:r>
                <a:rPr lang="fr-FR" dirty="0" err="1" smtClean="0"/>
                <a:t>frequency</a:t>
              </a:r>
              <a:r>
                <a:rPr lang="fr-FR" dirty="0" smtClean="0"/>
                <a:t> (Hz)</a:t>
              </a:r>
              <a:endParaRPr lang="fr-F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D:\IPN\Triumf\E-linac\Comsol_E-linac\Mechanical study\1-cell\1cell_22mm.JPG"/>
          <p:cNvPicPr>
            <a:picLocks noChangeAspect="1" noChangeArrowheads="1"/>
          </p:cNvPicPr>
          <p:nvPr/>
        </p:nvPicPr>
        <p:blipFill>
          <a:blip r:embed="rId2" cstate="print"/>
          <a:srcRect r="25511"/>
          <a:stretch>
            <a:fillRect/>
          </a:stretch>
        </p:blipFill>
        <p:spPr bwMode="auto">
          <a:xfrm>
            <a:off x="541920" y="1278334"/>
            <a:ext cx="7846504" cy="5579666"/>
          </a:xfrm>
          <a:prstGeom prst="rect">
            <a:avLst/>
          </a:prstGeom>
          <a:noFill/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</a:t>
            </a:r>
            <a:r>
              <a:rPr lang="fr-FR" dirty="0" err="1" smtClean="0">
                <a:sym typeface="Wingdings" pitchFamily="2" charset="2"/>
              </a:rPr>
              <a:t>frequency</a:t>
            </a:r>
            <a:r>
              <a:rPr lang="fr-FR" dirty="0" smtClean="0">
                <a:sym typeface="Wingdings" pitchFamily="2" charset="2"/>
              </a:rPr>
              <a:t> perturbations</a:t>
            </a:r>
            <a:endParaRPr lang="fr-FR" dirty="0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252536" y="683985"/>
            <a:ext cx="93245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</a:t>
            </a:r>
            <a:r>
              <a:rPr lang="en-US" sz="1600" b="1" u="sng" dirty="0" smtClean="0">
                <a:sym typeface="Symbol"/>
              </a:rPr>
              <a:t>Lorentz forces</a:t>
            </a:r>
            <a:r>
              <a:rPr lang="en-US" sz="1600" b="1" dirty="0" smtClean="0">
                <a:sym typeface="Symbol"/>
              </a:rPr>
              <a:t> : Mechanical deformation caused by electromagnetic pressure radiation</a:t>
            </a:r>
            <a:endParaRPr lang="en-US" sz="1600" dirty="0" smtClean="0">
              <a:sym typeface="Symbol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691680" y="6453336"/>
            <a:ext cx="53285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Example</a:t>
            </a:r>
            <a:r>
              <a:rPr lang="fr-FR" dirty="0" smtClean="0"/>
              <a:t> of </a:t>
            </a:r>
            <a:r>
              <a:rPr lang="fr-FR" dirty="0" err="1" smtClean="0"/>
              <a:t>lorentz</a:t>
            </a:r>
            <a:r>
              <a:rPr lang="fr-FR" dirty="0" smtClean="0"/>
              <a:t> forces on 1-</a:t>
            </a:r>
            <a:r>
              <a:rPr lang="fr-FR" dirty="0" err="1" smtClean="0"/>
              <a:t>cell</a:t>
            </a:r>
            <a:r>
              <a:rPr lang="fr-FR" dirty="0" smtClean="0"/>
              <a:t> </a:t>
            </a:r>
            <a:r>
              <a:rPr lang="fr-FR" dirty="0" err="1" smtClean="0"/>
              <a:t>elliptical</a:t>
            </a:r>
            <a:r>
              <a:rPr lang="fr-FR" dirty="0" smtClean="0"/>
              <a:t> </a:t>
            </a:r>
            <a:r>
              <a:rPr lang="fr-FR" dirty="0" err="1" smtClean="0"/>
              <a:t>cavity</a:t>
            </a:r>
            <a:endParaRPr lang="fr-FR" dirty="0"/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1927" y="5517232"/>
            <a:ext cx="342207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Multipacting</a:t>
            </a:r>
            <a:endParaRPr lang="fr-FR" dirty="0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180528" y="764704"/>
            <a:ext cx="932452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Multiplication of electrons in resonance with RF field</a:t>
            </a:r>
          </a:p>
          <a:p>
            <a:pPr lvl="1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RF power goes into electron avalanche instead of charging up the cavity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Requirements to meet resonance conditions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Geometry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Field distribution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Coefficient of secondary electron emission</a:t>
            </a: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068960"/>
            <a:ext cx="4312613" cy="330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68960"/>
            <a:ext cx="4246240" cy="322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32" descr="Barrière de multipacting"/>
          <p:cNvPicPr/>
          <p:nvPr/>
        </p:nvPicPr>
        <p:blipFill>
          <a:blip r:embed="rId4" cstate="print"/>
          <a:srcRect l="3253" r="7901"/>
          <a:stretch>
            <a:fillRect/>
          </a:stretch>
        </p:blipFill>
        <p:spPr bwMode="auto">
          <a:xfrm>
            <a:off x="7107937" y="836712"/>
            <a:ext cx="2000567" cy="180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43804" y="169116"/>
            <a:ext cx="5940564" cy="48898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WHY SUPERCONDUCTIVITY for ACCELERATION ?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323528" y="764704"/>
            <a:ext cx="8532440" cy="754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b="1" dirty="0" smtClean="0">
                <a:solidFill>
                  <a:srgbClr val="1F497D"/>
                </a:solidFill>
              </a:rPr>
              <a:t>In a particle accelerator, there are 2 types of major components :</a:t>
            </a:r>
          </a:p>
          <a:p>
            <a:pPr eaLnBrk="0" hangingPunct="0">
              <a:defRPr/>
            </a:pPr>
            <a:endParaRPr lang="en-US" sz="2400" b="1" dirty="0">
              <a:solidFill>
                <a:srgbClr val="1F497D"/>
              </a:solidFill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The focusing and bending components </a:t>
            </a:r>
            <a:endParaRPr lang="en-US" sz="2000" b="1" baseline="30000" dirty="0" smtClean="0">
              <a:solidFill>
                <a:srgbClr val="0070C0"/>
              </a:solidFill>
            </a:endParaRP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 smtClean="0"/>
              <a:t> All along the acceleration, the particles have to be guided and focused (magnetic and electric fields). 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 smtClean="0"/>
              <a:t> </a:t>
            </a:r>
            <a:r>
              <a:rPr lang="fr-FR" sz="2000" i="1" u="sng" dirty="0" smtClean="0"/>
              <a:t>More information in course « </a:t>
            </a:r>
            <a:r>
              <a:rPr lang="fr-FR" sz="2000" i="1" u="sng" dirty="0" err="1" smtClean="0"/>
              <a:t>beam</a:t>
            </a:r>
            <a:r>
              <a:rPr lang="fr-FR" sz="2000" i="1" u="sng" dirty="0" smtClean="0"/>
              <a:t> transverse </a:t>
            </a:r>
            <a:r>
              <a:rPr lang="fr-FR" sz="2000" i="1" u="sng" dirty="0" err="1" smtClean="0"/>
              <a:t>dynamics</a:t>
            </a:r>
            <a:r>
              <a:rPr lang="fr-FR" sz="2000" i="1" u="sng" dirty="0" smtClean="0"/>
              <a:t> » </a:t>
            </a:r>
            <a:r>
              <a:rPr lang="fr-FR" sz="2000" i="1" u="sng" dirty="0" smtClean="0"/>
              <a:t>(J. Michaud)</a:t>
            </a:r>
            <a:endParaRPr lang="fr-FR" sz="2000" i="1" u="sng" dirty="0" smtClean="0"/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fr-FR" sz="2000" dirty="0" smtClean="0"/>
              <a:t> Due to limitation of room </a:t>
            </a:r>
            <a:r>
              <a:rPr lang="fr-FR" sz="2000" dirty="0" err="1" smtClean="0"/>
              <a:t>temperature</a:t>
            </a:r>
            <a:r>
              <a:rPr lang="fr-FR" sz="2000" dirty="0" smtClean="0"/>
              <a:t> </a:t>
            </a:r>
            <a:r>
              <a:rPr lang="fr-FR" sz="2000" dirty="0" err="1" smtClean="0"/>
              <a:t>magnets</a:t>
            </a:r>
            <a:r>
              <a:rPr lang="fr-FR" sz="2000" dirty="0" smtClean="0"/>
              <a:t> (saturation of </a:t>
            </a:r>
            <a:r>
              <a:rPr lang="fr-FR" sz="2000" dirty="0" err="1" smtClean="0"/>
              <a:t>iron</a:t>
            </a:r>
            <a:r>
              <a:rPr lang="fr-FR" sz="2000" dirty="0" smtClean="0"/>
              <a:t> &lt; 2T), </a:t>
            </a:r>
            <a:r>
              <a:rPr lang="fr-FR" sz="2000" dirty="0" err="1" smtClean="0"/>
              <a:t>superconducting</a:t>
            </a:r>
            <a:r>
              <a:rPr lang="fr-FR" sz="2000" dirty="0" smtClean="0"/>
              <a:t> </a:t>
            </a:r>
            <a:r>
              <a:rPr lang="fr-FR" sz="2000" dirty="0" err="1" smtClean="0"/>
              <a:t>technology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required</a:t>
            </a:r>
            <a:r>
              <a:rPr lang="fr-FR" sz="2000" dirty="0" smtClean="0"/>
              <a:t> </a:t>
            </a:r>
            <a:r>
              <a:rPr lang="fr-FR" sz="2000" dirty="0" err="1" smtClean="0"/>
              <a:t>especially</a:t>
            </a:r>
            <a:r>
              <a:rPr lang="fr-FR" sz="2000" dirty="0" smtClean="0"/>
              <a:t> for </a:t>
            </a:r>
            <a:r>
              <a:rPr lang="fr-FR" sz="2000" dirty="0" err="1" smtClean="0"/>
              <a:t>heavy</a:t>
            </a:r>
            <a:r>
              <a:rPr lang="fr-FR" sz="2000" dirty="0" smtClean="0"/>
              <a:t> </a:t>
            </a:r>
            <a:r>
              <a:rPr lang="fr-FR" sz="2000" dirty="0" err="1" smtClean="0"/>
              <a:t>particles</a:t>
            </a:r>
            <a:r>
              <a:rPr lang="fr-FR" sz="2000" dirty="0" smtClean="0"/>
              <a:t> and at </a:t>
            </a:r>
            <a:r>
              <a:rPr lang="fr-FR" sz="2000" dirty="0" err="1" smtClean="0"/>
              <a:t>very</a:t>
            </a:r>
            <a:r>
              <a:rPr lang="fr-FR" sz="2000" dirty="0" smtClean="0"/>
              <a:t> high </a:t>
            </a:r>
            <a:r>
              <a:rPr lang="fr-FR" sz="2000" dirty="0" err="1" smtClean="0"/>
              <a:t>energy</a:t>
            </a:r>
            <a:r>
              <a:rPr lang="fr-FR" sz="2000" dirty="0" smtClean="0"/>
              <a:t>.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endParaRPr lang="fr-FR" sz="2000" dirty="0" smtClean="0"/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The accelerating components </a:t>
            </a:r>
            <a:endParaRPr lang="en-US" sz="2000" b="1" baseline="30000" dirty="0" smtClean="0">
              <a:solidFill>
                <a:srgbClr val="0070C0"/>
              </a:solidFill>
            </a:endParaRP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 smtClean="0"/>
              <a:t> All accelerators use either a static or an oscillating electric field to accelerate.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 smtClean="0"/>
              <a:t> Room temperature RF technology is easier to build but shows many constraints because of power dissipations. Superconducting technology is compulsory for CW high current applications.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endParaRPr lang="en-US" sz="2000" dirty="0" smtClean="0"/>
          </a:p>
          <a:p>
            <a:pPr lvl="4" eaLnBrk="0" hangingPunct="0">
              <a:defRPr/>
            </a:pPr>
            <a:endParaRPr lang="en-US" sz="2000" b="1" dirty="0" smtClean="0"/>
          </a:p>
          <a:p>
            <a:pPr lvl="2" eaLnBrk="0" hangingPunct="0">
              <a:buFont typeface="Symbol" pitchFamily="18" charset="2"/>
              <a:buChar char="Þ"/>
              <a:defRPr/>
            </a:pPr>
            <a:endParaRPr lang="en-US" sz="2000" dirty="0" smtClean="0"/>
          </a:p>
          <a:p>
            <a:pPr lvl="4" eaLnBrk="0" hangingPunct="0">
              <a:defRPr/>
            </a:pPr>
            <a:endParaRPr lang="en-US" sz="2000" b="1" dirty="0" smtClean="0"/>
          </a:p>
          <a:p>
            <a:pPr lvl="2" eaLnBrk="0" hangingPunct="0">
              <a:defRPr/>
            </a:pPr>
            <a:endParaRPr lang="en-US" sz="2000" b="1" dirty="0"/>
          </a:p>
          <a:p>
            <a:pPr lvl="2" eaLnBrk="0" hangingPunct="0">
              <a:defRPr/>
            </a:pP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Multipacting</a:t>
            </a:r>
            <a:endParaRPr lang="fr-FR" dirty="0"/>
          </a:p>
        </p:txBody>
      </p:sp>
      <p:pic>
        <p:nvPicPr>
          <p:cNvPr id="7" name="Picture 431"/>
          <p:cNvPicPr/>
          <p:nvPr/>
        </p:nvPicPr>
        <p:blipFill>
          <a:blip r:embed="rId8" cstate="print"/>
          <a:srcRect l="6502" t="20293" r="7185" b="13071"/>
          <a:stretch>
            <a:fillRect/>
          </a:stretch>
        </p:blipFill>
        <p:spPr bwMode="auto">
          <a:xfrm>
            <a:off x="106212" y="2398178"/>
            <a:ext cx="5133939" cy="317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80528" y="764704"/>
            <a:ext cx="93245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Observed as a “barrier” when Q</a:t>
            </a:r>
            <a:r>
              <a:rPr lang="en-US" sz="1600" baseline="-25000" dirty="0" smtClean="0">
                <a:sym typeface="Symbol"/>
              </a:rPr>
              <a:t>0</a:t>
            </a:r>
            <a:r>
              <a:rPr lang="en-US" sz="1600" dirty="0" smtClean="0">
                <a:sym typeface="Symbol"/>
              </a:rPr>
              <a:t> versus accelerating gradient is plotted.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Can be </a:t>
            </a:r>
            <a:r>
              <a:rPr lang="en-US" sz="1600" dirty="0" smtClean="0">
                <a:sym typeface="Symbol"/>
              </a:rPr>
              <a:t>processed </a:t>
            </a:r>
            <a:r>
              <a:rPr lang="en-US" sz="1600" dirty="0" smtClean="0">
                <a:sym typeface="Symbol"/>
              </a:rPr>
              <a:t>with time by increasing RF power.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75656" y="5384955"/>
            <a:ext cx="33123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Accelerating</a:t>
            </a:r>
            <a:r>
              <a:rPr lang="fr-FR" dirty="0" smtClean="0"/>
              <a:t> gradient (MV/m)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084168" y="544522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Spiral2 </a:t>
            </a:r>
            <a:r>
              <a:rPr lang="fr-FR" dirty="0" err="1" smtClean="0"/>
              <a:t>cavity</a:t>
            </a:r>
            <a:endParaRPr lang="fr-FR" dirty="0"/>
          </a:p>
        </p:txBody>
      </p:sp>
      <p:graphicFrame>
        <p:nvGraphicFramePr>
          <p:cNvPr id="150530" name="Object 2"/>
          <p:cNvGraphicFramePr>
            <a:graphicFrameLocks noChangeAspect="1"/>
          </p:cNvGraphicFramePr>
          <p:nvPr/>
        </p:nvGraphicFramePr>
        <p:xfrm>
          <a:off x="7389813" y="1087438"/>
          <a:ext cx="122872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35" name="Équation" r:id="rId9" imgW="787320" imgH="393480" progId="Equation.3">
                  <p:embed/>
                </p:oleObj>
              </mc:Choice>
              <mc:Fallback>
                <p:oleObj name="Équation" r:id="rId9" imgW="78732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9813" y="1087438"/>
                        <a:ext cx="1228725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Espace réservé du texte 2"/>
          <p:cNvSpPr txBox="1">
            <a:spLocks/>
          </p:cNvSpPr>
          <p:nvPr/>
        </p:nvSpPr>
        <p:spPr>
          <a:xfrm>
            <a:off x="5951092" y="1811113"/>
            <a:ext cx="2865735" cy="457776"/>
          </a:xfrm>
          <a:prstGeom prst="rect">
            <a:avLst/>
          </a:prstGeom>
        </p:spPr>
        <p:txBody>
          <a:bodyPr/>
          <a:lstStyle>
            <a:lvl1pPr marL="194036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  <a:defRPr sz="23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107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20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0178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8250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4632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439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2464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0535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8607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err="1" smtClean="0"/>
              <a:t>Eacc</a:t>
            </a:r>
            <a:r>
              <a:rPr lang="en-US" dirty="0" smtClean="0"/>
              <a:t> = 0,103 MV/m </a:t>
            </a:r>
            <a:endParaRPr lang="en-US" dirty="0"/>
          </a:p>
        </p:txBody>
      </p:sp>
      <p:pic>
        <p:nvPicPr>
          <p:cNvPr id="15" name="SPiral2_NbEnhanced_Eacc_0_103MV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51092" y="2241715"/>
            <a:ext cx="2865735" cy="1914018"/>
          </a:xfrm>
          <a:prstGeom prst="rect">
            <a:avLst/>
          </a:prstGeom>
        </p:spPr>
      </p:pic>
      <p:sp>
        <p:nvSpPr>
          <p:cNvPr id="16" name="Espace réservé du texte 4"/>
          <p:cNvSpPr txBox="1">
            <a:spLocks/>
          </p:cNvSpPr>
          <p:nvPr/>
        </p:nvSpPr>
        <p:spPr>
          <a:xfrm>
            <a:off x="6084168" y="4328204"/>
            <a:ext cx="2879848" cy="457776"/>
          </a:xfrm>
          <a:prstGeom prst="rect">
            <a:avLst/>
          </a:prstGeom>
        </p:spPr>
        <p:txBody>
          <a:bodyPr/>
          <a:lstStyle>
            <a:lvl1pPr marL="194036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  <a:defRPr sz="23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107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20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0178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8250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4632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439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2464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0535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8607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err="1" smtClean="0"/>
              <a:t>Eacc</a:t>
            </a:r>
            <a:r>
              <a:rPr lang="en-US" dirty="0" smtClean="0"/>
              <a:t> = 1,3 MV/m</a:t>
            </a:r>
            <a:endParaRPr lang="en-US" dirty="0"/>
          </a:p>
        </p:txBody>
      </p:sp>
      <p:pic>
        <p:nvPicPr>
          <p:cNvPr id="18" name="SPiral2_NbEnhanced_Eacc_1_284MVm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51092" y="4853136"/>
            <a:ext cx="2879848" cy="1922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Field </a:t>
            </a:r>
            <a:r>
              <a:rPr lang="fr-FR" dirty="0" err="1" smtClean="0">
                <a:sym typeface="Wingdings" pitchFamily="2" charset="2"/>
              </a:rPr>
              <a:t>emission</a:t>
            </a:r>
            <a:endParaRPr lang="fr-FR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80528" y="764704"/>
            <a:ext cx="932452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Electrons are extracted from the surface by the electric field (tunnel effect).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For a perfect flat surface, no emission up to few GV/m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But because of surface defects, pollution  Enhancement of electric field</a:t>
            </a:r>
          </a:p>
          <a:p>
            <a:pPr lvl="1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 Electron emission is thus possible as low as few MV/m.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The electron current follows the Fowler &amp; </a:t>
            </a:r>
            <a:r>
              <a:rPr lang="en-US" sz="1600" dirty="0" err="1" smtClean="0">
                <a:sym typeface="Symbol"/>
              </a:rPr>
              <a:t>Nordheim</a:t>
            </a:r>
            <a:r>
              <a:rPr lang="en-US" sz="1600" dirty="0" smtClean="0">
                <a:sym typeface="Symbol"/>
              </a:rPr>
              <a:t> 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quantum theory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377167"/>
            <a:ext cx="6939647" cy="2483881"/>
          </a:xfrm>
          <a:prstGeom prst="rect">
            <a:avLst/>
          </a:prstGeom>
        </p:spPr>
      </p:pic>
      <p:graphicFrame>
        <p:nvGraphicFramePr>
          <p:cNvPr id="151555" name="Object 3"/>
          <p:cNvGraphicFramePr>
            <a:graphicFrameLocks noChangeAspect="1"/>
          </p:cNvGraphicFramePr>
          <p:nvPr/>
        </p:nvGraphicFramePr>
        <p:xfrm>
          <a:off x="727513" y="5453856"/>
          <a:ext cx="3988503" cy="783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60" name="Équation" r:id="rId4" imgW="2844720" imgH="558720" progId="Equation.3">
                  <p:embed/>
                </p:oleObj>
              </mc:Choice>
              <mc:Fallback>
                <p:oleObj name="Équation" r:id="rId4" imgW="2844720" imgH="55872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513" y="5453856"/>
                        <a:ext cx="3988503" cy="783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423"/>
          <p:cNvPicPr/>
          <p:nvPr/>
        </p:nvPicPr>
        <p:blipFill>
          <a:blip r:embed="rId6" cstate="print"/>
          <a:srcRect l="6567" t="16148" r="8179" b="13127"/>
          <a:stretch>
            <a:fillRect/>
          </a:stretch>
        </p:blipFill>
        <p:spPr bwMode="auto">
          <a:xfrm>
            <a:off x="5614030" y="4571855"/>
            <a:ext cx="3166512" cy="209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</a:t>
            </a:r>
            <a:r>
              <a:rPr lang="fr-FR" dirty="0" err="1" smtClean="0">
                <a:sym typeface="Wingdings" pitchFamily="2" charset="2"/>
              </a:rPr>
              <a:t>field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 err="1" smtClean="0">
                <a:sym typeface="Wingdings" pitchFamily="2" charset="2"/>
              </a:rPr>
              <a:t>emission</a:t>
            </a:r>
            <a:endParaRPr lang="fr-FR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80528" y="688628"/>
            <a:ext cx="93245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Observed as a rapid decrease of  the Q</a:t>
            </a:r>
            <a:r>
              <a:rPr lang="en-US" sz="1600" baseline="-25000" dirty="0" smtClean="0">
                <a:sym typeface="Symbol"/>
              </a:rPr>
              <a:t>0</a:t>
            </a:r>
            <a:r>
              <a:rPr lang="en-US" sz="1600" dirty="0" smtClean="0">
                <a:sym typeface="Symbol"/>
              </a:rPr>
              <a:t> versus accelerating gradient.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What are the induced limitations :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X-rays emission by </a:t>
            </a:r>
            <a:r>
              <a:rPr lang="en-US" sz="1600" dirty="0" err="1" smtClean="0">
                <a:sym typeface="Symbol"/>
              </a:rPr>
              <a:t>brehmsstrahlung</a:t>
            </a:r>
            <a:r>
              <a:rPr lang="en-US" sz="1600" dirty="0" smtClean="0">
                <a:sym typeface="Symbol"/>
              </a:rPr>
              <a:t> : safety problems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Local heating can provoke early quench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Additional dissipation in helium bath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Can be avoided by extensive cleaning of cavity (High pressure rinsing, clean room assembly)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Can be processed by simple increasing RF power or by injecting He gas to favor emission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	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</p:txBody>
      </p:sp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780928"/>
            <a:ext cx="6624736" cy="394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6876256" y="580526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Spiral2 </a:t>
            </a:r>
            <a:r>
              <a:rPr lang="fr-FR" dirty="0" err="1" smtClean="0"/>
              <a:t>cavity</a:t>
            </a:r>
            <a:endParaRPr lang="fr-FR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780928"/>
            <a:ext cx="1697395" cy="1271166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 l="11759" r="11759"/>
          <a:stretch>
            <a:fillRect/>
          </a:stretch>
        </p:blipFill>
        <p:spPr bwMode="auto">
          <a:xfrm>
            <a:off x="395536" y="4221088"/>
            <a:ext cx="1523605" cy="126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Étoile à 4 branches 19"/>
          <p:cNvSpPr/>
          <p:nvPr/>
        </p:nvSpPr>
        <p:spPr>
          <a:xfrm>
            <a:off x="6273449" y="4121921"/>
            <a:ext cx="323828" cy="288032"/>
          </a:xfrm>
          <a:prstGeom prst="star4">
            <a:avLst>
              <a:gd name="adj" fmla="val 21929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</a:t>
            </a:r>
            <a:r>
              <a:rPr lang="fr-FR" dirty="0" err="1" smtClean="0">
                <a:sym typeface="Wingdings" pitchFamily="2" charset="2"/>
              </a:rPr>
              <a:t>quench</a:t>
            </a:r>
            <a:endParaRPr lang="fr-FR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80528" y="651460"/>
            <a:ext cx="932452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Superconducting properties are lost because of :</a:t>
            </a:r>
          </a:p>
          <a:p>
            <a:pPr lvl="4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A too high magnetic field (Hc1 for cavities, Hc2 for magnets)</a:t>
            </a:r>
          </a:p>
          <a:p>
            <a:pPr lvl="4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A too high temperature</a:t>
            </a:r>
          </a:p>
          <a:p>
            <a:pPr lvl="4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A too high current density</a:t>
            </a:r>
          </a:p>
          <a:p>
            <a:pPr lvl="4" eaLnBrk="0" hangingPunct="0">
              <a:buFont typeface="Symbol"/>
              <a:buChar char="Þ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Quench can happen at lower magnetic field or temperature than </a:t>
            </a:r>
            <a:r>
              <a:rPr lang="en-US" sz="1600" dirty="0" err="1" smtClean="0">
                <a:sym typeface="Symbol"/>
              </a:rPr>
              <a:t>theoritical</a:t>
            </a:r>
            <a:r>
              <a:rPr lang="en-US" sz="1600" dirty="0" smtClean="0">
                <a:sym typeface="Symbol"/>
              </a:rPr>
              <a:t> one because of</a:t>
            </a:r>
          </a:p>
          <a:p>
            <a:pPr lvl="4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Surface defect : local enhancement of magnetic field</a:t>
            </a:r>
          </a:p>
          <a:p>
            <a:pPr lvl="4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Surface pollution : local heating (field emission, resistive defect, vortices…)</a:t>
            </a:r>
          </a:p>
          <a:p>
            <a:pPr lvl="4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Filament motion under magnetic forces</a:t>
            </a:r>
          </a:p>
          <a:p>
            <a:pPr lvl="4" eaLnBrk="0" hangingPunct="0">
              <a:buFont typeface="Symbol"/>
              <a:buChar char="Þ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Structures (cavity or magnet) can be “trained” to push away the quench if possible </a:t>
            </a:r>
          </a:p>
          <a:p>
            <a:pPr lvl="4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For cavities not so dangerous as no energy is stored but careful in case of high current beams</a:t>
            </a:r>
          </a:p>
          <a:p>
            <a:pPr lvl="4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For magnets, the quench can be really destructive</a:t>
            </a:r>
          </a:p>
        </p:txBody>
      </p:sp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503136"/>
            <a:ext cx="3456384" cy="223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446113"/>
            <a:ext cx="2579383" cy="23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ym typeface="Wingdings" pitchFamily="2" charset="2"/>
              </a:rPr>
              <a:t>accident : </a:t>
            </a:r>
            <a:r>
              <a:rPr lang="fr-FR" dirty="0" err="1" smtClean="0">
                <a:sym typeface="Wingdings" pitchFamily="2" charset="2"/>
              </a:rPr>
              <a:t>example</a:t>
            </a:r>
            <a:r>
              <a:rPr lang="fr-FR" dirty="0" smtClean="0">
                <a:sym typeface="Wingdings" pitchFamily="2" charset="2"/>
              </a:rPr>
              <a:t> LHC in 2008 </a:t>
            </a:r>
            <a:endParaRPr lang="fr-FR" dirty="0"/>
          </a:p>
        </p:txBody>
      </p:sp>
      <p:pic>
        <p:nvPicPr>
          <p:cNvPr id="5" name="Image 4" descr="damage_lh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499992" cy="2467593"/>
          </a:xfrm>
          <a:prstGeom prst="rect">
            <a:avLst/>
          </a:prstGeom>
        </p:spPr>
      </p:pic>
      <p:pic>
        <p:nvPicPr>
          <p:cNvPr id="6" name="Image 5" descr="damage_lh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980728"/>
            <a:ext cx="3752795" cy="2827294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252536" y="4437113"/>
            <a:ext cx="56886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A superconducting wire had a defect and quenched. 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Electrical arc punctured helium circuit and degraded isolation vacuum  helium boiled off quickly and huge pressure wave destroyed about 30 magnets 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</p:txBody>
      </p:sp>
      <p:pic>
        <p:nvPicPr>
          <p:cNvPr id="9" name="Image 8" descr="0811007_28-A5-at-72-dp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077072"/>
            <a:ext cx="3414142" cy="239425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71600" y="3767712"/>
            <a:ext cx="359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Courtesy</a:t>
            </a:r>
            <a:r>
              <a:rPr lang="fr-FR" dirty="0" smtClean="0"/>
              <a:t> of R. Schmidt, CERN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4802" y="169116"/>
            <a:ext cx="1243109" cy="1344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Failures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operation</a:t>
            </a:r>
            <a:endParaRPr lang="fr-FR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80528" y="692696"/>
            <a:ext cx="93245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Several type of failures : operation error, equipment failure, external (electrical supply), experiments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And at different stages of acceleration : </a:t>
            </a:r>
          </a:p>
          <a:p>
            <a:pPr marL="2171700" lvl="4" indent="-342900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At low energy, minor damages as beam power and stored energy is low.</a:t>
            </a:r>
          </a:p>
          <a:p>
            <a:pPr marL="2171700" lvl="4" indent="-342900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At high energy, minor damages if protection system is fast enough</a:t>
            </a:r>
          </a:p>
          <a:p>
            <a:pPr marL="3543300" lvl="7" indent="-342900" eaLnBrk="0" hangingPunct="0">
              <a:defRPr/>
            </a:pPr>
            <a:r>
              <a:rPr lang="en-US" sz="1600" dirty="0" smtClean="0">
                <a:sym typeface="Symbol"/>
              </a:rPr>
              <a:t>	</a:t>
            </a:r>
            <a:r>
              <a:rPr lang="en-US" sz="1600" u="sng" dirty="0" smtClean="0">
                <a:sym typeface="Symbol"/>
              </a:rPr>
              <a:t>severe damages</a:t>
            </a:r>
            <a:r>
              <a:rPr lang="en-US" sz="1600" dirty="0" smtClean="0">
                <a:sym typeface="Symbol"/>
              </a:rPr>
              <a:t> if protection too slow, not well dimensioned or inexistent 	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</p:txBody>
      </p:sp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08920"/>
            <a:ext cx="4499992" cy="37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0" y="6525344"/>
            <a:ext cx="6408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Machine protection system </a:t>
            </a:r>
            <a:r>
              <a:rPr lang="fr-FR" sz="1400" dirty="0" err="1" smtClean="0"/>
              <a:t>shut</a:t>
            </a:r>
            <a:r>
              <a:rPr lang="fr-FR" sz="1400" dirty="0" smtClean="0"/>
              <a:t> off </a:t>
            </a:r>
            <a:r>
              <a:rPr lang="fr-FR" sz="1400" dirty="0" err="1" smtClean="0"/>
              <a:t>beam</a:t>
            </a:r>
            <a:r>
              <a:rPr lang="fr-FR" sz="1400" dirty="0" smtClean="0"/>
              <a:t> in </a:t>
            </a:r>
            <a:r>
              <a:rPr lang="fr-FR" sz="1400" dirty="0" err="1" smtClean="0"/>
              <a:t>less</a:t>
            </a:r>
            <a:r>
              <a:rPr lang="fr-FR" sz="1400" dirty="0" smtClean="0"/>
              <a:t> </a:t>
            </a:r>
            <a:r>
              <a:rPr lang="fr-FR" sz="1400" dirty="0" err="1" smtClean="0"/>
              <a:t>than</a:t>
            </a:r>
            <a:r>
              <a:rPr lang="fr-FR" sz="1400" dirty="0" smtClean="0"/>
              <a:t> 30 </a:t>
            </a:r>
            <a:r>
              <a:rPr lang="fr-FR" sz="1400" dirty="0" smtClean="0">
                <a:latin typeface="Calibri"/>
                <a:cs typeface="Calibri"/>
              </a:rPr>
              <a:t>µs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868144" y="6525344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Spallation Neutron Source, </a:t>
            </a:r>
            <a:r>
              <a:rPr lang="fr-FR" sz="1200" b="1" dirty="0" err="1" smtClean="0"/>
              <a:t>Oak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Ridge</a:t>
            </a:r>
            <a:endParaRPr lang="fr-F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Failures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operation</a:t>
            </a:r>
            <a:r>
              <a:rPr lang="fr-FR" dirty="0" smtClean="0"/>
              <a:t> : LHC </a:t>
            </a:r>
            <a:r>
              <a:rPr lang="fr-FR" dirty="0" err="1" smtClean="0"/>
              <a:t>example</a:t>
            </a:r>
            <a:endParaRPr lang="fr-FR" dirty="0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27115"/>
            <a:ext cx="7627218" cy="571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796877" y="5445224"/>
            <a:ext cx="6408712" cy="36004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ym typeface="Wingdings" pitchFamily="2" charset="2"/>
              </a:rPr>
              <a:t>BEAM LOSSES</a:t>
            </a:r>
            <a:endParaRPr lang="fr-FR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751339"/>
            <a:ext cx="759633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</a:t>
            </a:r>
            <a:r>
              <a:rPr lang="en-US" sz="1600" u="sng" dirty="0" smtClean="0">
                <a:sym typeface="Symbol"/>
              </a:rPr>
              <a:t>Continuous beam losses :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Due to residual gas stripping, intra-beam stripping, misalignment of components, beam shaping and handling (collimation, chicane, chopper, …)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 Safety problems (activation), maintenance delays, slow pollution in RF cavities, …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 Reduced with beam cleaning (collimation), bigger apertures, CW operations (compared to pulsed operations), components adjustment, …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 1W/m is usually the upper limit.</a:t>
            </a:r>
          </a:p>
          <a:p>
            <a:pPr lvl="1" eaLnBrk="0" hangingPunct="0">
              <a:buFont typeface="Symbol" pitchFamily="18" charset="2"/>
              <a:buChar char="Þ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 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 r="50640"/>
          <a:stretch>
            <a:fillRect/>
          </a:stretch>
        </p:blipFill>
        <p:spPr bwMode="auto">
          <a:xfrm>
            <a:off x="7380312" y="116632"/>
            <a:ext cx="1512168" cy="168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206" y="3549399"/>
            <a:ext cx="8764274" cy="319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49360"/>
          <a:stretch>
            <a:fillRect/>
          </a:stretch>
        </p:blipFill>
        <p:spPr bwMode="auto">
          <a:xfrm>
            <a:off x="7380312" y="1844824"/>
            <a:ext cx="1512168" cy="163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5724128" y="612872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Courtesy</a:t>
            </a:r>
            <a:r>
              <a:rPr lang="fr-FR" sz="1400" dirty="0" smtClean="0"/>
              <a:t> of J. L. </a:t>
            </a:r>
            <a:r>
              <a:rPr lang="fr-FR" sz="1400" dirty="0" err="1" smtClean="0"/>
              <a:t>Biarrotte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ym typeface="Wingdings" pitchFamily="2" charset="2"/>
              </a:rPr>
              <a:t>BEAM </a:t>
            </a:r>
            <a:r>
              <a:rPr lang="fr-FR" dirty="0" err="1" smtClean="0">
                <a:sym typeface="Wingdings" pitchFamily="2" charset="2"/>
              </a:rPr>
              <a:t>losses</a:t>
            </a:r>
            <a:r>
              <a:rPr lang="fr-FR" dirty="0" smtClean="0">
                <a:sym typeface="Wingdings" pitchFamily="2" charset="2"/>
              </a:rPr>
              <a:t> : </a:t>
            </a:r>
            <a:r>
              <a:rPr lang="fr-FR" dirty="0" err="1" smtClean="0">
                <a:sym typeface="Wingdings" pitchFamily="2" charset="2"/>
              </a:rPr>
              <a:t>examples</a:t>
            </a:r>
            <a:endParaRPr lang="fr-FR" dirty="0"/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884456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23528" y="1052736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</a:t>
            </a:r>
            <a:r>
              <a:rPr lang="en-US" sz="1600" u="sng" dirty="0" smtClean="0">
                <a:sym typeface="Symbol"/>
              </a:rPr>
              <a:t>Occasional beam losses (accident): 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RF or magnetic regulation loop perturbations, ion source fluctuations, interlocks, cavity or magnet failure, …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 Can cause severe damages with high power beams (beam tube melting, leak, pollution, explosion, 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ym typeface="Wingdings" pitchFamily="2" charset="2"/>
              </a:rPr>
              <a:t>BEAM </a:t>
            </a:r>
            <a:r>
              <a:rPr lang="fr-FR" dirty="0" err="1" smtClean="0">
                <a:sym typeface="Wingdings" pitchFamily="2" charset="2"/>
              </a:rPr>
              <a:t>losses</a:t>
            </a:r>
            <a:r>
              <a:rPr lang="fr-FR" dirty="0" smtClean="0">
                <a:sym typeface="Wingdings" pitchFamily="2" charset="2"/>
              </a:rPr>
              <a:t> : </a:t>
            </a:r>
            <a:r>
              <a:rPr lang="fr-FR" dirty="0" err="1" smtClean="0">
                <a:sym typeface="Wingdings" pitchFamily="2" charset="2"/>
              </a:rPr>
              <a:t>examples</a:t>
            </a:r>
            <a:endParaRPr lang="fr-FR" dirty="0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196752"/>
            <a:ext cx="6369918" cy="489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444208" y="1556792"/>
            <a:ext cx="26997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1600" dirty="0" smtClean="0"/>
              <a:t> Spiral2 (GANIL) : </a:t>
            </a:r>
          </a:p>
          <a:p>
            <a:r>
              <a:rPr lang="fr-FR" sz="1600" dirty="0" smtClean="0"/>
              <a:t>200 kW (CW)</a:t>
            </a:r>
          </a:p>
          <a:p>
            <a:endParaRPr lang="fr-FR" sz="1600" dirty="0" smtClean="0"/>
          </a:p>
          <a:p>
            <a:pPr>
              <a:buFont typeface="Wingdings" pitchFamily="2" charset="2"/>
              <a:buChar char="§"/>
            </a:pPr>
            <a:r>
              <a:rPr lang="fr-FR" sz="1600" dirty="0" smtClean="0"/>
              <a:t> SNS (Spallation Neutron Source, USA) : </a:t>
            </a:r>
          </a:p>
          <a:p>
            <a:r>
              <a:rPr lang="fr-FR" sz="1600" dirty="0" smtClean="0"/>
              <a:t>1 MW (</a:t>
            </a:r>
            <a:r>
              <a:rPr lang="fr-FR" sz="1600" dirty="0" err="1" smtClean="0"/>
              <a:t>average</a:t>
            </a:r>
            <a:r>
              <a:rPr lang="fr-FR" sz="1600" dirty="0" smtClean="0"/>
              <a:t>)</a:t>
            </a:r>
          </a:p>
          <a:p>
            <a:endParaRPr lang="fr-FR" sz="1600" dirty="0" smtClean="0"/>
          </a:p>
          <a:p>
            <a:pPr>
              <a:buFont typeface="Wingdings" pitchFamily="2" charset="2"/>
              <a:buChar char="§"/>
            </a:pPr>
            <a:r>
              <a:rPr lang="fr-FR" sz="1600" dirty="0" smtClean="0"/>
              <a:t> ESS (</a:t>
            </a:r>
            <a:r>
              <a:rPr lang="fr-FR" sz="1600" dirty="0" err="1" smtClean="0"/>
              <a:t>European</a:t>
            </a:r>
            <a:r>
              <a:rPr lang="fr-FR" sz="1600" dirty="0" smtClean="0"/>
              <a:t> Spallation Source, </a:t>
            </a:r>
            <a:r>
              <a:rPr lang="fr-FR" sz="1600" dirty="0" err="1" smtClean="0"/>
              <a:t>Sweden</a:t>
            </a:r>
            <a:r>
              <a:rPr lang="fr-FR" sz="1600" dirty="0" smtClean="0"/>
              <a:t>): </a:t>
            </a:r>
          </a:p>
          <a:p>
            <a:r>
              <a:rPr lang="fr-FR" sz="1600" dirty="0" smtClean="0"/>
              <a:t>5 MW (</a:t>
            </a:r>
            <a:r>
              <a:rPr lang="fr-FR" sz="1600" dirty="0" err="1" smtClean="0"/>
              <a:t>average</a:t>
            </a:r>
            <a:r>
              <a:rPr lang="fr-FR" sz="1600" dirty="0" smtClean="0"/>
              <a:t>)</a:t>
            </a:r>
          </a:p>
          <a:p>
            <a:endParaRPr lang="fr-FR" sz="1600" dirty="0" smtClean="0"/>
          </a:p>
          <a:p>
            <a:pPr>
              <a:buFont typeface="Wingdings" pitchFamily="2" charset="2"/>
              <a:buChar char="§"/>
            </a:pPr>
            <a:r>
              <a:rPr lang="fr-FR" sz="1600" dirty="0" smtClean="0"/>
              <a:t> LHC (Large Hadron </a:t>
            </a:r>
            <a:r>
              <a:rPr lang="fr-FR" sz="1600" dirty="0" err="1" smtClean="0"/>
              <a:t>Collider</a:t>
            </a:r>
            <a:r>
              <a:rPr lang="fr-FR" sz="1600" dirty="0" smtClean="0"/>
              <a:t>) : </a:t>
            </a:r>
          </a:p>
          <a:p>
            <a:r>
              <a:rPr lang="fr-FR" sz="1600" dirty="0" smtClean="0"/>
              <a:t>4 TW (</a:t>
            </a:r>
            <a:r>
              <a:rPr lang="fr-FR" sz="1600" dirty="0" err="1" smtClean="0"/>
              <a:t>average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579" y="6092846"/>
            <a:ext cx="3406155" cy="687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301149" y="836712"/>
            <a:ext cx="853244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b="1" dirty="0" smtClean="0">
                <a:solidFill>
                  <a:srgbClr val="1F497D"/>
                </a:solidFill>
              </a:rPr>
              <a:t>Superconducting magnet is required for high energy or high current applications</a:t>
            </a:r>
          </a:p>
          <a:p>
            <a:pPr eaLnBrk="0" hangingPunct="0">
              <a:defRPr/>
            </a:pPr>
            <a:endParaRPr lang="en-US" sz="2400" b="1" dirty="0">
              <a:solidFill>
                <a:srgbClr val="1F497D"/>
              </a:solidFill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2000" b="1" dirty="0" smtClean="0"/>
              <a:t> </a:t>
            </a:r>
            <a:r>
              <a:rPr lang="en-US" sz="2000" dirty="0" smtClean="0"/>
              <a:t>Reduction of radius of curvature and power consumption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 smtClean="0"/>
              <a:t> With room temperature magnets, the LHC circumference would be 120 km and the power consumption impossible to handle</a:t>
            </a:r>
          </a:p>
          <a:p>
            <a:pPr lvl="2" eaLnBrk="0" hangingPunct="0">
              <a:defRPr/>
            </a:pPr>
            <a:endParaRPr lang="en-US" sz="2000" b="1" dirty="0" smtClean="0"/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2000" dirty="0" smtClean="0"/>
              <a:t> Bigger beam pipe aperture as B </a:t>
            </a:r>
            <a:r>
              <a:rPr lang="en-US" sz="2000" dirty="0" smtClean="0">
                <a:sym typeface="Symbol"/>
              </a:rPr>
              <a:t> I</a:t>
            </a:r>
            <a:r>
              <a:rPr lang="en-US" sz="2000" baseline="-25000" dirty="0" smtClean="0">
                <a:sym typeface="Symbol"/>
              </a:rPr>
              <a:t>0</a:t>
            </a:r>
            <a:r>
              <a:rPr lang="en-US" sz="2000" dirty="0" smtClean="0">
                <a:sym typeface="Symbol"/>
              </a:rPr>
              <a:t>/aperture for dipole , I</a:t>
            </a:r>
            <a:r>
              <a:rPr lang="en-US" sz="2000" baseline="-25000" dirty="0" smtClean="0">
                <a:sym typeface="Symbol"/>
              </a:rPr>
              <a:t>0</a:t>
            </a:r>
            <a:r>
              <a:rPr lang="en-US" sz="2000" dirty="0" smtClean="0">
                <a:sym typeface="Symbol"/>
              </a:rPr>
              <a:t>/aperture</a:t>
            </a:r>
            <a:r>
              <a:rPr lang="en-US" sz="2000" baseline="30000" dirty="0" smtClean="0">
                <a:sym typeface="Symbol"/>
              </a:rPr>
              <a:t>2</a:t>
            </a:r>
            <a:r>
              <a:rPr lang="en-US" sz="2000" dirty="0" smtClean="0">
                <a:sym typeface="Symbol"/>
              </a:rPr>
              <a:t> for quadrupoles</a:t>
            </a:r>
            <a:endParaRPr lang="en-US" sz="2000" dirty="0" smtClean="0"/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 smtClean="0"/>
              <a:t> Bigger transverse acceptance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 smtClean="0"/>
              <a:t> Less beam losses, Less </a:t>
            </a:r>
            <a:r>
              <a:rPr lang="en-US" sz="2000" dirty="0" err="1" smtClean="0"/>
              <a:t>contraints</a:t>
            </a:r>
            <a:r>
              <a:rPr lang="en-US" sz="2000" dirty="0" smtClean="0"/>
              <a:t> for alignment.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endParaRPr lang="en-US" sz="2000" b="1" dirty="0" smtClean="0"/>
          </a:p>
          <a:p>
            <a:pPr lvl="2" eaLnBrk="0" hangingPunct="0">
              <a:defRPr/>
            </a:pP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9158" name="Picture 6" descr="https://lhc2008.web.cern.ch/lhc2008/inauguration/images/expo/lhc-pho-1998-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965" y="4382269"/>
            <a:ext cx="2830691" cy="1988840"/>
          </a:xfrm>
          <a:prstGeom prst="rect">
            <a:avLst/>
          </a:prstGeom>
          <a:noFill/>
        </p:spPr>
      </p:pic>
      <p:pic>
        <p:nvPicPr>
          <p:cNvPr id="49160" name="Picture 8" descr="http://www.lhc-closer.es/img/subidas/4_6_3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6952" y="4365104"/>
            <a:ext cx="2448272" cy="2006005"/>
          </a:xfrm>
          <a:prstGeom prst="rect">
            <a:avLst/>
          </a:prstGeom>
          <a:noFill/>
        </p:spPr>
      </p:pic>
      <p:pic>
        <p:nvPicPr>
          <p:cNvPr id="49162" name="Picture 10" descr="http://www.lhc-closer.es/img/subidas/4_6_2_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2656" y="4382269"/>
            <a:ext cx="2668785" cy="198884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771800" y="6488668"/>
            <a:ext cx="3365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http://www.lhc-closer.es/1/4/6/1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WHY SUPERCONDUCTIVITY for MAGNETS ?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ym typeface="Wingdings" pitchFamily="2" charset="2"/>
              </a:rPr>
              <a:t>BEAM </a:t>
            </a:r>
            <a:r>
              <a:rPr lang="fr-FR" dirty="0" err="1" smtClean="0">
                <a:sym typeface="Wingdings" pitchFamily="2" charset="2"/>
              </a:rPr>
              <a:t>losses</a:t>
            </a:r>
            <a:r>
              <a:rPr lang="fr-FR" dirty="0" smtClean="0">
                <a:sym typeface="Wingdings" pitchFamily="2" charset="2"/>
              </a:rPr>
              <a:t> : </a:t>
            </a:r>
            <a:r>
              <a:rPr lang="fr-FR" dirty="0" err="1" smtClean="0">
                <a:sym typeface="Wingdings" pitchFamily="2" charset="2"/>
              </a:rPr>
              <a:t>example</a:t>
            </a:r>
            <a:r>
              <a:rPr lang="fr-FR" dirty="0" smtClean="0">
                <a:sym typeface="Wingdings" pitchFamily="2" charset="2"/>
              </a:rPr>
              <a:t> LHC</a:t>
            </a:r>
            <a:endParaRPr lang="fr-FR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49876"/>
          <a:stretch/>
        </p:blipFill>
        <p:spPr bwMode="auto">
          <a:xfrm>
            <a:off x="107504" y="850430"/>
            <a:ext cx="8636898" cy="2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23528" y="4149080"/>
            <a:ext cx="8820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stored</a:t>
            </a:r>
            <a:r>
              <a:rPr lang="fr-FR" dirty="0" smtClean="0"/>
              <a:t> in LHC </a:t>
            </a:r>
            <a:r>
              <a:rPr lang="fr-FR" dirty="0" err="1" smtClean="0"/>
              <a:t>beam</a:t>
            </a:r>
            <a:r>
              <a:rPr lang="fr-FR" dirty="0" smtClean="0"/>
              <a:t> : 360 MJ </a:t>
            </a:r>
            <a:r>
              <a:rPr lang="fr-FR" dirty="0" err="1" smtClean="0"/>
              <a:t>enough</a:t>
            </a:r>
            <a:r>
              <a:rPr lang="fr-FR" dirty="0" smtClean="0"/>
              <a:t> to </a:t>
            </a:r>
            <a:r>
              <a:rPr lang="fr-FR" dirty="0" err="1" smtClean="0"/>
              <a:t>melt</a:t>
            </a:r>
            <a:r>
              <a:rPr lang="fr-FR" dirty="0" smtClean="0"/>
              <a:t> 5.6 tons of gold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losses</a:t>
            </a:r>
            <a:r>
              <a:rPr lang="fr-FR" dirty="0" smtClean="0"/>
              <a:t> have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maintained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low</a:t>
            </a:r>
            <a:endParaRPr lang="fr-FR" dirty="0" smtClean="0"/>
          </a:p>
          <a:p>
            <a:pPr marL="742950" lvl="1" indent="-285750">
              <a:buFontTx/>
              <a:buChar char="-"/>
            </a:pPr>
            <a:r>
              <a:rPr lang="fr-FR" dirty="0" smtClean="0"/>
              <a:t>In case of excessive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losses</a:t>
            </a:r>
            <a:r>
              <a:rPr lang="fr-FR" dirty="0" smtClean="0"/>
              <a:t>, </a:t>
            </a:r>
            <a:r>
              <a:rPr lang="fr-FR" dirty="0" err="1" smtClean="0"/>
              <a:t>detection</a:t>
            </a:r>
            <a:r>
              <a:rPr lang="fr-FR" dirty="0" smtClean="0"/>
              <a:t> has to </a:t>
            </a:r>
            <a:r>
              <a:rPr lang="fr-FR" dirty="0" err="1" smtClean="0"/>
              <a:t>happen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quickly</a:t>
            </a:r>
            <a:r>
              <a:rPr lang="fr-FR" dirty="0" smtClean="0"/>
              <a:t> and </a:t>
            </a:r>
            <a:r>
              <a:rPr lang="fr-FR" dirty="0" err="1" smtClean="0"/>
              <a:t>beam</a:t>
            </a:r>
            <a:r>
              <a:rPr lang="fr-FR" dirty="0" smtClean="0"/>
              <a:t> has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dumped</a:t>
            </a:r>
            <a:r>
              <a:rPr lang="fr-FR" dirty="0" smtClean="0"/>
              <a:t> </a:t>
            </a:r>
            <a:r>
              <a:rPr lang="fr-FR" dirty="0" err="1" smtClean="0"/>
              <a:t>immediately</a:t>
            </a:r>
            <a:endParaRPr lang="fr-FR" dirty="0" smtClean="0"/>
          </a:p>
          <a:p>
            <a:endParaRPr lang="fr-FR" dirty="0" smtClean="0"/>
          </a:p>
          <a:p>
            <a:pPr>
              <a:buFont typeface="Wingdings" pitchFamily="2" charset="2"/>
              <a:buChar char="q"/>
            </a:pPr>
            <a:r>
              <a:rPr lang="fr-FR" dirty="0" smtClean="0"/>
              <a:t> 9 GJ </a:t>
            </a:r>
            <a:r>
              <a:rPr lang="fr-FR" dirty="0" err="1" smtClean="0"/>
              <a:t>stored</a:t>
            </a:r>
            <a:r>
              <a:rPr lang="fr-FR" dirty="0" smtClean="0"/>
              <a:t> in </a:t>
            </a:r>
            <a:r>
              <a:rPr lang="fr-FR" dirty="0" err="1" smtClean="0"/>
              <a:t>dipole</a:t>
            </a:r>
            <a:r>
              <a:rPr lang="fr-FR" dirty="0" smtClean="0"/>
              <a:t> </a:t>
            </a:r>
            <a:r>
              <a:rPr lang="fr-FR" dirty="0" err="1" smtClean="0"/>
              <a:t>magnets</a:t>
            </a:r>
            <a:r>
              <a:rPr lang="fr-FR" dirty="0" smtClean="0"/>
              <a:t> </a:t>
            </a:r>
            <a:r>
              <a:rPr lang="fr-FR" dirty="0" err="1" smtClean="0"/>
              <a:t>enough</a:t>
            </a:r>
            <a:r>
              <a:rPr lang="fr-FR" dirty="0" smtClean="0"/>
              <a:t> to </a:t>
            </a:r>
            <a:r>
              <a:rPr lang="fr-FR" dirty="0" err="1" smtClean="0"/>
              <a:t>melt</a:t>
            </a:r>
            <a:r>
              <a:rPr lang="fr-FR" dirty="0" smtClean="0"/>
              <a:t> 45 tons of gold.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138926" y="783288"/>
            <a:ext cx="359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Courtesy</a:t>
            </a:r>
            <a:r>
              <a:rPr lang="fr-FR" dirty="0" smtClean="0"/>
              <a:t> of R. Schmidt, CERN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802" y="169116"/>
            <a:ext cx="1243109" cy="1344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2"/>
          <p:cNvSpPr>
            <a:spLocks noGrp="1"/>
          </p:cNvSpPr>
          <p:nvPr>
            <p:ph type="title"/>
          </p:nvPr>
        </p:nvSpPr>
        <p:spPr>
          <a:xfrm>
            <a:off x="2123728" y="1124744"/>
            <a:ext cx="4828547" cy="3259884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fr-FR" sz="3200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HOPE YOU ENJOYED KNOWING MORE ABOUT SUPERCONDUCTIVITY AND CRYOGENICS FOR ACCELERATORS</a:t>
            </a:r>
          </a:p>
        </p:txBody>
      </p:sp>
      <p:sp>
        <p:nvSpPr>
          <p:cNvPr id="11" name="Titre 12"/>
          <p:cNvSpPr txBox="1">
            <a:spLocks/>
          </p:cNvSpPr>
          <p:nvPr/>
        </p:nvSpPr>
        <p:spPr bwMode="auto">
          <a:xfrm>
            <a:off x="1153625" y="3645024"/>
            <a:ext cx="676875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rPr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necteur droit avec flèche 21"/>
          <p:cNvCxnSpPr/>
          <p:nvPr/>
        </p:nvCxnSpPr>
        <p:spPr>
          <a:xfrm flipV="1">
            <a:off x="3635896" y="5661248"/>
            <a:ext cx="108012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Example</a:t>
            </a:r>
            <a:r>
              <a:rPr lang="fr-FR" dirty="0" smtClean="0"/>
              <a:t> of 120°C </a:t>
            </a:r>
            <a:r>
              <a:rPr lang="fr-FR" dirty="0" err="1" smtClean="0"/>
              <a:t>baking</a:t>
            </a:r>
            <a:r>
              <a:rPr lang="fr-FR" dirty="0" smtClean="0"/>
              <a:t> : SPIRAL2 QWR @ IPNO</a:t>
            </a:r>
            <a:endParaRPr lang="fr-FR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981075"/>
            <a:ext cx="7715250" cy="52863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buNone/>
              <a:defRPr/>
            </a:pPr>
            <a:endParaRPr lang="en-US" sz="1200" dirty="0" smtClean="0"/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1800" dirty="0" smtClean="0"/>
              <a:t>After 72h drying </a:t>
            </a:r>
            <a:r>
              <a:rPr lang="en-US" sz="1800" dirty="0" smtClean="0">
                <a:sym typeface="Wingdings" pitchFamily="2" charset="2"/>
              </a:rPr>
              <a:t> 48 h baking @ 120°C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1800" dirty="0" smtClean="0">
                <a:sym typeface="Wingdings" pitchFamily="2" charset="2"/>
              </a:rPr>
              <a:t>“Forced” air flow inside the helium vessel + heater on the cavity bottom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1800" dirty="0" smtClean="0">
                <a:sym typeface="Wingdings" pitchFamily="2" charset="2"/>
              </a:rPr>
              <a:t>Cavity wrapped in a foil blanket </a:t>
            </a:r>
            <a:endParaRPr lang="en-US" sz="1800" dirty="0" smtClean="0"/>
          </a:p>
        </p:txBody>
      </p:sp>
      <p:grpSp>
        <p:nvGrpSpPr>
          <p:cNvPr id="2" name="Groupe 49"/>
          <p:cNvGrpSpPr/>
          <p:nvPr/>
        </p:nvGrpSpPr>
        <p:grpSpPr>
          <a:xfrm>
            <a:off x="4716016" y="3933056"/>
            <a:ext cx="2857520" cy="2666360"/>
            <a:chOff x="3995936" y="2922880"/>
            <a:chExt cx="2857520" cy="2666360"/>
          </a:xfrm>
        </p:grpSpPr>
        <p:pic>
          <p:nvPicPr>
            <p:cNvPr id="26" name="Picture 2" descr="D:\PROJETS\SPIRAL2\QWR_SERIE\PHOTOS\PICT01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4067374" y="2922880"/>
              <a:ext cx="2704485" cy="2028364"/>
            </a:xfrm>
            <a:prstGeom prst="rect">
              <a:avLst/>
            </a:prstGeom>
            <a:noFill/>
          </p:spPr>
        </p:pic>
        <p:sp>
          <p:nvSpPr>
            <p:cNvPr id="27" name="ZoneTexte 26"/>
            <p:cNvSpPr txBox="1"/>
            <p:nvPr/>
          </p:nvSpPr>
          <p:spPr>
            <a:xfrm>
              <a:off x="3995936" y="5066020"/>
              <a:ext cx="2857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Heater (not shown)  glued onto the copper cap</a:t>
              </a:r>
              <a:endParaRPr lang="en-US" sz="1400" dirty="0"/>
            </a:p>
          </p:txBody>
        </p:sp>
      </p:grpSp>
      <p:grpSp>
        <p:nvGrpSpPr>
          <p:cNvPr id="3" name="Groupe 47"/>
          <p:cNvGrpSpPr/>
          <p:nvPr/>
        </p:nvGrpSpPr>
        <p:grpSpPr>
          <a:xfrm>
            <a:off x="1043608" y="2204864"/>
            <a:ext cx="2904130" cy="4353704"/>
            <a:chOff x="571472" y="2000240"/>
            <a:chExt cx="3194122" cy="4857760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8794" y="2000240"/>
              <a:ext cx="1836800" cy="442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Flèche vers le bas 29"/>
            <p:cNvSpPr/>
            <p:nvPr/>
          </p:nvSpPr>
          <p:spPr>
            <a:xfrm>
              <a:off x="2714612" y="4929198"/>
              <a:ext cx="214314" cy="28575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èche courbée vers le haut 30"/>
            <p:cNvSpPr/>
            <p:nvPr/>
          </p:nvSpPr>
          <p:spPr>
            <a:xfrm>
              <a:off x="2857488" y="5286388"/>
              <a:ext cx="214314" cy="142876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Flèche courbée vers le haut 31"/>
            <p:cNvSpPr/>
            <p:nvPr/>
          </p:nvSpPr>
          <p:spPr>
            <a:xfrm flipH="1">
              <a:off x="2571736" y="5286388"/>
              <a:ext cx="223838" cy="152400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Flèche vers le bas 32"/>
            <p:cNvSpPr/>
            <p:nvPr/>
          </p:nvSpPr>
          <p:spPr>
            <a:xfrm rot="569665" flipV="1">
              <a:off x="2954699" y="3219283"/>
              <a:ext cx="82244" cy="31932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èche vers le bas 33"/>
            <p:cNvSpPr/>
            <p:nvPr/>
          </p:nvSpPr>
          <p:spPr>
            <a:xfrm rot="21338559" flipV="1">
              <a:off x="2655738" y="3216546"/>
              <a:ext cx="61613" cy="33307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èche courbée vers le haut 34"/>
            <p:cNvSpPr/>
            <p:nvPr/>
          </p:nvSpPr>
          <p:spPr>
            <a:xfrm flipV="1">
              <a:off x="3071802" y="2714620"/>
              <a:ext cx="428628" cy="142876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Flèche courbée vers le haut 35"/>
            <p:cNvSpPr/>
            <p:nvPr/>
          </p:nvSpPr>
          <p:spPr>
            <a:xfrm flipH="1" flipV="1">
              <a:off x="2143108" y="2714620"/>
              <a:ext cx="438152" cy="152400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Flèche vers le bas 36"/>
            <p:cNvSpPr/>
            <p:nvPr/>
          </p:nvSpPr>
          <p:spPr>
            <a:xfrm rot="569665" flipV="1">
              <a:off x="2883261" y="4005100"/>
              <a:ext cx="82244" cy="31932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lèche vers le bas 38"/>
            <p:cNvSpPr/>
            <p:nvPr/>
          </p:nvSpPr>
          <p:spPr>
            <a:xfrm rot="21338559" flipV="1">
              <a:off x="2655738" y="4002364"/>
              <a:ext cx="61613" cy="33307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èche vers le bas 42"/>
            <p:cNvSpPr/>
            <p:nvPr/>
          </p:nvSpPr>
          <p:spPr>
            <a:xfrm rot="10800000" flipV="1">
              <a:off x="2071670" y="3571876"/>
              <a:ext cx="71438" cy="38386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èche vers le bas 43"/>
            <p:cNvSpPr/>
            <p:nvPr/>
          </p:nvSpPr>
          <p:spPr>
            <a:xfrm rot="10800000" flipV="1">
              <a:off x="3500430" y="3643314"/>
              <a:ext cx="71438" cy="38386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lèche vers le bas 48"/>
            <p:cNvSpPr/>
            <p:nvPr/>
          </p:nvSpPr>
          <p:spPr>
            <a:xfrm rot="10800000" flipV="1">
              <a:off x="2071670" y="4929198"/>
              <a:ext cx="71438" cy="38386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lèche vers le bas 55"/>
            <p:cNvSpPr/>
            <p:nvPr/>
          </p:nvSpPr>
          <p:spPr>
            <a:xfrm rot="10800000" flipV="1">
              <a:off x="3500430" y="4929198"/>
              <a:ext cx="71438" cy="38386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lèche vers le bas 56"/>
            <p:cNvSpPr/>
            <p:nvPr/>
          </p:nvSpPr>
          <p:spPr>
            <a:xfrm rot="5400000">
              <a:off x="1607323" y="5393545"/>
              <a:ext cx="214314" cy="28575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2357422" y="4429132"/>
              <a:ext cx="928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Input</a:t>
              </a:r>
            </a:p>
            <a:p>
              <a:pPr algn="ctr"/>
              <a:r>
                <a:rPr lang="en-US" sz="1400" dirty="0" smtClean="0"/>
                <a:t>~120°C</a:t>
              </a:r>
              <a:endParaRPr lang="en-US" sz="1400" dirty="0"/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571472" y="5214950"/>
              <a:ext cx="928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Output</a:t>
              </a:r>
            </a:p>
            <a:p>
              <a:pPr algn="ctr"/>
              <a:r>
                <a:rPr lang="en-US" sz="1400" dirty="0" smtClean="0"/>
                <a:t>~110°C</a:t>
              </a:r>
              <a:endParaRPr lang="en-US" sz="1400" dirty="0"/>
            </a:p>
          </p:txBody>
        </p:sp>
        <p:grpSp>
          <p:nvGrpSpPr>
            <p:cNvPr id="4" name="Groupe 51"/>
            <p:cNvGrpSpPr/>
            <p:nvPr/>
          </p:nvGrpSpPr>
          <p:grpSpPr>
            <a:xfrm rot="1205026">
              <a:off x="2158951" y="6116925"/>
              <a:ext cx="285752" cy="142876"/>
              <a:chOff x="4572000" y="5929330"/>
              <a:chExt cx="438152" cy="295276"/>
            </a:xfrm>
          </p:grpSpPr>
          <p:cxnSp>
            <p:nvCxnSpPr>
              <p:cNvPr id="76" name="Connecteur droit 75"/>
              <p:cNvCxnSpPr/>
              <p:nvPr/>
            </p:nvCxnSpPr>
            <p:spPr>
              <a:xfrm rot="5400000">
                <a:off x="4464843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/>
              <p:cNvCxnSpPr/>
              <p:nvPr/>
            </p:nvCxnSpPr>
            <p:spPr>
              <a:xfrm rot="16200000" flipH="1">
                <a:off x="4536281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77"/>
              <p:cNvCxnSpPr/>
              <p:nvPr/>
            </p:nvCxnSpPr>
            <p:spPr>
              <a:xfrm rot="5400000">
                <a:off x="4607719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/>
              <p:cNvCxnSpPr/>
              <p:nvPr/>
            </p:nvCxnSpPr>
            <p:spPr>
              <a:xfrm rot="16200000" flipH="1">
                <a:off x="4679157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/>
              <p:cNvCxnSpPr/>
              <p:nvPr/>
            </p:nvCxnSpPr>
            <p:spPr>
              <a:xfrm rot="5400000">
                <a:off x="4750595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/>
              <p:cNvCxnSpPr/>
              <p:nvPr/>
            </p:nvCxnSpPr>
            <p:spPr>
              <a:xfrm rot="16200000" flipH="1">
                <a:off x="4822033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e 52"/>
            <p:cNvGrpSpPr/>
            <p:nvPr/>
          </p:nvGrpSpPr>
          <p:grpSpPr>
            <a:xfrm rot="20260555">
              <a:off x="3229569" y="6121123"/>
              <a:ext cx="285752" cy="142876"/>
              <a:chOff x="4572000" y="5929330"/>
              <a:chExt cx="438152" cy="295276"/>
            </a:xfrm>
          </p:grpSpPr>
          <p:cxnSp>
            <p:nvCxnSpPr>
              <p:cNvPr id="70" name="Connecteur droit 69"/>
              <p:cNvCxnSpPr/>
              <p:nvPr/>
            </p:nvCxnSpPr>
            <p:spPr>
              <a:xfrm rot="5400000">
                <a:off x="4464843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/>
              <p:cNvCxnSpPr/>
              <p:nvPr/>
            </p:nvCxnSpPr>
            <p:spPr>
              <a:xfrm rot="16200000" flipH="1">
                <a:off x="4536281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/>
              <p:cNvCxnSpPr/>
              <p:nvPr/>
            </p:nvCxnSpPr>
            <p:spPr>
              <a:xfrm rot="5400000">
                <a:off x="4607719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cteur droit 72"/>
              <p:cNvCxnSpPr/>
              <p:nvPr/>
            </p:nvCxnSpPr>
            <p:spPr>
              <a:xfrm rot="16200000" flipH="1">
                <a:off x="4679157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73"/>
              <p:cNvCxnSpPr/>
              <p:nvPr/>
            </p:nvCxnSpPr>
            <p:spPr>
              <a:xfrm rot="5400000">
                <a:off x="4750595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/>
              <p:cNvCxnSpPr/>
              <p:nvPr/>
            </p:nvCxnSpPr>
            <p:spPr>
              <a:xfrm rot="16200000" flipH="1">
                <a:off x="4822033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ZoneTexte 61"/>
            <p:cNvSpPr txBox="1"/>
            <p:nvPr/>
          </p:nvSpPr>
          <p:spPr>
            <a:xfrm>
              <a:off x="2428860" y="6334780"/>
              <a:ext cx="928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Heater</a:t>
              </a:r>
            </a:p>
            <a:p>
              <a:pPr algn="ctr"/>
              <a:r>
                <a:rPr lang="en-US" sz="1400" dirty="0" smtClean="0"/>
                <a:t>~110°C</a:t>
              </a:r>
              <a:endParaRPr lang="en-US" sz="1400" dirty="0"/>
            </a:p>
          </p:txBody>
        </p:sp>
        <p:grpSp>
          <p:nvGrpSpPr>
            <p:cNvPr id="6" name="Groupe 60"/>
            <p:cNvGrpSpPr/>
            <p:nvPr/>
          </p:nvGrpSpPr>
          <p:grpSpPr>
            <a:xfrm>
              <a:off x="2714612" y="6215082"/>
              <a:ext cx="285752" cy="142876"/>
              <a:chOff x="4572000" y="5929330"/>
              <a:chExt cx="438152" cy="295276"/>
            </a:xfrm>
          </p:grpSpPr>
          <p:cxnSp>
            <p:nvCxnSpPr>
              <p:cNvPr id="64" name="Connecteur droit 63"/>
              <p:cNvCxnSpPr/>
              <p:nvPr/>
            </p:nvCxnSpPr>
            <p:spPr>
              <a:xfrm rot="5400000">
                <a:off x="4464843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/>
              <p:cNvCxnSpPr/>
              <p:nvPr/>
            </p:nvCxnSpPr>
            <p:spPr>
              <a:xfrm rot="16200000" flipH="1">
                <a:off x="4536281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/>
              <p:nvPr/>
            </p:nvCxnSpPr>
            <p:spPr>
              <a:xfrm rot="5400000">
                <a:off x="4607719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/>
              <p:cNvCxnSpPr/>
              <p:nvPr/>
            </p:nvCxnSpPr>
            <p:spPr>
              <a:xfrm rot="16200000" flipH="1">
                <a:off x="4679157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/>
              <p:cNvCxnSpPr/>
              <p:nvPr/>
            </p:nvCxnSpPr>
            <p:spPr>
              <a:xfrm rot="5400000">
                <a:off x="4750595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/>
              <p:cNvCxnSpPr/>
              <p:nvPr/>
            </p:nvCxnSpPr>
            <p:spPr>
              <a:xfrm rot="16200000" flipH="1">
                <a:off x="4822033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08720"/>
            <a:ext cx="909273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cap="none" dirty="0" smtClean="0">
                <a:ln>
                  <a:noFill/>
                </a:ln>
              </a:rPr>
              <a:t>The MYRRHA spoke cryomodule (6) 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740996" cy="528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Q-</a:t>
            </a:r>
            <a:r>
              <a:rPr lang="fr-FR" dirty="0" err="1" smtClean="0">
                <a:sym typeface="Wingdings" pitchFamily="2" charset="2"/>
              </a:rPr>
              <a:t>disease</a:t>
            </a:r>
            <a:r>
              <a:rPr lang="fr-FR" dirty="0" smtClean="0">
                <a:sym typeface="Wingdings" pitchFamily="2" charset="2"/>
              </a:rPr>
              <a:t> or 100K </a:t>
            </a:r>
            <a:r>
              <a:rPr lang="fr-FR" dirty="0" err="1" smtClean="0">
                <a:sym typeface="Wingdings" pitchFamily="2" charset="2"/>
              </a:rPr>
              <a:t>effect</a:t>
            </a:r>
            <a:endParaRPr lang="fr-FR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80528" y="737409"/>
            <a:ext cx="93245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When a cavity was cooled down or warmed up too slowly, the quality factor (</a:t>
            </a:r>
            <a:r>
              <a:rPr lang="en-US" sz="1600" dirty="0" err="1" smtClean="0">
                <a:sym typeface="Symbol"/>
              </a:rPr>
              <a:t>i.e</a:t>
            </a:r>
            <a:r>
              <a:rPr lang="en-US" sz="1600" dirty="0" smtClean="0">
                <a:sym typeface="Symbol"/>
              </a:rPr>
              <a:t> power dissipation) could fall of one order of magnitude.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The hydrogen trapped in Niobium precipitates in an ordered phase (</a:t>
            </a:r>
            <a:r>
              <a:rPr lang="el-GR" sz="1600" dirty="0" smtClean="0">
                <a:sym typeface="Symbol"/>
              </a:rPr>
              <a:t>β</a:t>
            </a:r>
            <a:r>
              <a:rPr lang="fr-FR" sz="1600" dirty="0" smtClean="0">
                <a:sym typeface="Symbol"/>
              </a:rPr>
              <a:t>)</a:t>
            </a:r>
            <a:r>
              <a:rPr lang="en-US" sz="1600" dirty="0" smtClean="0">
                <a:sym typeface="Symbol"/>
              </a:rPr>
              <a:t>, which shows no superconducting properties  surface resistance is degraded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Hydrogen sources : surface treatment (chemical etching), residual gas in atmosphere.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If fast cool down, no time to precipitate (&lt;1h between 150K-50K)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Solution to avoid Q-disease : high temperature degassing at 600°C during 6h.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 but expensive and time consuming.	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179512" y="3212976"/>
            <a:ext cx="4392488" cy="3561854"/>
            <a:chOff x="1259632" y="2387426"/>
            <a:chExt cx="6578104" cy="4425950"/>
          </a:xfrm>
        </p:grpSpPr>
        <p:pic>
          <p:nvPicPr>
            <p:cNvPr id="1536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59632" y="2387426"/>
              <a:ext cx="6578104" cy="442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Étoile à 4 branches 8"/>
            <p:cNvSpPr/>
            <p:nvPr/>
          </p:nvSpPr>
          <p:spPr>
            <a:xfrm>
              <a:off x="5264921" y="3899594"/>
              <a:ext cx="323828" cy="288032"/>
            </a:xfrm>
            <a:prstGeom prst="star4">
              <a:avLst>
                <a:gd name="adj" fmla="val 21929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051719" y="5843810"/>
              <a:ext cx="2429083" cy="458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Spiral2 </a:t>
              </a:r>
              <a:r>
                <a:rPr lang="fr-FR" dirty="0" err="1" smtClean="0"/>
                <a:t>cavity</a:t>
              </a:r>
              <a:endParaRPr lang="fr-FR" dirty="0"/>
            </a:p>
          </p:txBody>
        </p:sp>
      </p:grpSp>
      <p:pic>
        <p:nvPicPr>
          <p:cNvPr id="11" name="Picture 585"/>
          <p:cNvPicPr/>
          <p:nvPr/>
        </p:nvPicPr>
        <p:blipFill>
          <a:blip r:embed="rId3" cstate="print"/>
          <a:srcRect l="20331" t="18469" r="19812" b="21269"/>
          <a:stretch>
            <a:fillRect/>
          </a:stretch>
        </p:blipFill>
        <p:spPr bwMode="auto">
          <a:xfrm>
            <a:off x="4713794" y="3212976"/>
            <a:ext cx="4430206" cy="356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IPN\MYRTE\Champ_H_spo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3513137" cy="3916363"/>
          </a:xfrm>
          <a:prstGeom prst="rect">
            <a:avLst/>
          </a:prstGeom>
          <a:noFill/>
        </p:spPr>
      </p:pic>
      <p:pic>
        <p:nvPicPr>
          <p:cNvPr id="48132" name="Picture 4" descr="D:\IPN\MYRTE\Champ_Hvec_spo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72816"/>
            <a:ext cx="3551237" cy="3916363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D:\IPN\MYRTE\Champ_Evec_spo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72816"/>
            <a:ext cx="3505200" cy="3954463"/>
          </a:xfrm>
          <a:prstGeom prst="rect">
            <a:avLst/>
          </a:prstGeom>
          <a:noFill/>
        </p:spPr>
      </p:pic>
      <p:pic>
        <p:nvPicPr>
          <p:cNvPr id="49154" name="Picture 2" descr="D:\IPN\MYRTE\Champ_E_spo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72816"/>
            <a:ext cx="3543300" cy="3932237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</a:t>
            </a:r>
            <a:r>
              <a:rPr lang="fr-FR" sz="2400" cap="none" dirty="0" err="1" smtClean="0">
                <a:ln>
                  <a:noFill/>
                </a:ln>
              </a:rPr>
              <a:t>history</a:t>
            </a:r>
            <a:endParaRPr lang="fr-FR" sz="2400" cap="none" dirty="0" smtClean="0">
              <a:ln>
                <a:noFill/>
              </a:ln>
            </a:endParaRP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pic>
        <p:nvPicPr>
          <p:cNvPr id="52225" name="Picture 1" descr="D:\IPN\Cours\PHENIICS\Tableau_périodi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136904" cy="5413609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971600" y="6453336"/>
            <a:ext cx="7062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« The </a:t>
            </a:r>
            <a:r>
              <a:rPr lang="fr-FR" sz="1400" dirty="0" err="1" smtClean="0"/>
              <a:t>rise</a:t>
            </a:r>
            <a:r>
              <a:rPr lang="fr-FR" sz="1400" dirty="0" smtClean="0"/>
              <a:t> of the </a:t>
            </a:r>
            <a:r>
              <a:rPr lang="fr-FR" sz="1400" dirty="0" err="1" smtClean="0"/>
              <a:t>Superconductors</a:t>
            </a:r>
            <a:r>
              <a:rPr lang="fr-FR" sz="1400" dirty="0" smtClean="0"/>
              <a:t> », P.J. Ford, G.A. </a:t>
            </a:r>
            <a:r>
              <a:rPr lang="fr-FR" sz="1400" dirty="0" err="1" smtClean="0"/>
              <a:t>Saunders</a:t>
            </a:r>
            <a:r>
              <a:rPr lang="fr-FR" sz="1400" dirty="0" smtClean="0"/>
              <a:t>, CRC </a:t>
            </a:r>
            <a:r>
              <a:rPr lang="fr-FR" sz="1400" dirty="0" err="1" smtClean="0"/>
              <a:t>Press</a:t>
            </a:r>
            <a:r>
              <a:rPr lang="fr-FR" sz="1400" dirty="0" smtClean="0"/>
              <a:t>, 2005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908720"/>
            <a:ext cx="5152957" cy="464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cap="none" dirty="0" smtClean="0">
                <a:ln>
                  <a:noFill/>
                </a:ln>
              </a:rPr>
              <a:t>Example : cryogenic piping of a cryomodule  </a:t>
            </a: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524500"/>
            <a:ext cx="68008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87343" y="771278"/>
            <a:ext cx="7363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Temperature field in an assembly </a:t>
            </a:r>
            <a:r>
              <a:rPr lang="en-GB" b="1" dirty="0" smtClean="0">
                <a:solidFill>
                  <a:schemeClr val="tx2"/>
                </a:solidFill>
                <a:sym typeface="Wingdings" pitchFamily="2" charset="2"/>
              </a:rPr>
              <a:t> Thermal contractions and stresses</a:t>
            </a:r>
            <a:endParaRPr lang="en-GB" b="1" dirty="0" smtClean="0">
              <a:solidFill>
                <a:schemeClr val="tx2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588626" y="1350550"/>
            <a:ext cx="19164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After the cool down, the temperature field in a </a:t>
            </a:r>
            <a:r>
              <a:rPr lang="en-GB" sz="1400" dirty="0" err="1" smtClean="0"/>
              <a:t>cryomodule</a:t>
            </a:r>
            <a:r>
              <a:rPr lang="en-GB" sz="1400" dirty="0" smtClean="0"/>
              <a:t>:</a:t>
            </a:r>
            <a:endParaRPr lang="en-GB" sz="1400" dirty="0"/>
          </a:p>
        </p:txBody>
      </p:sp>
      <p:sp>
        <p:nvSpPr>
          <p:cNvPr id="65" name="ZoneTexte 64"/>
          <p:cNvSpPr txBox="1"/>
          <p:nvPr/>
        </p:nvSpPr>
        <p:spPr>
          <a:xfrm>
            <a:off x="802930" y="5185185"/>
            <a:ext cx="8341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tx2"/>
                </a:solidFill>
                <a:sym typeface="Wingdings" pitchFamily="2" charset="2"/>
              </a:rPr>
              <a:t> </a:t>
            </a:r>
            <a:r>
              <a:rPr lang="en-GB" sz="1600" b="1" dirty="0" smtClean="0">
                <a:solidFill>
                  <a:schemeClr val="tx2"/>
                </a:solidFill>
              </a:rPr>
              <a:t>Theses contractions can create some high thermal stresses. </a:t>
            </a:r>
          </a:p>
          <a:p>
            <a:r>
              <a:rPr lang="en-GB" sz="1600" dirty="0" smtClean="0">
                <a:solidFill>
                  <a:schemeClr val="tx2">
                    <a:lumMod val="50000"/>
                  </a:schemeClr>
                </a:solidFill>
              </a:rPr>
              <a:t>Solving problem of stresses will depend on the type of connection between the components according to their function:</a:t>
            </a:r>
            <a:endParaRPr lang="en-GB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3487270" y="4061935"/>
            <a:ext cx="563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2"/>
                </a:solidFill>
              </a:rPr>
              <a:t>String of cavities at 2/4K: niobium, titanium, stainless steel...</a:t>
            </a:r>
          </a:p>
          <a:p>
            <a:r>
              <a:rPr lang="en-GB" sz="1400" dirty="0" smtClean="0">
                <a:solidFill>
                  <a:schemeClr val="tx2"/>
                </a:solidFill>
              </a:rPr>
              <a:t>Thermal shields at 50/80K: copper, aluminium</a:t>
            </a:r>
          </a:p>
          <a:p>
            <a:r>
              <a:rPr lang="en-GB" sz="1400" dirty="0" smtClean="0">
                <a:solidFill>
                  <a:schemeClr val="tx2"/>
                </a:solidFill>
              </a:rPr>
              <a:t>Cryogenic lines from 2K to 300K: stainless steel, aluminium...</a:t>
            </a:r>
          </a:p>
          <a:p>
            <a:r>
              <a:rPr lang="en-GB" sz="1400" dirty="0" smtClean="0">
                <a:solidFill>
                  <a:schemeClr val="tx2"/>
                </a:solidFill>
              </a:rPr>
              <a:t>Supports from 2K to 300K</a:t>
            </a:r>
            <a:endParaRPr lang="en-GB" sz="1400" dirty="0">
              <a:solidFill>
                <a:schemeClr val="tx2"/>
              </a:solidFill>
            </a:endParaRPr>
          </a:p>
        </p:txBody>
      </p:sp>
      <p:grpSp>
        <p:nvGrpSpPr>
          <p:cNvPr id="8" name="Groupe 71"/>
          <p:cNvGrpSpPr/>
          <p:nvPr/>
        </p:nvGrpSpPr>
        <p:grpSpPr>
          <a:xfrm>
            <a:off x="2883223" y="1203866"/>
            <a:ext cx="5798552" cy="2449499"/>
            <a:chOff x="2883223" y="1203866"/>
            <a:chExt cx="5798552" cy="2449499"/>
          </a:xfrm>
        </p:grpSpPr>
        <p:cxnSp>
          <p:nvCxnSpPr>
            <p:cNvPr id="2" name="Connecteur droit 1"/>
            <p:cNvCxnSpPr/>
            <p:nvPr/>
          </p:nvCxnSpPr>
          <p:spPr>
            <a:xfrm>
              <a:off x="6072755" y="1329265"/>
              <a:ext cx="0" cy="30480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à coins arrondis 3"/>
            <p:cNvSpPr/>
            <p:nvPr/>
          </p:nvSpPr>
          <p:spPr>
            <a:xfrm>
              <a:off x="3429093" y="2311398"/>
              <a:ext cx="1346200" cy="711200"/>
            </a:xfrm>
            <a:prstGeom prst="roundRect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à coins arrondis 4"/>
            <p:cNvSpPr/>
            <p:nvPr/>
          </p:nvSpPr>
          <p:spPr>
            <a:xfrm>
              <a:off x="5031336" y="2311398"/>
              <a:ext cx="1346200" cy="711200"/>
            </a:xfrm>
            <a:prstGeom prst="roundRect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581493" y="3022598"/>
              <a:ext cx="160866" cy="372535"/>
            </a:xfrm>
            <a:prstGeom prst="rect">
              <a:avLst/>
            </a:prstGeom>
            <a:gradFill>
              <a:gsLst>
                <a:gs pos="21001">
                  <a:srgbClr val="0819FB"/>
                </a:gs>
                <a:gs pos="35001">
                  <a:srgbClr val="1A8D48"/>
                </a:gs>
                <a:gs pos="92000">
                  <a:srgbClr val="FFFF00"/>
                </a:gs>
              </a:gsLst>
              <a:lin ang="5400000" scaled="0"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93626" y="2531533"/>
              <a:ext cx="135467" cy="245534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e 7"/>
            <p:cNvGrpSpPr/>
            <p:nvPr/>
          </p:nvGrpSpPr>
          <p:grpSpPr>
            <a:xfrm>
              <a:off x="4768870" y="2540771"/>
              <a:ext cx="262465" cy="254000"/>
              <a:chOff x="863599" y="1854200"/>
              <a:chExt cx="677336" cy="465665"/>
            </a:xfrm>
            <a:solidFill>
              <a:srgbClr val="0000FF"/>
            </a:solidFill>
          </p:grpSpPr>
          <p:sp>
            <p:nvSpPr>
              <p:cNvPr id="9" name="Organigramme : Bande perforée 8"/>
              <p:cNvSpPr/>
              <p:nvPr/>
            </p:nvSpPr>
            <p:spPr>
              <a:xfrm>
                <a:off x="1032933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rganigramme : Bande perforée 9"/>
              <p:cNvSpPr/>
              <p:nvPr/>
            </p:nvSpPr>
            <p:spPr>
              <a:xfrm flipH="1" flipV="1">
                <a:off x="863599" y="1854200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rganigramme : Bande perforée 10"/>
              <p:cNvSpPr/>
              <p:nvPr/>
            </p:nvSpPr>
            <p:spPr>
              <a:xfrm>
                <a:off x="1371601" y="1871134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rganigramme : Bande perforée 11"/>
              <p:cNvSpPr/>
              <p:nvPr/>
            </p:nvSpPr>
            <p:spPr>
              <a:xfrm flipH="1" flipV="1">
                <a:off x="1202267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" name="Groupe 12"/>
            <p:cNvGrpSpPr/>
            <p:nvPr/>
          </p:nvGrpSpPr>
          <p:grpSpPr>
            <a:xfrm>
              <a:off x="6496069" y="2522297"/>
              <a:ext cx="338668" cy="254000"/>
              <a:chOff x="863599" y="1854200"/>
              <a:chExt cx="677336" cy="465665"/>
            </a:xfrm>
            <a:gradFill>
              <a:gsLst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</a:gsLst>
              <a:lin ang="0" scaled="0"/>
            </a:gradFill>
          </p:grpSpPr>
          <p:sp>
            <p:nvSpPr>
              <p:cNvPr id="14" name="Organigramme : Bande perforée 13"/>
              <p:cNvSpPr/>
              <p:nvPr/>
            </p:nvSpPr>
            <p:spPr>
              <a:xfrm>
                <a:off x="1032933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rganigramme : Bande perforée 14"/>
              <p:cNvSpPr/>
              <p:nvPr/>
            </p:nvSpPr>
            <p:spPr>
              <a:xfrm flipH="1" flipV="1">
                <a:off x="863599" y="1854200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rganigramme : Bande perforée 15"/>
              <p:cNvSpPr/>
              <p:nvPr/>
            </p:nvSpPr>
            <p:spPr>
              <a:xfrm>
                <a:off x="1371601" y="1871134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rganigramme : Bande perforée 16"/>
              <p:cNvSpPr/>
              <p:nvPr/>
            </p:nvSpPr>
            <p:spPr>
              <a:xfrm flipH="1" flipV="1">
                <a:off x="1202267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Organigramme : Processus 17"/>
            <p:cNvSpPr/>
            <p:nvPr/>
          </p:nvSpPr>
          <p:spPr>
            <a:xfrm>
              <a:off x="3730509" y="1942066"/>
              <a:ext cx="2653104" cy="132267"/>
            </a:xfrm>
            <a:prstGeom prst="flowChartProcess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9" name="Groupe 18"/>
            <p:cNvGrpSpPr/>
            <p:nvPr/>
          </p:nvGrpSpPr>
          <p:grpSpPr>
            <a:xfrm rot="16200000">
              <a:off x="3573630" y="3363383"/>
              <a:ext cx="190499" cy="254000"/>
              <a:chOff x="863599" y="1854200"/>
              <a:chExt cx="677336" cy="465665"/>
            </a:xfrm>
            <a:gradFill>
              <a:gsLst>
                <a:gs pos="50000">
                  <a:srgbClr val="FF6633"/>
                </a:gs>
                <a:gs pos="50000">
                  <a:srgbClr val="FFFF00"/>
                </a:gs>
              </a:gsLst>
              <a:lin ang="0" scaled="0"/>
            </a:gradFill>
          </p:grpSpPr>
          <p:sp>
            <p:nvSpPr>
              <p:cNvPr id="20" name="Organigramme : Bande perforée 19"/>
              <p:cNvSpPr/>
              <p:nvPr/>
            </p:nvSpPr>
            <p:spPr>
              <a:xfrm>
                <a:off x="1032933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rganigramme : Bande perforée 20"/>
              <p:cNvSpPr/>
              <p:nvPr/>
            </p:nvSpPr>
            <p:spPr>
              <a:xfrm flipH="1" flipV="1">
                <a:off x="863599" y="1854200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rganigramme : Bande perforée 21"/>
              <p:cNvSpPr/>
              <p:nvPr/>
            </p:nvSpPr>
            <p:spPr>
              <a:xfrm>
                <a:off x="1371601" y="1871134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rganigramme : Bande perforée 22"/>
              <p:cNvSpPr/>
              <p:nvPr/>
            </p:nvSpPr>
            <p:spPr>
              <a:xfrm flipH="1" flipV="1">
                <a:off x="1202267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Organigramme : Processus 23"/>
            <p:cNvSpPr/>
            <p:nvPr/>
          </p:nvSpPr>
          <p:spPr>
            <a:xfrm>
              <a:off x="3730509" y="2074333"/>
              <a:ext cx="119729" cy="237065"/>
            </a:xfrm>
            <a:prstGeom prst="flowChartProcess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rganigramme : Processus 24"/>
            <p:cNvSpPr/>
            <p:nvPr/>
          </p:nvSpPr>
          <p:spPr>
            <a:xfrm>
              <a:off x="5402255" y="2074333"/>
              <a:ext cx="119729" cy="237065"/>
            </a:xfrm>
            <a:prstGeom prst="flowChartProcess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rganigramme : Alternative 25"/>
            <p:cNvSpPr/>
            <p:nvPr/>
          </p:nvSpPr>
          <p:spPr>
            <a:xfrm>
              <a:off x="3168848" y="1634067"/>
              <a:ext cx="3496555" cy="1761065"/>
            </a:xfrm>
            <a:prstGeom prst="flowChartAlternateProcess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rganigramme : Alternative 26"/>
            <p:cNvSpPr/>
            <p:nvPr/>
          </p:nvSpPr>
          <p:spPr>
            <a:xfrm>
              <a:off x="6377567" y="1860272"/>
              <a:ext cx="204893" cy="391857"/>
            </a:xfrm>
            <a:prstGeom prst="flowChartAlternateProcess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Connecteur droit 27"/>
            <p:cNvCxnSpPr/>
            <p:nvPr/>
          </p:nvCxnSpPr>
          <p:spPr>
            <a:xfrm>
              <a:off x="3791261" y="1734465"/>
              <a:ext cx="2093329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5462120" y="1810668"/>
              <a:ext cx="548553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16200000" flipV="1">
              <a:off x="5677360" y="1527235"/>
              <a:ext cx="414458" cy="1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16200000" flipV="1">
              <a:off x="5739246" y="1566503"/>
              <a:ext cx="489867" cy="2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 rot="16200000" flipH="1">
              <a:off x="5351735" y="1911000"/>
              <a:ext cx="204396" cy="3732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 rot="5400000">
              <a:off x="3674592" y="1853000"/>
              <a:ext cx="237070" cy="1588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rganigramme : Alternative 33"/>
            <p:cNvSpPr/>
            <p:nvPr/>
          </p:nvSpPr>
          <p:spPr>
            <a:xfrm>
              <a:off x="2954958" y="1320799"/>
              <a:ext cx="3905180" cy="2264833"/>
            </a:xfrm>
            <a:prstGeom prst="flowChartAlternateProcess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818584" y="1278464"/>
              <a:ext cx="271105" cy="10160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22022" y="3551764"/>
              <a:ext cx="271105" cy="10160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 rot="16200000">
              <a:off x="6749985" y="2589174"/>
              <a:ext cx="271105" cy="10160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81492" y="1320800"/>
              <a:ext cx="64800" cy="1201496"/>
            </a:xfrm>
            <a:prstGeom prst="rect">
              <a:avLst/>
            </a:prstGeom>
            <a:gradFill flip="none" rotWithShape="1">
              <a:gsLst>
                <a:gs pos="21001">
                  <a:srgbClr val="0819FB"/>
                </a:gs>
                <a:gs pos="66000">
                  <a:srgbClr val="1A8D48"/>
                </a:gs>
                <a:gs pos="84000">
                  <a:srgbClr val="FFFF00"/>
                </a:gs>
                <a:gs pos="100000">
                  <a:srgbClr val="EE3F17"/>
                </a:gs>
              </a:gsLst>
              <a:lin ang="162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5" name="Groupe 38"/>
            <p:cNvGrpSpPr/>
            <p:nvPr/>
          </p:nvGrpSpPr>
          <p:grpSpPr>
            <a:xfrm flipH="1">
              <a:off x="2956310" y="2523067"/>
              <a:ext cx="338668" cy="254000"/>
              <a:chOff x="863599" y="1854200"/>
              <a:chExt cx="677336" cy="465665"/>
            </a:xfrm>
            <a:gradFill>
              <a:gsLst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</a:gsLst>
              <a:lin ang="0" scaled="0"/>
            </a:gradFill>
          </p:grpSpPr>
          <p:sp>
            <p:nvSpPr>
              <p:cNvPr id="40" name="Organigramme : Bande perforée 39"/>
              <p:cNvSpPr/>
              <p:nvPr/>
            </p:nvSpPr>
            <p:spPr>
              <a:xfrm>
                <a:off x="1032933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rganigramme : Bande perforée 40"/>
              <p:cNvSpPr/>
              <p:nvPr/>
            </p:nvSpPr>
            <p:spPr>
              <a:xfrm flipH="1" flipV="1">
                <a:off x="863599" y="1854200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Organigramme : Bande perforée 41"/>
              <p:cNvSpPr/>
              <p:nvPr/>
            </p:nvSpPr>
            <p:spPr>
              <a:xfrm>
                <a:off x="1371601" y="1871134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rganigramme : Bande perforée 42"/>
              <p:cNvSpPr/>
              <p:nvPr/>
            </p:nvSpPr>
            <p:spPr>
              <a:xfrm flipH="1" flipV="1">
                <a:off x="1202267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5258323" y="3022597"/>
              <a:ext cx="160866" cy="372535"/>
            </a:xfrm>
            <a:prstGeom prst="rect">
              <a:avLst/>
            </a:prstGeom>
            <a:gradFill>
              <a:gsLst>
                <a:gs pos="21001">
                  <a:srgbClr val="0819FB"/>
                </a:gs>
                <a:gs pos="35001">
                  <a:srgbClr val="1A8D48"/>
                </a:gs>
                <a:gs pos="92000">
                  <a:srgbClr val="FFFF00"/>
                </a:gs>
              </a:gsLst>
              <a:lin ang="5400000" scaled="0"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0" name="Groupe 44"/>
            <p:cNvGrpSpPr/>
            <p:nvPr/>
          </p:nvGrpSpPr>
          <p:grpSpPr>
            <a:xfrm rot="16200000">
              <a:off x="5239871" y="3347508"/>
              <a:ext cx="190499" cy="254000"/>
              <a:chOff x="863599" y="1854200"/>
              <a:chExt cx="677336" cy="465665"/>
            </a:xfrm>
            <a:gradFill>
              <a:gsLst>
                <a:gs pos="50000">
                  <a:srgbClr val="FF6633"/>
                </a:gs>
                <a:gs pos="50000">
                  <a:srgbClr val="FFFF00"/>
                </a:gs>
              </a:gsLst>
              <a:lin ang="0" scaled="0"/>
            </a:gradFill>
          </p:grpSpPr>
          <p:sp>
            <p:nvSpPr>
              <p:cNvPr id="46" name="Organigramme : Bande perforée 45"/>
              <p:cNvSpPr/>
              <p:nvPr/>
            </p:nvSpPr>
            <p:spPr>
              <a:xfrm>
                <a:off x="1032933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rganigramme : Bande perforée 46"/>
              <p:cNvSpPr/>
              <p:nvPr/>
            </p:nvSpPr>
            <p:spPr>
              <a:xfrm flipH="1" flipV="1">
                <a:off x="863599" y="1854200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rganigramme : Bande perforée 47"/>
              <p:cNvSpPr/>
              <p:nvPr/>
            </p:nvSpPr>
            <p:spPr>
              <a:xfrm>
                <a:off x="1371601" y="1871134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rganigramme : Bande perforée 48"/>
              <p:cNvSpPr/>
              <p:nvPr/>
            </p:nvSpPr>
            <p:spPr>
              <a:xfrm flipH="1" flipV="1">
                <a:off x="1202267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5191015" y="3547534"/>
              <a:ext cx="271105" cy="10160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4042747" y="2522295"/>
              <a:ext cx="17163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solidFill>
                    <a:schemeClr val="bg1"/>
                  </a:solidFill>
                </a:rPr>
                <a:t>String of cavities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69069" y="2531533"/>
              <a:ext cx="135467" cy="245534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 rot="16200000">
              <a:off x="2798471" y="2607049"/>
              <a:ext cx="271105" cy="10160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558907" y="1321571"/>
              <a:ext cx="64800" cy="1201496"/>
            </a:xfrm>
            <a:prstGeom prst="rect">
              <a:avLst/>
            </a:prstGeom>
            <a:gradFill flip="none" rotWithShape="1">
              <a:gsLst>
                <a:gs pos="21001">
                  <a:srgbClr val="0819FB"/>
                </a:gs>
                <a:gs pos="66000">
                  <a:srgbClr val="1A8D48"/>
                </a:gs>
                <a:gs pos="84000">
                  <a:srgbClr val="FFFF00"/>
                </a:gs>
                <a:gs pos="100000">
                  <a:srgbClr val="EE3F17"/>
                </a:gs>
              </a:gsLst>
              <a:lin ang="162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193523" y="1302154"/>
              <a:ext cx="64800" cy="1201496"/>
            </a:xfrm>
            <a:prstGeom prst="rect">
              <a:avLst/>
            </a:prstGeom>
            <a:gradFill flip="none" rotWithShape="1">
              <a:gsLst>
                <a:gs pos="21001">
                  <a:srgbClr val="0819FB"/>
                </a:gs>
                <a:gs pos="66000">
                  <a:srgbClr val="1A8D48"/>
                </a:gs>
                <a:gs pos="84000">
                  <a:srgbClr val="FFFF00"/>
                </a:gs>
                <a:gs pos="100000">
                  <a:srgbClr val="EE3F17"/>
                </a:gs>
              </a:gsLst>
              <a:lin ang="162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177259" y="1302925"/>
              <a:ext cx="64800" cy="1201496"/>
            </a:xfrm>
            <a:prstGeom prst="rect">
              <a:avLst/>
            </a:prstGeom>
            <a:gradFill flip="none" rotWithShape="1">
              <a:gsLst>
                <a:gs pos="21001">
                  <a:srgbClr val="0819FB"/>
                </a:gs>
                <a:gs pos="66000">
                  <a:srgbClr val="1A8D48"/>
                </a:gs>
                <a:gs pos="84000">
                  <a:srgbClr val="FFFF00"/>
                </a:gs>
                <a:gs pos="100000">
                  <a:srgbClr val="EE3F17"/>
                </a:gs>
              </a:gsLst>
              <a:lin ang="162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3786643" y="3152545"/>
              <a:ext cx="14043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solidFill>
                    <a:srgbClr val="00B050"/>
                  </a:solidFill>
                </a:rPr>
                <a:t>Thermal shield</a:t>
              </a:r>
              <a:endParaRPr lang="en-GB" sz="1200" b="1" dirty="0">
                <a:solidFill>
                  <a:srgbClr val="00B050"/>
                </a:solidFill>
              </a:endParaRPr>
            </a:p>
          </p:txBody>
        </p:sp>
        <p:sp>
          <p:nvSpPr>
            <p:cNvPr id="59" name="Organigramme : Processus 58"/>
            <p:cNvSpPr/>
            <p:nvPr/>
          </p:nvSpPr>
          <p:spPr>
            <a:xfrm>
              <a:off x="7450758" y="1278464"/>
              <a:ext cx="338667" cy="211669"/>
            </a:xfrm>
            <a:prstGeom prst="flowChartProcess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rganigramme : Processus 59"/>
            <p:cNvSpPr/>
            <p:nvPr/>
          </p:nvSpPr>
          <p:spPr>
            <a:xfrm>
              <a:off x="7450758" y="1598998"/>
              <a:ext cx="338667" cy="211669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rganigramme : Processus 60"/>
            <p:cNvSpPr/>
            <p:nvPr/>
          </p:nvSpPr>
          <p:spPr>
            <a:xfrm>
              <a:off x="7450758" y="1909229"/>
              <a:ext cx="338667" cy="211669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7789424" y="1203866"/>
              <a:ext cx="8923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2-4K</a:t>
              </a:r>
              <a:endParaRPr lang="en-GB" sz="1600" dirty="0"/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7789424" y="1525486"/>
              <a:ext cx="8421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50-80K</a:t>
              </a:r>
              <a:endParaRPr lang="en-GB" sz="1600" dirty="0"/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7789424" y="1845787"/>
              <a:ext cx="6858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300K</a:t>
              </a:r>
              <a:endParaRPr lang="en-GB" sz="1600" dirty="0"/>
            </a:p>
          </p:txBody>
        </p:sp>
        <p:sp>
          <p:nvSpPr>
            <p:cNvPr id="67" name="Organigramme : Processus 66"/>
            <p:cNvSpPr/>
            <p:nvPr/>
          </p:nvSpPr>
          <p:spPr>
            <a:xfrm>
              <a:off x="5984178" y="3395133"/>
              <a:ext cx="193081" cy="174626"/>
            </a:xfrm>
            <a:prstGeom prst="flowChartProcess">
              <a:avLst/>
            </a:prstGeom>
            <a:gradFill>
              <a:gsLst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rganigramme : Processus 67"/>
            <p:cNvSpPr/>
            <p:nvPr/>
          </p:nvSpPr>
          <p:spPr>
            <a:xfrm>
              <a:off x="3946206" y="3387196"/>
              <a:ext cx="193081" cy="174626"/>
            </a:xfrm>
            <a:prstGeom prst="flowChartProcess">
              <a:avLst/>
            </a:prstGeom>
            <a:gradFill>
              <a:gsLst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9" name="ZoneTexte 68"/>
          <p:cNvSpPr txBox="1"/>
          <p:nvPr/>
        </p:nvSpPr>
        <p:spPr>
          <a:xfrm>
            <a:off x="4428912" y="5661248"/>
            <a:ext cx="2447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</a:rPr>
              <a:t>- Supporting,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- Transferring </a:t>
            </a:r>
            <a:r>
              <a:rPr lang="en-GB" sz="1600" dirty="0" err="1" smtClean="0">
                <a:solidFill>
                  <a:schemeClr val="tx2"/>
                </a:solidFill>
              </a:rPr>
              <a:t>cryo</a:t>
            </a:r>
            <a:r>
              <a:rPr lang="en-GB" sz="1600" dirty="0" smtClean="0">
                <a:solidFill>
                  <a:schemeClr val="tx2"/>
                </a:solidFill>
              </a:rPr>
              <a:t> fluid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- Vacuum  circuit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1263033" y="22883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 contractions and stresses</a:t>
            </a:r>
          </a:p>
        </p:txBody>
      </p:sp>
      <p:sp>
        <p:nvSpPr>
          <p:cNvPr id="73" name="ZoneTexte 72"/>
          <p:cNvSpPr txBox="1"/>
          <p:nvPr/>
        </p:nvSpPr>
        <p:spPr>
          <a:xfrm rot="16200000">
            <a:off x="-2855228" y="3633440"/>
            <a:ext cx="6079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MECHANICAL ASPECTS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793957" y="3777728"/>
            <a:ext cx="527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tx2"/>
                </a:solidFill>
                <a:sym typeface="Wingdings" pitchFamily="2" charset="2"/>
              </a:rPr>
              <a:t> </a:t>
            </a:r>
            <a:r>
              <a:rPr lang="en-GB" sz="1600" b="1" dirty="0" smtClean="0">
                <a:solidFill>
                  <a:schemeClr val="tx2"/>
                </a:solidFill>
              </a:rPr>
              <a:t>Some thermal contractions appear on all components:</a:t>
            </a:r>
          </a:p>
          <a:p>
            <a:pP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tx2">
                    <a:lumMod val="50000"/>
                  </a:schemeClr>
                </a:solidFill>
              </a:rPr>
              <a:t> With different temperatures</a:t>
            </a:r>
          </a:p>
          <a:p>
            <a:pP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tx2">
                    <a:lumMod val="50000"/>
                  </a:schemeClr>
                </a:solidFill>
              </a:rPr>
              <a:t> With different materials</a:t>
            </a:r>
          </a:p>
          <a:p>
            <a:pPr>
              <a:buFont typeface="Arial" pitchFamily="34" charset="0"/>
              <a:buChar char="•"/>
            </a:pPr>
            <a:endParaRPr lang="en-GB" sz="1600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1600" dirty="0" smtClean="0">
              <a:solidFill>
                <a:schemeClr val="tx2"/>
              </a:solidFill>
            </a:endParaRPr>
          </a:p>
        </p:txBody>
      </p:sp>
      <p:sp>
        <p:nvSpPr>
          <p:cNvPr id="72" name="Titre 7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5" name="Espace réservé du pied de page 7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MAX School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5" grpId="0"/>
      <p:bldP spid="66" grpId="0"/>
      <p:bldP spid="69" grpId="0"/>
      <p:bldP spid="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/>
          <p:cNvSpPr txBox="1">
            <a:spLocks/>
          </p:cNvSpPr>
          <p:nvPr/>
        </p:nvSpPr>
        <p:spPr bwMode="auto">
          <a:xfrm>
            <a:off x="2195736" y="116632"/>
            <a:ext cx="6948264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501F74"/>
              </a:solidFill>
              <a:effectLst/>
              <a:uLnTx/>
              <a:uFill>
                <a:solidFill>
                  <a:schemeClr val="accent4">
                    <a:lumMod val="60000"/>
                    <a:lumOff val="40000"/>
                  </a:schemeClr>
                </a:solidFill>
              </a:uFill>
              <a:latin typeface="Arial Bold"/>
              <a:ea typeface="+mj-ea"/>
              <a:cs typeface="+mj-cs"/>
            </a:endParaRPr>
          </a:p>
        </p:txBody>
      </p:sp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7431" y="916918"/>
            <a:ext cx="6342881" cy="545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3804" y="169116"/>
            <a:ext cx="5724540" cy="488983"/>
          </a:xfrm>
        </p:spPr>
        <p:txBody>
          <a:bodyPr>
            <a:normAutofit/>
          </a:bodyPr>
          <a:lstStyle/>
          <a:p>
            <a:r>
              <a:rPr lang="fr-FR" dirty="0"/>
              <a:t>WHY SUPERCONDUCTIVITY for MAGNETS </a:t>
            </a:r>
            <a:r>
              <a:rPr lang="fr-FR" dirty="0" smtClean="0"/>
              <a:t>?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CRYOGENICS (thermal contractions)  </a:t>
            </a:r>
          </a:p>
        </p:txBody>
      </p:sp>
      <p:grpSp>
        <p:nvGrpSpPr>
          <p:cNvPr id="80" name="Groupe 79"/>
          <p:cNvGrpSpPr/>
          <p:nvPr/>
        </p:nvGrpSpPr>
        <p:grpSpPr>
          <a:xfrm>
            <a:off x="179512" y="1124744"/>
            <a:ext cx="8946554" cy="4641810"/>
            <a:chOff x="3838575" y="1219199"/>
            <a:chExt cx="5476875" cy="2841610"/>
          </a:xfrm>
        </p:grpSpPr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21690" y="1258572"/>
              <a:ext cx="4501631" cy="2802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ZoneTexte 81"/>
            <p:cNvSpPr txBox="1"/>
            <p:nvPr/>
          </p:nvSpPr>
          <p:spPr>
            <a:xfrm>
              <a:off x="3924301" y="3237409"/>
              <a:ext cx="1171574" cy="24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+mj-lt"/>
                </a:rPr>
                <a:t>Fixed Point</a:t>
              </a:r>
              <a:endParaRPr lang="en-US" sz="2000" b="1" dirty="0">
                <a:latin typeface="+mj-lt"/>
              </a:endParaRPr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3857625" y="2987947"/>
              <a:ext cx="1142999" cy="24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+mj-lt"/>
                </a:rPr>
                <a:t>Table Slider</a:t>
              </a:r>
              <a:endParaRPr lang="en-US" sz="2000" b="1" dirty="0">
                <a:latin typeface="+mj-lt"/>
              </a:endParaRPr>
            </a:p>
          </p:txBody>
        </p:sp>
        <p:sp>
          <p:nvSpPr>
            <p:cNvPr id="84" name="ZoneTexte 83"/>
            <p:cNvSpPr txBox="1"/>
            <p:nvPr/>
          </p:nvSpPr>
          <p:spPr>
            <a:xfrm>
              <a:off x="3838575" y="2761113"/>
              <a:ext cx="1104653" cy="24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Invar Rods</a:t>
              </a:r>
              <a:endParaRPr lang="en-US" sz="2000" b="1" dirty="0">
                <a:latin typeface="+mj-lt"/>
              </a:endParaRPr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5670735" y="1219199"/>
              <a:ext cx="1491079" cy="24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Cavity Sliders</a:t>
              </a:r>
              <a:endParaRPr lang="en-US" sz="2000" b="1" dirty="0">
                <a:latin typeface="+mj-lt"/>
              </a:endParaRPr>
            </a:p>
          </p:txBody>
        </p:sp>
        <p:cxnSp>
          <p:nvCxnSpPr>
            <p:cNvPr id="86" name="Connecteur droit avec flèche 85"/>
            <p:cNvCxnSpPr>
              <a:stCxn id="85" idx="2"/>
            </p:cNvCxnSpPr>
            <p:nvPr/>
          </p:nvCxnSpPr>
          <p:spPr>
            <a:xfrm flipH="1">
              <a:off x="5635178" y="1464137"/>
              <a:ext cx="781098" cy="660642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/>
            <p:cNvCxnSpPr>
              <a:stCxn id="85" idx="2"/>
            </p:cNvCxnSpPr>
            <p:nvPr/>
          </p:nvCxnSpPr>
          <p:spPr>
            <a:xfrm flipH="1">
              <a:off x="6261491" y="1464137"/>
              <a:ext cx="154784" cy="660641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avec flèche 87"/>
            <p:cNvCxnSpPr>
              <a:stCxn id="85" idx="2"/>
            </p:cNvCxnSpPr>
            <p:nvPr/>
          </p:nvCxnSpPr>
          <p:spPr>
            <a:xfrm>
              <a:off x="6416275" y="1464137"/>
              <a:ext cx="510671" cy="621269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avec flèche 88"/>
            <p:cNvCxnSpPr>
              <a:stCxn id="85" idx="2"/>
            </p:cNvCxnSpPr>
            <p:nvPr/>
          </p:nvCxnSpPr>
          <p:spPr>
            <a:xfrm>
              <a:off x="6416275" y="1464137"/>
              <a:ext cx="1136984" cy="660640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avec flèche 89"/>
            <p:cNvCxnSpPr/>
            <p:nvPr/>
          </p:nvCxnSpPr>
          <p:spPr>
            <a:xfrm flipV="1">
              <a:off x="4905377" y="2895600"/>
              <a:ext cx="742948" cy="238125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avec flèche 90"/>
            <p:cNvCxnSpPr>
              <a:stCxn id="84" idx="3"/>
            </p:cNvCxnSpPr>
            <p:nvPr/>
          </p:nvCxnSpPr>
          <p:spPr>
            <a:xfrm flipV="1">
              <a:off x="4943228" y="2800353"/>
              <a:ext cx="638422" cy="83229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avec flèche 91"/>
            <p:cNvCxnSpPr/>
            <p:nvPr/>
          </p:nvCxnSpPr>
          <p:spPr>
            <a:xfrm flipV="1">
              <a:off x="4933953" y="3187855"/>
              <a:ext cx="348918" cy="222095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e 46"/>
            <p:cNvGrpSpPr/>
            <p:nvPr/>
          </p:nvGrpSpPr>
          <p:grpSpPr>
            <a:xfrm>
              <a:off x="4777144" y="2518510"/>
              <a:ext cx="3959600" cy="665522"/>
              <a:chOff x="4777144" y="2518510"/>
              <a:chExt cx="3959600" cy="665522"/>
            </a:xfrm>
          </p:grpSpPr>
          <p:sp>
            <p:nvSpPr>
              <p:cNvPr id="96" name="ZoneTexte 95"/>
              <p:cNvSpPr txBox="1"/>
              <p:nvPr/>
            </p:nvSpPr>
            <p:spPr>
              <a:xfrm>
                <a:off x="7574073" y="2938858"/>
                <a:ext cx="1078803" cy="188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  <a:latin typeface="+mj-lt"/>
                  </a:rPr>
                  <a:t>DX : 3,5 mm</a:t>
                </a:r>
                <a:endParaRPr lang="en-US" sz="1400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  <p:sp>
            <p:nvSpPr>
              <p:cNvPr id="97" name="ZoneTexte 96"/>
              <p:cNvSpPr txBox="1"/>
              <p:nvPr/>
            </p:nvSpPr>
            <p:spPr>
              <a:xfrm>
                <a:off x="6783596" y="2936516"/>
                <a:ext cx="1028018" cy="188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  <a:latin typeface="+mj-lt"/>
                  </a:rPr>
                  <a:t>DX : 0.4 mm</a:t>
                </a:r>
                <a:endParaRPr lang="en-US" sz="1400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  <p:sp>
            <p:nvSpPr>
              <p:cNvPr id="98" name="ZoneTexte 97"/>
              <p:cNvSpPr txBox="1"/>
              <p:nvPr/>
            </p:nvSpPr>
            <p:spPr>
              <a:xfrm>
                <a:off x="5552501" y="2936516"/>
                <a:ext cx="1048324" cy="188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  <a:latin typeface="+mj-lt"/>
                  </a:rPr>
                  <a:t>DX : 0.1 mm</a:t>
                </a:r>
                <a:endParaRPr lang="en-US" sz="1400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  <p:sp>
            <p:nvSpPr>
              <p:cNvPr id="99" name="ZoneTexte 98"/>
              <p:cNvSpPr txBox="1"/>
              <p:nvPr/>
            </p:nvSpPr>
            <p:spPr>
              <a:xfrm>
                <a:off x="4777144" y="2532397"/>
                <a:ext cx="604482" cy="244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  <a:latin typeface="Symbol" pitchFamily="18" charset="2"/>
                  </a:rPr>
                  <a:t>D</a:t>
                </a:r>
                <a:r>
                  <a:rPr lang="en-US" sz="2000" b="1" dirty="0" smtClean="0">
                    <a:solidFill>
                      <a:srgbClr val="C00000"/>
                    </a:solidFill>
                    <a:latin typeface="+mj-lt"/>
                  </a:rPr>
                  <a:t>Z</a:t>
                </a:r>
                <a:endParaRPr lang="en-US" sz="2000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  <p:sp>
            <p:nvSpPr>
              <p:cNvPr id="100" name="ZoneTexte 99"/>
              <p:cNvSpPr txBox="1"/>
              <p:nvPr/>
            </p:nvSpPr>
            <p:spPr>
              <a:xfrm>
                <a:off x="7993441" y="2567663"/>
                <a:ext cx="743303" cy="244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  <a:latin typeface="Symbol" pitchFamily="18" charset="2"/>
                  </a:rPr>
                  <a:t>D</a:t>
                </a:r>
                <a:r>
                  <a:rPr lang="en-US" sz="2000" b="1" dirty="0" smtClean="0">
                    <a:solidFill>
                      <a:srgbClr val="C00000"/>
                    </a:solidFill>
                    <a:latin typeface="+mj-lt"/>
                  </a:rPr>
                  <a:t>Z</a:t>
                </a:r>
                <a:endParaRPr lang="en-US" sz="2000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  <p:cxnSp>
            <p:nvCxnSpPr>
              <p:cNvPr id="101" name="Connecteur droit avec flèche 100"/>
              <p:cNvCxnSpPr/>
              <p:nvPr/>
            </p:nvCxnSpPr>
            <p:spPr>
              <a:xfrm flipH="1">
                <a:off x="5674317" y="3184032"/>
                <a:ext cx="195723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avec flèche 101"/>
              <p:cNvCxnSpPr/>
              <p:nvPr/>
            </p:nvCxnSpPr>
            <p:spPr>
              <a:xfrm flipH="1">
                <a:off x="7044379" y="3184032"/>
                <a:ext cx="195723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avec flèche 102"/>
              <p:cNvCxnSpPr/>
              <p:nvPr/>
            </p:nvCxnSpPr>
            <p:spPr>
              <a:xfrm flipH="1">
                <a:off x="7745320" y="3184032"/>
                <a:ext cx="195723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avec flèche 103"/>
              <p:cNvCxnSpPr/>
              <p:nvPr/>
            </p:nvCxnSpPr>
            <p:spPr>
              <a:xfrm>
                <a:off x="5165437" y="2518510"/>
                <a:ext cx="0" cy="196865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avec flèche 104"/>
              <p:cNvCxnSpPr/>
              <p:nvPr/>
            </p:nvCxnSpPr>
            <p:spPr>
              <a:xfrm>
                <a:off x="8022995" y="2518510"/>
                <a:ext cx="0" cy="196865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4" name="Connecteur droit avec flèche 93"/>
            <p:cNvCxnSpPr/>
            <p:nvPr/>
          </p:nvCxnSpPr>
          <p:spPr>
            <a:xfrm rot="10800000">
              <a:off x="7940346" y="3159281"/>
              <a:ext cx="346404" cy="164944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ZoneTexte 94"/>
            <p:cNvSpPr txBox="1"/>
            <p:nvPr/>
          </p:nvSpPr>
          <p:spPr>
            <a:xfrm>
              <a:off x="8143876" y="3275509"/>
              <a:ext cx="1171574" cy="24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+mj-lt"/>
                </a:rPr>
                <a:t>Mobile Point</a:t>
              </a:r>
              <a:endParaRPr lang="en-US" sz="2000" b="1" dirty="0">
                <a:latin typeface="+mj-lt"/>
              </a:endParaRPr>
            </a:p>
          </p:txBody>
        </p:sp>
      </p:grpSp>
      <p:sp>
        <p:nvSpPr>
          <p:cNvPr id="106" name="ZoneTexte 105"/>
          <p:cNvSpPr txBox="1"/>
          <p:nvPr/>
        </p:nvSpPr>
        <p:spPr>
          <a:xfrm>
            <a:off x="611560" y="638132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LHC : total thermal contractions are 80m over the 27 km. 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cap="none" dirty="0" smtClean="0">
                <a:ln>
                  <a:noFill/>
                </a:ln>
              </a:rPr>
              <a:t>CRYOGENICS :Superconducting cavities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836712"/>
            <a:ext cx="6661309" cy="305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N:\SPL\COM\2011\EUCARD\Images Patxi 28-04-2011\Coupe Cavité3.png"/>
          <p:cNvPicPr>
            <a:picLocks noChangeAspect="1" noChangeArrowheads="1"/>
          </p:cNvPicPr>
          <p:nvPr/>
        </p:nvPicPr>
        <p:blipFill>
          <a:blip r:embed="rId3" cstate="screen"/>
          <a:srcRect b="34767"/>
          <a:stretch>
            <a:fillRect/>
          </a:stretch>
        </p:blipFill>
        <p:spPr bwMode="auto">
          <a:xfrm rot="10800000">
            <a:off x="971601" y="4032447"/>
            <a:ext cx="7156223" cy="2780928"/>
          </a:xfrm>
          <a:prstGeom prst="rect">
            <a:avLst/>
          </a:prstGeom>
          <a:noFill/>
        </p:spPr>
      </p:pic>
      <p:cxnSp>
        <p:nvCxnSpPr>
          <p:cNvPr id="6" name="Connecteur droit avec flèche 5"/>
          <p:cNvCxnSpPr/>
          <p:nvPr/>
        </p:nvCxnSpPr>
        <p:spPr>
          <a:xfrm>
            <a:off x="5113290" y="2276872"/>
            <a:ext cx="2915094" cy="0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611560" y="5517232"/>
            <a:ext cx="7416824" cy="0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827584" y="4149080"/>
            <a:ext cx="720080" cy="187220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139952" y="414908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Power coupler </a:t>
            </a:r>
            <a:endParaRPr lang="fr-FR" sz="1400" dirty="0"/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5436096" y="4293096"/>
            <a:ext cx="1584176" cy="14401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5436096" y="3212976"/>
            <a:ext cx="1008112" cy="108012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555776" y="3861048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Helium</a:t>
            </a:r>
            <a:r>
              <a:rPr lang="fr-FR" sz="1400" dirty="0" smtClean="0"/>
              <a:t> tank</a:t>
            </a:r>
            <a:endParaRPr lang="fr-FR" sz="1400" dirty="0"/>
          </a:p>
        </p:txBody>
      </p:sp>
      <p:sp>
        <p:nvSpPr>
          <p:cNvPr id="31" name="ZoneTexte 30"/>
          <p:cNvSpPr txBox="1"/>
          <p:nvPr/>
        </p:nvSpPr>
        <p:spPr>
          <a:xfrm>
            <a:off x="179512" y="184482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SPOKE</a:t>
            </a:r>
          </a:p>
          <a:p>
            <a:r>
              <a:rPr lang="fr-FR" sz="1400" dirty="0" smtClean="0"/>
              <a:t>CAVITY</a:t>
            </a:r>
            <a:endParaRPr lang="fr-FR" sz="1400" dirty="0"/>
          </a:p>
        </p:txBody>
      </p:sp>
      <p:sp>
        <p:nvSpPr>
          <p:cNvPr id="32" name="ZoneTexte 31"/>
          <p:cNvSpPr txBox="1"/>
          <p:nvPr/>
        </p:nvSpPr>
        <p:spPr>
          <a:xfrm>
            <a:off x="7668344" y="458112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ELLIPTICAL</a:t>
            </a:r>
          </a:p>
          <a:p>
            <a:r>
              <a:rPr lang="fr-FR" sz="1400" dirty="0" smtClean="0"/>
              <a:t>CAVITY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07504" y="364502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Frequency</a:t>
            </a:r>
            <a:r>
              <a:rPr lang="fr-FR" sz="1400" dirty="0" smtClean="0"/>
              <a:t> </a:t>
            </a:r>
            <a:r>
              <a:rPr lang="fr-FR" sz="1400" dirty="0" err="1" smtClean="0"/>
              <a:t>tuning</a:t>
            </a:r>
            <a:r>
              <a:rPr lang="fr-FR" sz="1400" dirty="0" smtClean="0"/>
              <a:t> system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144016" y="908720"/>
            <a:ext cx="8532440" cy="551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solidFill>
                  <a:srgbClr val="1F497D"/>
                </a:solidFill>
              </a:rPr>
              <a:t>Superconducting </a:t>
            </a:r>
            <a:r>
              <a:rPr lang="en-US" sz="1600" b="1" dirty="0">
                <a:solidFill>
                  <a:srgbClr val="1F497D"/>
                </a:solidFill>
              </a:rPr>
              <a:t>RF is compulsory for </a:t>
            </a:r>
            <a:r>
              <a:rPr lang="en-US" sz="1600" b="1" u="sng" dirty="0">
                <a:solidFill>
                  <a:srgbClr val="1F497D"/>
                </a:solidFill>
              </a:rPr>
              <a:t>CW </a:t>
            </a:r>
            <a:r>
              <a:rPr lang="en-US" sz="1600" b="1" u="sng" dirty="0" smtClean="0">
                <a:solidFill>
                  <a:srgbClr val="1F497D"/>
                </a:solidFill>
              </a:rPr>
              <a:t>high-current </a:t>
            </a:r>
            <a:r>
              <a:rPr lang="en-US" sz="1600" b="1" dirty="0">
                <a:solidFill>
                  <a:srgbClr val="1F497D"/>
                </a:solidFill>
              </a:rPr>
              <a:t>operations </a:t>
            </a:r>
            <a:r>
              <a:rPr lang="en-US" sz="1600" b="1" dirty="0" smtClean="0">
                <a:solidFill>
                  <a:srgbClr val="1F497D"/>
                </a:solidFill>
              </a:rPr>
              <a:t>:</a:t>
            </a:r>
          </a:p>
          <a:p>
            <a:pPr eaLnBrk="0" hangingPunct="0">
              <a:defRPr/>
            </a:pPr>
            <a:endParaRPr lang="en-US" b="1" dirty="0" smtClean="0">
              <a:solidFill>
                <a:srgbClr val="1F497D"/>
              </a:solidFill>
            </a:endParaRPr>
          </a:p>
          <a:p>
            <a:pPr eaLnBrk="0" hangingPunct="0">
              <a:defRPr/>
            </a:pPr>
            <a:endParaRPr lang="en-US" b="1" dirty="0" smtClean="0">
              <a:solidFill>
                <a:srgbClr val="1F497D"/>
              </a:solidFill>
            </a:endParaRP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1600" b="1" dirty="0" smtClean="0"/>
              <a:t> for a given </a:t>
            </a:r>
            <a:r>
              <a:rPr lang="en-US" sz="1600" b="1" dirty="0" err="1" smtClean="0"/>
              <a:t>Vacc</a:t>
            </a:r>
            <a:r>
              <a:rPr lang="en-US" sz="1600" b="1" dirty="0" smtClean="0"/>
              <a:t>,</a:t>
            </a:r>
            <a:r>
              <a:rPr lang="en-US" sz="1600" b="1" dirty="0" smtClean="0">
                <a:solidFill>
                  <a:srgbClr val="FF0000"/>
                </a:solidFill>
              </a:rPr>
              <a:t> NC, P</a:t>
            </a:r>
            <a:r>
              <a:rPr lang="en-US" sz="1600" b="1" baseline="-25000" dirty="0">
                <a:solidFill>
                  <a:srgbClr val="FF0000"/>
                </a:solidFill>
              </a:rPr>
              <a:t>RF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  <a:sym typeface="Symbol"/>
              </a:rPr>
              <a:t> </a:t>
            </a:r>
            <a:r>
              <a:rPr lang="en-US" sz="1600" b="1" dirty="0" smtClean="0">
                <a:solidFill>
                  <a:srgbClr val="FF0000"/>
                </a:solidFill>
                <a:sym typeface="Symbol"/>
              </a:rPr>
              <a:t></a:t>
            </a:r>
            <a:r>
              <a:rPr lang="en-US" sz="1600" b="1" baseline="30000" dirty="0" smtClean="0">
                <a:solidFill>
                  <a:srgbClr val="FF0000"/>
                </a:solidFill>
                <a:sym typeface="Symbol"/>
              </a:rPr>
              <a:t>-1/2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smtClean="0">
                <a:solidFill>
                  <a:srgbClr val="0070C0"/>
                </a:solidFill>
              </a:rPr>
              <a:t>for SC</a:t>
            </a:r>
            <a:r>
              <a:rPr lang="en-US" sz="1600" b="1" dirty="0">
                <a:solidFill>
                  <a:srgbClr val="0070C0"/>
                </a:solidFill>
              </a:rPr>
              <a:t>, P</a:t>
            </a:r>
            <a:r>
              <a:rPr lang="en-US" sz="1600" b="1" baseline="-25000" dirty="0">
                <a:solidFill>
                  <a:srgbClr val="0070C0"/>
                </a:solidFill>
              </a:rPr>
              <a:t>RF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>
                <a:solidFill>
                  <a:srgbClr val="0070C0"/>
                </a:solidFill>
                <a:sym typeface="Symbol"/>
              </a:rPr>
              <a:t> </a:t>
            </a:r>
            <a:r>
              <a:rPr lang="en-US" sz="1600" b="1" dirty="0" smtClean="0">
                <a:solidFill>
                  <a:srgbClr val="0070C0"/>
                </a:solidFill>
                <a:sym typeface="Symbol"/>
              </a:rPr>
              <a:t></a:t>
            </a:r>
            <a:endParaRPr lang="en-US" sz="1600" b="1" baseline="30000" dirty="0" smtClean="0">
              <a:solidFill>
                <a:srgbClr val="0070C0"/>
              </a:solidFill>
            </a:endParaRPr>
          </a:p>
          <a:p>
            <a:pPr eaLnBrk="0" hangingPunct="0">
              <a:buFont typeface="Symbol" pitchFamily="18" charset="2"/>
              <a:buChar char="Þ"/>
              <a:defRPr/>
            </a:pPr>
            <a:r>
              <a:rPr lang="en-US" sz="1600" dirty="0" smtClean="0"/>
              <a:t> </a:t>
            </a:r>
            <a:r>
              <a:rPr lang="en-US" sz="1600" dirty="0"/>
              <a:t>Lower </a:t>
            </a:r>
            <a:r>
              <a:rPr lang="en-US" sz="1600" dirty="0" smtClean="0"/>
              <a:t>frequency </a:t>
            </a:r>
            <a:r>
              <a:rPr lang="en-US" sz="1600" dirty="0" smtClean="0">
                <a:sym typeface="Symbol"/>
              </a:rPr>
              <a:t> Larger longitudinal acceptance</a:t>
            </a:r>
            <a:endParaRPr lang="en-US" sz="1600" dirty="0" smtClean="0"/>
          </a:p>
          <a:p>
            <a:pPr eaLnBrk="0" hangingPunct="0">
              <a:buFont typeface="Symbol" pitchFamily="18" charset="2"/>
              <a:buChar char="Þ"/>
              <a:defRPr/>
            </a:pPr>
            <a:r>
              <a:rPr lang="en-US" sz="1600" dirty="0" smtClean="0"/>
              <a:t> Larger structure </a:t>
            </a:r>
            <a:r>
              <a:rPr lang="en-US" sz="1600" dirty="0" smtClean="0">
                <a:sym typeface="Symbol"/>
              </a:rPr>
              <a:t> Larger transverse acceptance</a:t>
            </a:r>
            <a:endParaRPr lang="en-US" sz="1600" dirty="0" smtClean="0"/>
          </a:p>
          <a:p>
            <a:pPr lvl="3" eaLnBrk="0" hangingPunct="0">
              <a:buFont typeface="Symbol" pitchFamily="18" charset="2"/>
              <a:buChar char="Þ"/>
              <a:defRPr/>
            </a:pPr>
            <a:r>
              <a:rPr lang="en-US" sz="1600" b="1" dirty="0" smtClean="0"/>
              <a:t> Reduced </a:t>
            </a:r>
            <a:r>
              <a:rPr lang="en-US" sz="1600" b="1" dirty="0"/>
              <a:t>beam </a:t>
            </a:r>
            <a:r>
              <a:rPr lang="en-US" sz="1600" b="1" dirty="0" smtClean="0"/>
              <a:t>losses</a:t>
            </a:r>
          </a:p>
          <a:p>
            <a:pPr lvl="4" eaLnBrk="0" hangingPunct="0">
              <a:defRPr/>
            </a:pPr>
            <a:endParaRPr lang="en-US" sz="1600" b="1" dirty="0" smtClean="0"/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1600" b="1" dirty="0" smtClean="0"/>
              <a:t> Energy efficiency is better </a:t>
            </a:r>
            <a:r>
              <a:rPr lang="en-US" sz="1600" dirty="0" smtClean="0"/>
              <a:t>: </a:t>
            </a:r>
            <a:r>
              <a:rPr lang="en-US" sz="1600" b="1" dirty="0" err="1" smtClean="0">
                <a:solidFill>
                  <a:srgbClr val="0070C0"/>
                </a:solidFill>
              </a:rPr>
              <a:t>P</a:t>
            </a:r>
            <a:r>
              <a:rPr lang="en-US" sz="1600" b="1" baseline="-25000" dirty="0" err="1" smtClean="0">
                <a:solidFill>
                  <a:srgbClr val="0070C0"/>
                </a:solidFill>
              </a:rPr>
              <a:t>cryo</a:t>
            </a:r>
            <a:r>
              <a:rPr lang="en-US" sz="1600" b="1" dirty="0" smtClean="0">
                <a:solidFill>
                  <a:srgbClr val="0070C0"/>
                </a:solidFill>
              </a:rPr>
              <a:t> + P</a:t>
            </a:r>
            <a:r>
              <a:rPr lang="en-US" sz="1600" b="1" baseline="-25000" dirty="0" smtClean="0">
                <a:solidFill>
                  <a:srgbClr val="0070C0"/>
                </a:solidFill>
              </a:rPr>
              <a:t>RF-SC </a:t>
            </a:r>
            <a:r>
              <a:rPr lang="en-US" sz="1600" b="1" dirty="0" smtClean="0"/>
              <a:t>&lt; </a:t>
            </a:r>
            <a:r>
              <a:rPr lang="en-US" sz="1600" b="1" dirty="0" smtClean="0">
                <a:solidFill>
                  <a:srgbClr val="FF0000"/>
                </a:solidFill>
              </a:rPr>
              <a:t>P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RF-NC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endParaRPr lang="en-US" sz="1600" b="1" baseline="-25000" dirty="0" smtClean="0">
              <a:solidFill>
                <a:srgbClr val="FF0000"/>
              </a:solidFill>
            </a:endParaRPr>
          </a:p>
          <a:p>
            <a:pPr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olidFill>
                  <a:srgbClr val="0070C0"/>
                </a:solidFill>
              </a:rPr>
              <a:t> For SC cavities P</a:t>
            </a:r>
            <a:r>
              <a:rPr lang="en-US" sz="1600" baseline="-25000" dirty="0" smtClean="0">
                <a:solidFill>
                  <a:srgbClr val="0070C0"/>
                </a:solidFill>
              </a:rPr>
              <a:t>RF-SC</a:t>
            </a:r>
            <a:r>
              <a:rPr lang="en-US" sz="1600" dirty="0" smtClean="0">
                <a:solidFill>
                  <a:srgbClr val="0070C0"/>
                </a:solidFill>
              </a:rPr>
              <a:t> ~ 10 W (</a:t>
            </a:r>
            <a:r>
              <a:rPr lang="en-US" sz="1600" dirty="0" err="1" smtClean="0">
                <a:solidFill>
                  <a:srgbClr val="0070C0"/>
                </a:solidFill>
              </a:rPr>
              <a:t>Qo</a:t>
            </a:r>
            <a:r>
              <a:rPr lang="en-US" sz="1600" dirty="0" smtClean="0">
                <a:solidFill>
                  <a:srgbClr val="0070C0"/>
                </a:solidFill>
              </a:rPr>
              <a:t> ~ 5E9) @ 6.4 MV/m</a:t>
            </a:r>
          </a:p>
          <a:p>
            <a:pPr eaLnBrk="0" hangingPunct="0">
              <a:defRPr/>
            </a:pPr>
            <a:r>
              <a:rPr lang="en-US" sz="1600" baseline="-25000" dirty="0" smtClean="0">
                <a:solidFill>
                  <a:srgbClr val="0070C0"/>
                </a:solidFill>
              </a:rPr>
              <a:t> </a:t>
            </a:r>
            <a:r>
              <a:rPr lang="en-US" sz="1200" dirty="0" smtClean="0">
                <a:solidFill>
                  <a:srgbClr val="0070C0"/>
                </a:solidFill>
              </a:rPr>
              <a:t>To accelerate : P</a:t>
            </a:r>
            <a:r>
              <a:rPr lang="en-US" sz="1200" baseline="-25000" dirty="0" smtClean="0">
                <a:solidFill>
                  <a:srgbClr val="0070C0"/>
                </a:solidFill>
              </a:rPr>
              <a:t>RF </a:t>
            </a:r>
            <a:r>
              <a:rPr lang="en-US" sz="1200" dirty="0" smtClean="0">
                <a:solidFill>
                  <a:srgbClr val="0070C0"/>
                </a:solidFill>
              </a:rPr>
              <a:t>~ 10W + </a:t>
            </a:r>
            <a:r>
              <a:rPr lang="en-US" sz="1200" dirty="0" err="1" smtClean="0">
                <a:solidFill>
                  <a:srgbClr val="0070C0"/>
                </a:solidFill>
              </a:rPr>
              <a:t>P</a:t>
            </a:r>
            <a:r>
              <a:rPr lang="en-US" sz="1200" baseline="-25000" dirty="0" err="1" smtClean="0">
                <a:solidFill>
                  <a:srgbClr val="0070C0"/>
                </a:solidFill>
              </a:rPr>
              <a:t>beam</a:t>
            </a:r>
            <a:r>
              <a:rPr lang="en-US" sz="1200" dirty="0" smtClean="0">
                <a:solidFill>
                  <a:srgbClr val="0070C0"/>
                </a:solidFill>
              </a:rPr>
              <a:t>, </a:t>
            </a:r>
            <a:r>
              <a:rPr lang="en-US" sz="1200" dirty="0" err="1" smtClean="0">
                <a:solidFill>
                  <a:srgbClr val="0070C0"/>
                </a:solidFill>
              </a:rPr>
              <a:t>Pcryo</a:t>
            </a:r>
            <a:r>
              <a:rPr lang="en-US" sz="1200" dirty="0" smtClean="0">
                <a:solidFill>
                  <a:srgbClr val="0070C0"/>
                </a:solidFill>
              </a:rPr>
              <a:t> ~ (10W+10W)*500 ~ 10 kW 	=&gt; </a:t>
            </a:r>
            <a:r>
              <a:rPr lang="en-US" sz="1200" b="1" u="sng" dirty="0" smtClean="0">
                <a:solidFill>
                  <a:srgbClr val="0070C0"/>
                </a:solidFill>
              </a:rPr>
              <a:t>IN TOTAL </a:t>
            </a:r>
            <a:r>
              <a:rPr lang="en-US" sz="1200" b="1" dirty="0" smtClean="0">
                <a:solidFill>
                  <a:srgbClr val="0070C0"/>
                </a:solidFill>
              </a:rPr>
              <a:t>: </a:t>
            </a:r>
            <a:r>
              <a:rPr lang="en-US" sz="1200" b="1" dirty="0" err="1" smtClean="0">
                <a:solidFill>
                  <a:srgbClr val="0070C0"/>
                </a:solidFill>
              </a:rPr>
              <a:t>P</a:t>
            </a:r>
            <a:r>
              <a:rPr lang="en-US" sz="1200" b="1" baseline="-25000" dirty="0" err="1" smtClean="0">
                <a:solidFill>
                  <a:srgbClr val="0070C0"/>
                </a:solidFill>
              </a:rPr>
              <a:t>lost</a:t>
            </a:r>
            <a:r>
              <a:rPr lang="en-US" sz="1200" b="1" dirty="0" smtClean="0">
                <a:solidFill>
                  <a:srgbClr val="0070C0"/>
                </a:solidFill>
              </a:rPr>
              <a:t> ~ 10.01 kW</a:t>
            </a:r>
            <a:endParaRPr lang="en-US" sz="1600" b="1" baseline="-25000" dirty="0" smtClean="0">
              <a:solidFill>
                <a:srgbClr val="0070C0"/>
              </a:solidFill>
            </a:endParaRPr>
          </a:p>
          <a:p>
            <a:pPr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 For NC cavities P</a:t>
            </a:r>
            <a:r>
              <a:rPr lang="en-US" sz="1600" baseline="-25000" dirty="0" smtClean="0">
                <a:solidFill>
                  <a:srgbClr val="FF0000"/>
                </a:solidFill>
              </a:rPr>
              <a:t>RF-NC</a:t>
            </a:r>
            <a:r>
              <a:rPr lang="en-US" sz="1600" dirty="0" smtClean="0">
                <a:solidFill>
                  <a:srgbClr val="FF0000"/>
                </a:solidFill>
              </a:rPr>
              <a:t> ~ 100 kW (</a:t>
            </a:r>
            <a:r>
              <a:rPr lang="en-US" sz="1600" dirty="0" err="1" smtClean="0">
                <a:solidFill>
                  <a:srgbClr val="FF0000"/>
                </a:solidFill>
              </a:rPr>
              <a:t>Qo</a:t>
            </a:r>
            <a:r>
              <a:rPr lang="en-US" sz="1600" dirty="0" smtClean="0">
                <a:solidFill>
                  <a:srgbClr val="FF0000"/>
                </a:solidFill>
              </a:rPr>
              <a:t> ~ 5e5) @ 6.4 MV/m</a:t>
            </a:r>
          </a:p>
          <a:p>
            <a:pPr eaLnBrk="0" hangingPunct="0"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To accelerate : P</a:t>
            </a:r>
            <a:r>
              <a:rPr lang="en-US" sz="1200" baseline="-25000" dirty="0" smtClean="0">
                <a:solidFill>
                  <a:srgbClr val="FF0000"/>
                </a:solidFill>
              </a:rPr>
              <a:t>RF-NC</a:t>
            </a:r>
            <a:r>
              <a:rPr lang="en-US" sz="1200" dirty="0" smtClean="0">
                <a:solidFill>
                  <a:srgbClr val="FF0000"/>
                </a:solidFill>
              </a:rPr>
              <a:t> ~ 100 kW + </a:t>
            </a:r>
            <a:r>
              <a:rPr lang="en-US" sz="1200" dirty="0" err="1" smtClean="0">
                <a:solidFill>
                  <a:srgbClr val="FF0000"/>
                </a:solidFill>
              </a:rPr>
              <a:t>P</a:t>
            </a:r>
            <a:r>
              <a:rPr lang="en-US" sz="1200" baseline="-25000" dirty="0" err="1" smtClean="0">
                <a:solidFill>
                  <a:srgbClr val="FF0000"/>
                </a:solidFill>
              </a:rPr>
              <a:t>beam</a:t>
            </a:r>
            <a:r>
              <a:rPr lang="en-US" sz="1200" dirty="0" smtClean="0">
                <a:solidFill>
                  <a:srgbClr val="FF0000"/>
                </a:solidFill>
              </a:rPr>
              <a:t>, </a:t>
            </a:r>
            <a:r>
              <a:rPr lang="en-US" sz="1200" dirty="0" err="1" smtClean="0">
                <a:solidFill>
                  <a:srgbClr val="FF0000"/>
                </a:solidFill>
              </a:rPr>
              <a:t>Pcooling</a:t>
            </a:r>
            <a:r>
              <a:rPr lang="en-US" sz="1200" dirty="0" smtClean="0">
                <a:solidFill>
                  <a:srgbClr val="FF0000"/>
                </a:solidFill>
              </a:rPr>
              <a:t> ~ 100 kW 		=&gt; </a:t>
            </a:r>
            <a:r>
              <a:rPr lang="en-US" sz="1200" u="sng" dirty="0" smtClean="0">
                <a:solidFill>
                  <a:srgbClr val="FF0000"/>
                </a:solidFill>
              </a:rPr>
              <a:t>IN TOTAL </a:t>
            </a:r>
            <a:r>
              <a:rPr lang="en-US" sz="1200" dirty="0" smtClean="0">
                <a:solidFill>
                  <a:srgbClr val="FF0000"/>
                </a:solidFill>
              </a:rPr>
              <a:t>: </a:t>
            </a:r>
            <a:r>
              <a:rPr lang="en-US" sz="1200" dirty="0" err="1" smtClean="0">
                <a:solidFill>
                  <a:srgbClr val="FF0000"/>
                </a:solidFill>
              </a:rPr>
              <a:t>P</a:t>
            </a:r>
            <a:r>
              <a:rPr lang="en-US" sz="1200" baseline="-25000" dirty="0" err="1" smtClean="0">
                <a:solidFill>
                  <a:srgbClr val="FF0000"/>
                </a:solidFill>
              </a:rPr>
              <a:t>lost</a:t>
            </a:r>
            <a:r>
              <a:rPr lang="en-US" sz="1200" dirty="0" smtClean="0">
                <a:solidFill>
                  <a:srgbClr val="FF0000"/>
                </a:solidFill>
              </a:rPr>
              <a:t> ~ 200 kW</a:t>
            </a:r>
          </a:p>
          <a:p>
            <a:pPr lvl="1" eaLnBrk="0" hangingPunct="0">
              <a:defRPr/>
            </a:pPr>
            <a:endParaRPr lang="en-US" sz="1600" b="1" dirty="0" smtClean="0"/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1600" dirty="0" smtClean="0"/>
              <a:t> Higher accelerating gradient achievable in CW</a:t>
            </a:r>
          </a:p>
          <a:p>
            <a:pPr eaLnBrk="0" hangingPunct="0">
              <a:defRPr/>
            </a:pPr>
            <a:r>
              <a:rPr lang="en-US" sz="1600" dirty="0" smtClean="0"/>
              <a:t>(in practice… not in theory) as P</a:t>
            </a:r>
            <a:r>
              <a:rPr lang="en-US" sz="1600" baseline="-25000" dirty="0" smtClean="0"/>
              <a:t>RF</a:t>
            </a:r>
            <a:r>
              <a:rPr lang="en-US" sz="1600" dirty="0" smtClean="0"/>
              <a:t> </a:t>
            </a:r>
            <a:r>
              <a:rPr lang="en-US" sz="1600" dirty="0" smtClean="0">
                <a:sym typeface="Symbol"/>
              </a:rPr>
              <a:t> Eacc</a:t>
            </a:r>
            <a:r>
              <a:rPr lang="en-US" sz="1600" baseline="30000" dirty="0" smtClean="0">
                <a:sym typeface="Symbol"/>
              </a:rPr>
              <a:t>2</a:t>
            </a:r>
            <a:r>
              <a:rPr lang="en-US" sz="1600" dirty="0" smtClean="0">
                <a:sym typeface="Symbol"/>
              </a:rPr>
              <a:t>.</a:t>
            </a:r>
          </a:p>
          <a:p>
            <a:pPr lvl="3" eaLnBrk="0" hangingPunct="0">
              <a:buFont typeface="Symbol" pitchFamily="18" charset="2"/>
              <a:buChar char="Þ"/>
              <a:defRPr/>
            </a:pPr>
            <a:r>
              <a:rPr lang="en-US" sz="1600" b="1" dirty="0" smtClean="0"/>
              <a:t> Reduced </a:t>
            </a:r>
            <a:r>
              <a:rPr lang="en-US" sz="1600" b="1" dirty="0" err="1" smtClean="0"/>
              <a:t>linac</a:t>
            </a:r>
            <a:r>
              <a:rPr lang="en-US" sz="1600" b="1" dirty="0" smtClean="0"/>
              <a:t> length</a:t>
            </a:r>
          </a:p>
          <a:p>
            <a:pPr lvl="3" eaLnBrk="0" hangingPunct="0">
              <a:buFont typeface="Symbol" pitchFamily="18" charset="2"/>
              <a:buChar char="Þ"/>
              <a:defRPr/>
            </a:pPr>
            <a:endParaRPr lang="en-US" sz="1600" b="1" dirty="0"/>
          </a:p>
          <a:p>
            <a:pPr lvl="1" eaLnBrk="0" hangingPunct="0"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- If </a:t>
            </a:r>
            <a:r>
              <a:rPr lang="en-US" sz="1400" dirty="0">
                <a:solidFill>
                  <a:srgbClr val="FF0000"/>
                </a:solidFill>
              </a:rPr>
              <a:t>CW =&gt; low accelerating gradient </a:t>
            </a:r>
            <a:endParaRPr lang="en-US" sz="1400" dirty="0" smtClean="0">
              <a:solidFill>
                <a:srgbClr val="FF0000"/>
              </a:solidFill>
            </a:endParaRPr>
          </a:p>
          <a:p>
            <a:pPr lvl="1" eaLnBrk="0" hangingPunct="0"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(RFQ : </a:t>
            </a:r>
            <a:r>
              <a:rPr lang="en-US" sz="1400" dirty="0" err="1" smtClean="0">
                <a:solidFill>
                  <a:srgbClr val="FF0000"/>
                </a:solidFill>
              </a:rPr>
              <a:t>Eacc</a:t>
            </a:r>
            <a:r>
              <a:rPr lang="en-US" sz="1400" dirty="0" smtClean="0">
                <a:solidFill>
                  <a:srgbClr val="FF0000"/>
                </a:solidFill>
              </a:rPr>
              <a:t> ~ 0.3 MV/m, 100kW on 4m)</a:t>
            </a:r>
            <a:endParaRPr lang="en-US" sz="1400" dirty="0">
              <a:solidFill>
                <a:srgbClr val="FF0000"/>
              </a:solidFill>
            </a:endParaRPr>
          </a:p>
          <a:p>
            <a:pPr lvl="1" eaLnBrk="0" hangingPunct="0"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- If </a:t>
            </a:r>
            <a:r>
              <a:rPr lang="en-US" sz="1400" dirty="0">
                <a:solidFill>
                  <a:srgbClr val="FF0000"/>
                </a:solidFill>
              </a:rPr>
              <a:t>High gradient =&gt; low duty cycle (&lt; 10%)</a:t>
            </a:r>
          </a:p>
          <a:p>
            <a:pPr lvl="2" eaLnBrk="0" hangingPunct="0">
              <a:defRPr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63347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NC = Normal </a:t>
            </a:r>
            <a:r>
              <a:rPr lang="fr-FR" sz="1400" dirty="0" err="1" smtClean="0"/>
              <a:t>conducting</a:t>
            </a:r>
            <a:endParaRPr lang="fr-FR" sz="1400" dirty="0" smtClean="0"/>
          </a:p>
          <a:p>
            <a:r>
              <a:rPr lang="fr-FR" sz="1400" dirty="0" smtClean="0"/>
              <a:t>SC = </a:t>
            </a:r>
            <a:r>
              <a:rPr lang="fr-FR" sz="1400" dirty="0" err="1" smtClean="0"/>
              <a:t>Superconducting</a:t>
            </a:r>
            <a:endParaRPr lang="fr-FR" sz="1400" dirty="0"/>
          </a:p>
        </p:txBody>
      </p:sp>
      <p:sp>
        <p:nvSpPr>
          <p:cNvPr id="6" name="Titre 3"/>
          <p:cNvSpPr txBox="1">
            <a:spLocks/>
          </p:cNvSpPr>
          <p:nvPr/>
        </p:nvSpPr>
        <p:spPr bwMode="auto">
          <a:xfrm>
            <a:off x="1691680" y="116632"/>
            <a:ext cx="756084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501F74"/>
              </a:solidFill>
              <a:effectLst/>
              <a:uLnTx/>
              <a:uFill>
                <a:solidFill>
                  <a:schemeClr val="accent4">
                    <a:lumMod val="60000"/>
                    <a:lumOff val="40000"/>
                  </a:schemeClr>
                </a:solidFill>
              </a:uFill>
              <a:latin typeface="Arial Bold"/>
              <a:ea typeface="+mj-ea"/>
              <a:cs typeface="+mj-cs"/>
            </a:endParaRP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7337" y="1298953"/>
            <a:ext cx="2568772" cy="169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7575179" y="1007210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NLC, 11.4 GHz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156176" y="6529944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Elliptical</a:t>
            </a:r>
            <a:r>
              <a:rPr lang="fr-FR" sz="1400" dirty="0" smtClean="0"/>
              <a:t> </a:t>
            </a:r>
            <a:r>
              <a:rPr lang="fr-FR" sz="1400" dirty="0" err="1" smtClean="0"/>
              <a:t>cavity</a:t>
            </a:r>
            <a:r>
              <a:rPr lang="fr-FR" sz="1400" dirty="0" smtClean="0"/>
              <a:t>, 1.3 GHz</a:t>
            </a:r>
            <a:endParaRPr lang="fr-FR" sz="14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4143" t="15714" r="10373" b="10952"/>
          <a:stretch/>
        </p:blipFill>
        <p:spPr bwMode="auto">
          <a:xfrm>
            <a:off x="5588583" y="4429874"/>
            <a:ext cx="2946280" cy="170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5796136" y="147549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NC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928630" y="446680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SC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43804" y="169116"/>
            <a:ext cx="5220484" cy="488983"/>
          </a:xfrm>
        </p:spPr>
        <p:txBody>
          <a:bodyPr>
            <a:normAutofit/>
          </a:bodyPr>
          <a:lstStyle/>
          <a:p>
            <a:r>
              <a:rPr lang="fr-FR" dirty="0"/>
              <a:t>WHY SUPERCONDUCTIVITY for ACCELERATION </a:t>
            </a:r>
            <a:r>
              <a:rPr lang="fr-FR" dirty="0" smtClean="0"/>
              <a:t>?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600615" y="4917104"/>
            <a:ext cx="2223777" cy="115517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 rot="1966132">
            <a:off x="6171434" y="546683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1m</a:t>
            </a:r>
            <a:endParaRPr lang="fr-F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WHY SUPERCONDUCTIVITY ?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476672"/>
            <a:ext cx="8964488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b="1" dirty="0" smtClean="0">
              <a:solidFill>
                <a:srgbClr val="1F497D"/>
              </a:solidFill>
            </a:endParaRP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 For NC cavities, power dissipation is the main constraint. Design is optimized to limit dissipations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olidFill>
                  <a:srgbClr val="0070C0"/>
                </a:solidFill>
              </a:rPr>
              <a:t> For SC cavities, power dissipation is less a constraint. Design is more free to optimize other parameters (acceptance, stability, …).</a:t>
            </a:r>
          </a:p>
          <a:p>
            <a:pPr lvl="2" eaLnBrk="0" hangingPunct="0">
              <a:defRPr/>
            </a:pPr>
            <a:endParaRPr lang="en-US" sz="1600" b="1" dirty="0" smtClean="0"/>
          </a:p>
          <a:p>
            <a:pPr lvl="2" eaLnBrk="0" hangingPunct="0">
              <a:defRPr/>
            </a:pPr>
            <a:r>
              <a:rPr lang="en-US" sz="1600" u="sng" dirty="0" smtClean="0"/>
              <a:t>BUT</a:t>
            </a:r>
            <a:r>
              <a:rPr lang="en-US" sz="1600" dirty="0" smtClean="0"/>
              <a:t> SC technology is a complementary solution because it has its own weaknesses :</a:t>
            </a:r>
          </a:p>
          <a:p>
            <a:pPr lvl="4" eaLnBrk="0" hangingPunct="0">
              <a:buFont typeface="Wingdings" pitchFamily="2" charset="2"/>
              <a:buChar char="q"/>
              <a:defRPr/>
            </a:pPr>
            <a:r>
              <a:rPr lang="en-US" sz="1600" dirty="0" smtClean="0"/>
              <a:t> </a:t>
            </a:r>
            <a:r>
              <a:rPr lang="en-US" sz="1600" b="1" dirty="0" smtClean="0"/>
              <a:t>For magnets :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/>
              <a:t> Huge magnetic forces requires very stiff mechanical structures (training of magnets)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/>
              <a:t> Huge magnetic energy released if a quench happens (can quench if small displacement of wires of few microns!!)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/>
              <a:t>Very slow to ramp up or decrease field (magnetization)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/>
              <a:t> Need to be housed in a “cryomodule”  </a:t>
            </a:r>
            <a:r>
              <a:rPr lang="en-US" sz="1600" dirty="0" smtClean="0">
                <a:sym typeface="Symbol"/>
              </a:rPr>
              <a:t> </a:t>
            </a:r>
            <a:r>
              <a:rPr lang="en-US" sz="1600" dirty="0" smtClean="0"/>
              <a:t>complex design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/>
              <a:t> Careful with energy deposition because of synchrotron radiation</a:t>
            </a:r>
          </a:p>
          <a:p>
            <a:pPr lvl="4" eaLnBrk="0" hangingPunct="0">
              <a:defRPr/>
            </a:pPr>
            <a:endParaRPr lang="en-US" sz="1600" dirty="0" smtClean="0"/>
          </a:p>
          <a:p>
            <a:pPr lvl="4" eaLnBrk="0" hangingPunct="0">
              <a:buFont typeface="Wingdings" pitchFamily="2" charset="2"/>
              <a:buChar char="q"/>
              <a:defRPr/>
            </a:pPr>
            <a:r>
              <a:rPr lang="en-US" sz="1600" dirty="0" smtClean="0"/>
              <a:t> </a:t>
            </a:r>
            <a:r>
              <a:rPr lang="en-US" sz="1600" b="1" dirty="0" smtClean="0"/>
              <a:t>For cavities :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/>
              <a:t>Very sensitive (quench, Q-switch, surface resistance, trapped magnetic flux, Q-disease,…).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/>
              <a:t> More expensive (materials, larger structures)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/>
              <a:t> Need more time to mature a design as more complex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/>
              <a:t> Need to be housed in a “cryomodule”  </a:t>
            </a:r>
            <a:r>
              <a:rPr lang="en-US" sz="1600" dirty="0" smtClean="0">
                <a:sym typeface="Symbol"/>
              </a:rPr>
              <a:t> </a:t>
            </a:r>
            <a:r>
              <a:rPr lang="en-US" sz="1600" dirty="0" smtClean="0"/>
              <a:t>complex design</a:t>
            </a:r>
          </a:p>
          <a:p>
            <a:pPr lvl="4" eaLnBrk="0" hangingPunct="0">
              <a:defRPr/>
            </a:pPr>
            <a:endParaRPr lang="en-US" dirty="0" smtClean="0"/>
          </a:p>
          <a:p>
            <a:pPr lvl="2" eaLnBrk="0" hangingPunct="0">
              <a:defRPr/>
            </a:pPr>
            <a:endParaRPr lang="en-US" dirty="0"/>
          </a:p>
          <a:p>
            <a:pPr lvl="2" eaLnBrk="0" hangingPunct="0">
              <a:defRPr/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764704"/>
            <a:ext cx="8640960" cy="4924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 eaLnBrk="0" hangingPunct="0">
              <a:defRPr/>
            </a:pPr>
            <a:endParaRPr lang="en-US" sz="14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400" dirty="0" smtClean="0"/>
              <a:t> </a:t>
            </a:r>
            <a:r>
              <a:rPr lang="en-US" sz="1400" b="1" dirty="0" smtClean="0"/>
              <a:t>Some history :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400" dirty="0" smtClean="0"/>
              <a:t> </a:t>
            </a:r>
            <a:r>
              <a:rPr lang="en-US" sz="1400" b="1" dirty="0" smtClean="0"/>
              <a:t>1868 : Discovery of Helium</a:t>
            </a:r>
            <a:r>
              <a:rPr lang="en-US" sz="1400" dirty="0" smtClean="0"/>
              <a:t>. </a:t>
            </a:r>
            <a:r>
              <a:rPr lang="en-US" sz="1400" dirty="0" err="1" smtClean="0"/>
              <a:t>Astronom</a:t>
            </a:r>
            <a:r>
              <a:rPr lang="en-US" sz="1400" dirty="0" smtClean="0"/>
              <a:t> Jules Janssen (France) noticed the yellow spectral emission lines of a new element in the chromosphere during a sun eclipse.  Observed also in 1870 by J. N. </a:t>
            </a:r>
            <a:r>
              <a:rPr lang="en-US" sz="1400" dirty="0" err="1" smtClean="0"/>
              <a:t>Lockyer</a:t>
            </a:r>
            <a:r>
              <a:rPr lang="en-US" sz="1400" dirty="0" smtClean="0"/>
              <a:t> and named this new element from the sun : Helium as reference to the </a:t>
            </a:r>
            <a:r>
              <a:rPr lang="en-US" sz="1400" dirty="0" err="1" smtClean="0"/>
              <a:t>greek</a:t>
            </a:r>
            <a:r>
              <a:rPr lang="en-US" sz="1400" dirty="0" smtClean="0"/>
              <a:t> name of sun : “</a:t>
            </a:r>
            <a:r>
              <a:rPr lang="en-US" sz="1400" dirty="0" err="1" smtClean="0"/>
              <a:t>helios</a:t>
            </a:r>
            <a:r>
              <a:rPr lang="en-US" sz="1400" dirty="0" smtClean="0"/>
              <a:t>”.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400" dirty="0" smtClean="0"/>
              <a:t> 1877 : Oxygen (90K) and nitrogen (77K) </a:t>
            </a:r>
            <a:r>
              <a:rPr lang="en-US" sz="1400" dirty="0" err="1" smtClean="0"/>
              <a:t>liquified</a:t>
            </a:r>
            <a:r>
              <a:rPr lang="en-US" sz="1400" dirty="0" smtClean="0"/>
              <a:t> by Louis </a:t>
            </a:r>
            <a:r>
              <a:rPr lang="en-US" sz="1400" dirty="0" err="1" smtClean="0"/>
              <a:t>Cailletet</a:t>
            </a:r>
            <a:r>
              <a:rPr lang="en-US" sz="1400" dirty="0" smtClean="0"/>
              <a:t> (France) and </a:t>
            </a:r>
            <a:r>
              <a:rPr lang="en-US" sz="1400" dirty="0" err="1" smtClean="0"/>
              <a:t>Raoul</a:t>
            </a:r>
            <a:r>
              <a:rPr lang="en-US" sz="1400" dirty="0" smtClean="0"/>
              <a:t> </a:t>
            </a:r>
            <a:r>
              <a:rPr lang="en-US" sz="1400" dirty="0" err="1" smtClean="0"/>
              <a:t>Pictet</a:t>
            </a:r>
            <a:r>
              <a:rPr lang="en-US" sz="1400" dirty="0" smtClean="0"/>
              <a:t> (Switzerland)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400" dirty="0" smtClean="0"/>
              <a:t> 1893 : James Dewar invented the </a:t>
            </a:r>
            <a:r>
              <a:rPr lang="en-US" sz="1400" dirty="0" err="1" smtClean="0"/>
              <a:t>dewar</a:t>
            </a:r>
            <a:r>
              <a:rPr lang="en-US" sz="1400" dirty="0" smtClean="0"/>
              <a:t> vase.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400" dirty="0" smtClean="0"/>
              <a:t> </a:t>
            </a:r>
            <a:r>
              <a:rPr lang="en-US" sz="1400" b="1" dirty="0" smtClean="0"/>
              <a:t>1895 : Helium is discovered on earth</a:t>
            </a:r>
            <a:r>
              <a:rPr lang="en-US" sz="1400" dirty="0" smtClean="0"/>
              <a:t> by sir W. Ramsay (England)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400" dirty="0" smtClean="0"/>
              <a:t> 1898 : Hydrogen (20K) </a:t>
            </a:r>
            <a:r>
              <a:rPr lang="en-US" sz="1400" dirty="0" err="1" smtClean="0"/>
              <a:t>liquified</a:t>
            </a:r>
            <a:r>
              <a:rPr lang="en-US" sz="1400" dirty="0" smtClean="0"/>
              <a:t> by Sir James (England)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400" dirty="0" smtClean="0"/>
              <a:t> </a:t>
            </a:r>
            <a:r>
              <a:rPr lang="en-US" sz="1400" b="1" dirty="0" smtClean="0"/>
              <a:t>1908 : </a:t>
            </a:r>
            <a:r>
              <a:rPr lang="en-US" sz="1400" b="1" dirty="0" err="1" smtClean="0"/>
              <a:t>Kamerlingh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Onnes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liquified</a:t>
            </a:r>
            <a:r>
              <a:rPr lang="en-US" sz="1400" b="1" dirty="0" smtClean="0"/>
              <a:t> Helium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400" dirty="0" smtClean="0"/>
              <a:t> </a:t>
            </a:r>
            <a:r>
              <a:rPr lang="en-US" sz="1400" b="1" dirty="0" smtClean="0"/>
              <a:t>1911 : </a:t>
            </a:r>
            <a:r>
              <a:rPr lang="en-US" sz="1400" b="1" dirty="0" err="1" smtClean="0"/>
              <a:t>Kamerlingh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Onnes</a:t>
            </a:r>
            <a:r>
              <a:rPr lang="en-US" sz="1400" b="1" dirty="0" smtClean="0"/>
              <a:t> discovered superconductivity </a:t>
            </a:r>
            <a:r>
              <a:rPr lang="en-US" sz="1400" dirty="0" smtClean="0"/>
              <a:t>of mercury while studying the electrical </a:t>
            </a:r>
            <a:r>
              <a:rPr lang="en-US" sz="1400" dirty="0" err="1" smtClean="0"/>
              <a:t>behaviour</a:t>
            </a:r>
            <a:r>
              <a:rPr lang="en-US" sz="1400" dirty="0" smtClean="0"/>
              <a:t> of metals at low temperature.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400" b="1" dirty="0" smtClean="0"/>
              <a:t> 1933 </a:t>
            </a:r>
            <a:r>
              <a:rPr lang="en-US" sz="1400" dirty="0" smtClean="0"/>
              <a:t>: Walther </a:t>
            </a:r>
            <a:r>
              <a:rPr lang="en-US" sz="1400" dirty="0" err="1" smtClean="0"/>
              <a:t>Meissner</a:t>
            </a:r>
            <a:r>
              <a:rPr lang="en-US" sz="1400" dirty="0" smtClean="0"/>
              <a:t> </a:t>
            </a:r>
            <a:r>
              <a:rPr lang="en-US" sz="1400" b="1" dirty="0" smtClean="0"/>
              <a:t>discovered the </a:t>
            </a:r>
            <a:r>
              <a:rPr lang="en-US" sz="1400" b="1" dirty="0" err="1" smtClean="0"/>
              <a:t>Meissner</a:t>
            </a:r>
            <a:r>
              <a:rPr lang="en-US" sz="1400" b="1" dirty="0" smtClean="0"/>
              <a:t> effect </a:t>
            </a:r>
            <a:r>
              <a:rPr lang="en-US" sz="1400" dirty="0" smtClean="0"/>
              <a:t>: perfect diamagnetism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400" dirty="0" smtClean="0"/>
              <a:t> 1935 : “Two fluids model” by F. London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400" dirty="0" smtClean="0"/>
              <a:t> 1950 : </a:t>
            </a:r>
            <a:r>
              <a:rPr lang="en-US" sz="1400" dirty="0" err="1" smtClean="0"/>
              <a:t>Ginzburg</a:t>
            </a:r>
            <a:r>
              <a:rPr lang="en-US" sz="1400" dirty="0" smtClean="0"/>
              <a:t>-Landau theory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400" dirty="0" smtClean="0"/>
              <a:t> </a:t>
            </a:r>
            <a:r>
              <a:rPr lang="en-US" sz="1400" b="1" dirty="0" smtClean="0"/>
              <a:t>1957 : BCS theory </a:t>
            </a:r>
            <a:r>
              <a:rPr lang="en-US" sz="1400" dirty="0" smtClean="0"/>
              <a:t>(Bardeen, Cooper and Schrieffer)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400" dirty="0" smtClean="0"/>
              <a:t> 1987 : Discovery of Y-</a:t>
            </a:r>
            <a:r>
              <a:rPr lang="en-US" sz="1400" dirty="0" err="1" smtClean="0"/>
              <a:t>Ba</a:t>
            </a:r>
            <a:r>
              <a:rPr lang="en-US" sz="1400" dirty="0" smtClean="0"/>
              <a:t>-Cu-O, first material with </a:t>
            </a:r>
            <a:r>
              <a:rPr lang="en-US" sz="1400" dirty="0" err="1" smtClean="0"/>
              <a:t>Tc</a:t>
            </a:r>
            <a:r>
              <a:rPr lang="en-US" sz="1400" dirty="0" smtClean="0"/>
              <a:t> &gt; 77K</a:t>
            </a:r>
          </a:p>
          <a:p>
            <a:pPr lvl="4" eaLnBrk="0" hangingPunct="0">
              <a:defRPr/>
            </a:pPr>
            <a:endParaRPr lang="en-US" sz="1600" dirty="0" smtClean="0"/>
          </a:p>
          <a:p>
            <a:pPr lvl="2" eaLnBrk="0" hangingPunct="0">
              <a:defRPr/>
            </a:pPr>
            <a:endParaRPr lang="en-US" sz="1600" dirty="0"/>
          </a:p>
          <a:p>
            <a:pPr lvl="2" eaLnBrk="0" hangingPunct="0">
              <a:defRPr/>
            </a:pPr>
            <a:endParaRPr lang="en-US" sz="1600" b="1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</a:t>
            </a:r>
            <a:r>
              <a:rPr lang="fr-FR" sz="2400" cap="none" dirty="0" err="1" smtClean="0">
                <a:ln>
                  <a:noFill/>
                </a:ln>
              </a:rPr>
              <a:t>history</a:t>
            </a:r>
            <a:endParaRPr lang="fr-FR" sz="2400" cap="none" dirty="0" smtClean="0">
              <a:ln>
                <a:noFill/>
              </a:ln>
            </a:endParaRP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050241"/>
            <a:ext cx="62230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012054"/>
            <a:ext cx="5075741" cy="374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23221</TotalTime>
  <Words>3598</Words>
  <Application>Microsoft Office PowerPoint</Application>
  <PresentationFormat>Affichage à l'écran (4:3)</PresentationFormat>
  <Paragraphs>988</Paragraphs>
  <Slides>61</Slides>
  <Notes>3</Notes>
  <HiddenSlides>0</HiddenSlides>
  <MMClips>2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73" baseType="lpstr">
      <vt:lpstr>Arial</vt:lpstr>
      <vt:lpstr>Arial Bold</vt:lpstr>
      <vt:lpstr>Calibri</vt:lpstr>
      <vt:lpstr>Calibri Light</vt:lpstr>
      <vt:lpstr>Cambria</vt:lpstr>
      <vt:lpstr>PMingLiU</vt:lpstr>
      <vt:lpstr>Symbol</vt:lpstr>
      <vt:lpstr>Times New Roman</vt:lpstr>
      <vt:lpstr>Wingdings</vt:lpstr>
      <vt:lpstr>1_modele-IJCLAb-powerpoint</vt:lpstr>
      <vt:lpstr>Conception personnalisée</vt:lpstr>
      <vt:lpstr>Équation</vt:lpstr>
      <vt:lpstr>SUPERCONDUCTIVITY and CRYOGENICS for accelerators</vt:lpstr>
      <vt:lpstr>OUTLINE</vt:lpstr>
      <vt:lpstr>OUTLINE</vt:lpstr>
      <vt:lpstr>WHY SUPERCONDUCTIVITY for ACCELERATION ?</vt:lpstr>
      <vt:lpstr>WHY SUPERCONDUCTIVITY for MAGNETS ?</vt:lpstr>
      <vt:lpstr>WHY SUPERCONDUCTIVITY for MAGNETS ?</vt:lpstr>
      <vt:lpstr>WHY SUPERCONDUCTIVITY for ACCELERATION ?</vt:lpstr>
      <vt:lpstr>WHY SUPERCONDUCTIVITY ?</vt:lpstr>
      <vt:lpstr>Superconductivity : history</vt:lpstr>
      <vt:lpstr>Superconductivity : history </vt:lpstr>
      <vt:lpstr>Superconductivity : « the 2 fluids model »</vt:lpstr>
      <vt:lpstr>Superconductivity : « the 2 fluids model »</vt:lpstr>
      <vt:lpstr>Superconductivity : Ginzburg-Landau theory</vt:lpstr>
      <vt:lpstr>Superconductivity : Ginzburg-Landau theory</vt:lpstr>
      <vt:lpstr>Superconductivity : Type of superconductors</vt:lpstr>
      <vt:lpstr>Superconductivity : Type of superconductors</vt:lpstr>
      <vt:lpstr>Superconductivity : BCS THEORY</vt:lpstr>
      <vt:lpstr>Superconductivity : BCS THEORY</vt:lpstr>
      <vt:lpstr>Superconducting materials : what is used today ?</vt:lpstr>
      <vt:lpstr>Superconducting materials</vt:lpstr>
      <vt:lpstr>OUTLINE</vt:lpstr>
      <vt:lpstr>CRYOGENICS ( what’s the right T° ?) </vt:lpstr>
      <vt:lpstr>CRYOGENICS </vt:lpstr>
      <vt:lpstr>OUTLINE</vt:lpstr>
      <vt:lpstr>MAIN COMPONENTS in a CRYOMODULE</vt:lpstr>
      <vt:lpstr>CRYOGENICS (thermal insulation) </vt:lpstr>
      <vt:lpstr>CRYOGENICS </vt:lpstr>
      <vt:lpstr>CRYOGENICS ( high energy cryomodules) </vt:lpstr>
      <vt:lpstr>CRYOGENICS ( low energy cryomodules) </vt:lpstr>
      <vt:lpstr>VACUUM VESSEL</vt:lpstr>
      <vt:lpstr>CRYOGENICS :Superconducting magnets</vt:lpstr>
      <vt:lpstr>CRYOGENICS :Superconducting cavities</vt:lpstr>
      <vt:lpstr>Operation of an accelerator (from perturbations to failures)</vt:lpstr>
      <vt:lpstr>PERTURBATIONS : frequency perturbations</vt:lpstr>
      <vt:lpstr>Example of frequency tuner system </vt:lpstr>
      <vt:lpstr>PERTURBATIONS : frequency perturbations</vt:lpstr>
      <vt:lpstr>PERTURBATIONS : frequency perturbations</vt:lpstr>
      <vt:lpstr>PERTURBATIONS : frequency perturbations</vt:lpstr>
      <vt:lpstr>PERTURBATIONS : Multipacting</vt:lpstr>
      <vt:lpstr>PERTURBATIONS : Multipacting</vt:lpstr>
      <vt:lpstr>PERTURBATIONS : Field emission</vt:lpstr>
      <vt:lpstr>PERTURBATIONS : field emission</vt:lpstr>
      <vt:lpstr>PERTURBATIONS : quench</vt:lpstr>
      <vt:lpstr>accident : example LHC in 2008 </vt:lpstr>
      <vt:lpstr>Failures during operation</vt:lpstr>
      <vt:lpstr>Failures during operation : LHC example</vt:lpstr>
      <vt:lpstr>BEAM LOSSES</vt:lpstr>
      <vt:lpstr>BEAM losses : examples</vt:lpstr>
      <vt:lpstr>BEAM losses : examples</vt:lpstr>
      <vt:lpstr>BEAM losses : example LHC</vt:lpstr>
      <vt:lpstr>HOPE YOU ENJOYED KNOWING MORE ABOUT SUPERCONDUCTIVITY AND CRYOGENICS FOR ACCELERATORS</vt:lpstr>
      <vt:lpstr>Example of 120°C baking : SPIRAL2 QWR @ IPNO</vt:lpstr>
      <vt:lpstr>The MYRRHA spoke cryomodule (6) </vt:lpstr>
      <vt:lpstr>PERTURBATIONS : Q-disease or 100K effect</vt:lpstr>
      <vt:lpstr>Présentation PowerPoint</vt:lpstr>
      <vt:lpstr>Présentation PowerPoint</vt:lpstr>
      <vt:lpstr>Superconductivity : history</vt:lpstr>
      <vt:lpstr>Example : cryogenic piping of a cryomodule  </vt:lpstr>
      <vt:lpstr>Présentation PowerPoint</vt:lpstr>
      <vt:lpstr>CRYOGENICS (thermal contractions)  </vt:lpstr>
      <vt:lpstr>CRYOGENICS :Superconducting cavities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Longuevergne</dc:creator>
  <cp:lastModifiedBy>David Longuevergne</cp:lastModifiedBy>
  <cp:revision>382</cp:revision>
  <dcterms:created xsi:type="dcterms:W3CDTF">2011-03-22T12:48:14Z</dcterms:created>
  <dcterms:modified xsi:type="dcterms:W3CDTF">2024-06-03T20:10:33Z</dcterms:modified>
</cp:coreProperties>
</file>