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8"/>
  </p:notesMasterIdLst>
  <p:sldIdLst>
    <p:sldId id="256" r:id="rId2"/>
    <p:sldId id="257" r:id="rId3"/>
    <p:sldId id="258" r:id="rId4"/>
    <p:sldId id="292" r:id="rId5"/>
    <p:sldId id="269" r:id="rId6"/>
    <p:sldId id="293" r:id="rId7"/>
    <p:sldId id="294" r:id="rId8"/>
    <p:sldId id="307" r:id="rId9"/>
    <p:sldId id="298" r:id="rId10"/>
    <p:sldId id="305" r:id="rId11"/>
    <p:sldId id="295" r:id="rId12"/>
    <p:sldId id="296" r:id="rId13"/>
    <p:sldId id="297" r:id="rId14"/>
    <p:sldId id="302" r:id="rId15"/>
    <p:sldId id="260" r:id="rId16"/>
    <p:sldId id="312" r:id="rId17"/>
    <p:sldId id="313" r:id="rId18"/>
    <p:sldId id="261" r:id="rId19"/>
    <p:sldId id="314" r:id="rId20"/>
    <p:sldId id="311" r:id="rId21"/>
    <p:sldId id="262" r:id="rId22"/>
    <p:sldId id="315" r:id="rId23"/>
    <p:sldId id="263" r:id="rId24"/>
    <p:sldId id="316" r:id="rId25"/>
    <p:sldId id="265" r:id="rId26"/>
    <p:sldId id="266" r:id="rId27"/>
    <p:sldId id="317" r:id="rId28"/>
    <p:sldId id="264" r:id="rId29"/>
    <p:sldId id="270" r:id="rId30"/>
    <p:sldId id="271" r:id="rId31"/>
    <p:sldId id="273" r:id="rId32"/>
    <p:sldId id="274" r:id="rId33"/>
    <p:sldId id="272" r:id="rId34"/>
    <p:sldId id="310" r:id="rId35"/>
    <p:sldId id="275" r:id="rId36"/>
    <p:sldId id="284" r:id="rId37"/>
    <p:sldId id="285" r:id="rId38"/>
    <p:sldId id="286" r:id="rId39"/>
    <p:sldId id="288" r:id="rId40"/>
    <p:sldId id="287" r:id="rId41"/>
    <p:sldId id="283" r:id="rId42"/>
    <p:sldId id="279" r:id="rId43"/>
    <p:sldId id="280" r:id="rId44"/>
    <p:sldId id="277" r:id="rId45"/>
    <p:sldId id="276" r:id="rId46"/>
    <p:sldId id="289" r:id="rId47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A6448-D861-47C6-A20F-A30BA00FA12B}" type="datetimeFigureOut">
              <a:rPr lang="en-US" smtClean="0"/>
              <a:t>7/7/2012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2CC3E-EB59-4D5C-BFD6-331136A69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CC3E-EB59-4D5C-BFD6-331136A697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CC3E-EB59-4D5C-BFD6-331136A697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CC3E-EB59-4D5C-BFD6-331136A697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CC3E-EB59-4D5C-BFD6-331136A697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CC3E-EB59-4D5C-BFD6-331136A697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8FF8F6-7D5C-4E31-8ABA-D8918D4F00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933056"/>
            <a:ext cx="5637010" cy="2016224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V. </a:t>
            </a:r>
            <a:r>
              <a:rPr lang="en-US" sz="2800" i="1" dirty="0" err="1" smtClean="0">
                <a:solidFill>
                  <a:schemeClr val="accent1">
                    <a:lumMod val="75000"/>
                  </a:schemeClr>
                </a:solidFill>
              </a:rPr>
              <a:t>Aushev</a:t>
            </a:r>
            <a:endParaRPr lang="en-US" sz="2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LAL,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Orsay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July 10, 2012</a:t>
            </a:r>
          </a:p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712968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</a:rPr>
              <a:t>Precise proton structure and QCD measurements at HERA</a:t>
            </a:r>
            <a:endParaRPr lang="en-US" sz="3200" dirty="0">
              <a:solidFill>
                <a:srgbClr val="0070C0"/>
              </a:solidFill>
              <a:effectLst>
                <a:outerShdw blurRad="50800" dist="50800" dir="5400000" algn="ctr" rotWithShape="0">
                  <a:srgbClr val="007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1620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1223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8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861048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HERA physics highlights</a:t>
            </a:r>
            <a:endParaRPr lang="en-US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352928" cy="1008112"/>
          </a:xfrm>
        </p:spPr>
        <p:txBody>
          <a:bodyPr/>
          <a:lstStyle/>
          <a:p>
            <a:pPr marL="45720" indent="0">
              <a:buNone/>
            </a:pPr>
            <a:r>
              <a:rPr lang="en-US" i="1" dirty="0" smtClean="0"/>
              <a:t>Today </a:t>
            </a:r>
            <a:r>
              <a:rPr lang="en-US" i="1" dirty="0"/>
              <a:t>many of the insights gained with HERA belong to our fundamental knowledge of how the world is put together.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109101"/>
            <a:ext cx="8712967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 physics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highlights: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function F2(x, Q2)</a:t>
            </a:r>
            <a:endParaRPr lang="en-US" sz="2800" dirty="0"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734481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424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3811"/>
            <a:ext cx="3894059" cy="56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17586" y="2551837"/>
            <a:ext cx="48189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Measured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structure function F2 over a range that spans four orders of magnitude of the kinematic parameters x and Q2 – two to three orders of magnitude more than were accessible to earlier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experiments.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09101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 physics highlights</a:t>
            </a:r>
            <a:endParaRPr lang="en-US" sz="2800" dirty="0"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23928" y="1340768"/>
            <a:ext cx="482453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424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5936" y="18488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uper </a:t>
            </a:r>
            <a:r>
              <a:rPr lang="en-US" b="1" dirty="0">
                <a:solidFill>
                  <a:srgbClr val="0070C0"/>
                </a:solidFill>
              </a:rPr>
              <a:t>electron microscope HERA makes the proton’s detailed structure</a:t>
            </a:r>
          </a:p>
          <a:p>
            <a:r>
              <a:rPr lang="en-US" b="1" dirty="0">
                <a:solidFill>
                  <a:srgbClr val="0070C0"/>
                </a:solidFill>
              </a:rPr>
              <a:t>v</a:t>
            </a:r>
            <a:r>
              <a:rPr lang="en-US" b="1" dirty="0" smtClean="0">
                <a:solidFill>
                  <a:srgbClr val="0070C0"/>
                </a:solidFill>
              </a:rPr>
              <a:t>isible:  three </a:t>
            </a:r>
            <a:r>
              <a:rPr lang="en-US" b="1" dirty="0">
                <a:solidFill>
                  <a:srgbClr val="0070C0"/>
                </a:solidFill>
              </a:rPr>
              <a:t>valence </a:t>
            </a:r>
            <a:r>
              <a:rPr lang="en-US" b="1" dirty="0" smtClean="0">
                <a:solidFill>
                  <a:srgbClr val="0070C0"/>
                </a:solidFill>
              </a:rPr>
              <a:t>quarks  and whole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“sea</a:t>
            </a:r>
            <a:r>
              <a:rPr lang="en-US" b="1" dirty="0">
                <a:solidFill>
                  <a:srgbClr val="0070C0"/>
                </a:solidFill>
              </a:rPr>
              <a:t>” of gluons and short-lived quark-antiquark pairs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smaller </a:t>
            </a:r>
            <a:r>
              <a:rPr lang="en-US" dirty="0">
                <a:solidFill>
                  <a:srgbClr val="0070C0"/>
                </a:solidFill>
              </a:rPr>
              <a:t>the momentum fractions x are to which the </a:t>
            </a:r>
            <a:r>
              <a:rPr lang="en-US" dirty="0" smtClean="0">
                <a:solidFill>
                  <a:srgbClr val="0070C0"/>
                </a:solidFill>
              </a:rPr>
              <a:t>HERA microscope </a:t>
            </a:r>
            <a:r>
              <a:rPr lang="en-US" dirty="0">
                <a:solidFill>
                  <a:srgbClr val="0070C0"/>
                </a:solidFill>
              </a:rPr>
              <a:t>is set, the more quark-antiquark pairs and gluons</a:t>
            </a:r>
          </a:p>
          <a:p>
            <a:r>
              <a:rPr lang="en-US" dirty="0">
                <a:solidFill>
                  <a:srgbClr val="0070C0"/>
                </a:solidFill>
              </a:rPr>
              <a:t>are seen in the proton.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5900"/>
            <a:ext cx="3392410" cy="331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341040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HERA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provided totally new insights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into the workings of the proton</a:t>
            </a:r>
          </a:p>
        </p:txBody>
      </p:sp>
    </p:spTree>
    <p:extLst>
      <p:ext uri="{BB962C8B-B14F-4D97-AF65-F5344CB8AC3E}">
        <p14:creationId xmlns:p14="http://schemas.microsoft.com/office/powerpoint/2010/main" val="384847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09101"/>
            <a:ext cx="7344816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 physics highlights: electroweak  force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734481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424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535" y="548680"/>
            <a:ext cx="8618537" cy="4819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5368330"/>
            <a:ext cx="8928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H1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and ZEUS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directly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observe the effects of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(theoretically predicted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)  electroweak unification:  first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step toward the grand unification of the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fundamental forces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nature.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093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101"/>
            <a:ext cx="9144000" cy="5115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 physics highlights: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weak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interactions are "left-handed"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734481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424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665" y="548680"/>
            <a:ext cx="8159750" cy="4902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475" y="5589240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vent rates  </a:t>
            </a:r>
            <a:r>
              <a:rPr lang="en-US" sz="1600" dirty="0">
                <a:solidFill>
                  <a:srgbClr val="FF0000"/>
                </a:solidFill>
              </a:rPr>
              <a:t>disappear when extrapolating to completely right-handed electrons, </a:t>
            </a:r>
            <a:r>
              <a:rPr lang="en-US" sz="1600" dirty="0" err="1">
                <a:solidFill>
                  <a:srgbClr val="FF0000"/>
                </a:solidFill>
              </a:rPr>
              <a:t>Pe</a:t>
            </a:r>
            <a:r>
              <a:rPr lang="en-US" sz="1600" dirty="0">
                <a:solidFill>
                  <a:srgbClr val="FF0000"/>
                </a:solidFill>
              </a:rPr>
              <a:t> = +1. O</a:t>
            </a:r>
            <a:r>
              <a:rPr lang="en-US" sz="1600" dirty="0" smtClean="0">
                <a:solidFill>
                  <a:srgbClr val="FF0000"/>
                </a:solidFill>
              </a:rPr>
              <a:t>pposite  </a:t>
            </a:r>
            <a:r>
              <a:rPr lang="en-US" sz="1600" dirty="0">
                <a:solidFill>
                  <a:srgbClr val="FF0000"/>
                </a:solidFill>
              </a:rPr>
              <a:t>for positrons, with the cross section approaching zero for </a:t>
            </a:r>
            <a:r>
              <a:rPr lang="en-US" sz="1600" dirty="0" err="1" smtClean="0">
                <a:solidFill>
                  <a:srgbClr val="FF0000"/>
                </a:solidFill>
              </a:rPr>
              <a:t>lefthanded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polarization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18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0880" cy="5400600"/>
          </a:xfrm>
        </p:spPr>
        <p:txBody>
          <a:bodyPr>
            <a:normAutofit lnSpcReduction="10000"/>
          </a:bodyPr>
          <a:lstStyle/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en-US" b="1" i="1" u="sng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HERA: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en-US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collaborations continue to finalize and publish their data analyses at high </a:t>
            </a:r>
            <a:r>
              <a:rPr lang="en-US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rate: </a:t>
            </a: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 years after the end of HERA data taking 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still </a:t>
            </a: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a unique place to perform precision QCD 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studies</a:t>
            </a:r>
            <a:r>
              <a:rPr lang="en-US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relevance of these experimental results on the proton structure is appreciated as input for LHC analyses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en-US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en-US" b="1" i="1" u="sng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ZEUS today: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i="1" u="sng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attractive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lively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collaboration, many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young people: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PhD, 13 MSc and 7 BSc (+9 BSc starting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important physics results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~50 ongoing analyses;</a:t>
            </a:r>
          </a:p>
          <a:p>
            <a:pPr marL="4572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en-US" sz="3500" b="1" dirty="0" smtClean="0">
                <a:solidFill>
                  <a:srgbClr val="4E67C8">
                    <a:lumMod val="75000"/>
                  </a:srgbClr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3500" b="1" dirty="0">
                <a:solidFill>
                  <a:srgbClr val="4E67C8">
                    <a:lumMod val="75000"/>
                  </a:srgbClr>
                </a:solidFill>
                <a:effectLst>
                  <a:outerShdw blurRad="50800" dist="50800" dir="5400000" algn="ctr" rotWithShape="0">
                    <a:schemeClr val="bg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results from ZEUS</a:t>
            </a:r>
          </a:p>
          <a:p>
            <a:pPr marL="4572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3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Isolated Photons + Jets in DIS</a:t>
            </a:r>
            <a:endParaRPr lang="en-US" sz="2800" dirty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1988840"/>
            <a:ext cx="9027732" cy="394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15816" y="1484784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/>
              </a:rPr>
              <a:t>Predictions from </a:t>
            </a:r>
            <a:r>
              <a:rPr lang="en-US" b="1" dirty="0" smtClean="0">
                <a:solidFill>
                  <a:srgbClr val="00B0F0"/>
                </a:solidFill>
                <a:latin typeface="Arial"/>
              </a:rPr>
              <a:t>GKS: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6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Isolated Photons + Jets in DIS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238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235944" cy="33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14763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419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77" y="836712"/>
            <a:ext cx="2945134" cy="170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3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488832" cy="464393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Prompt Photons + Jets in NC DIS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36594" cy="539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95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744" y="116632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Isolated Photons + Jets in DIS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19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8" y="764704"/>
            <a:ext cx="85410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72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kern="0" dirty="0">
                <a:solidFill>
                  <a:srgbClr val="333399"/>
                </a:solidFill>
                <a:effectLst/>
                <a:latin typeface="Arial"/>
              </a:rPr>
              <a:t>Outline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276872"/>
            <a:ext cx="8352928" cy="237626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e-p collider HERA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Proton under the HERA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microscope: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physics highlights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Between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past and future of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physics: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ew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results from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ZEUS;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HERAPDF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088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Charm Fragmentation </a:t>
            </a:r>
            <a:r>
              <a:rPr lang="en-US" sz="2800" b="0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Fractions: motivation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6" y="1124744"/>
            <a:ext cx="7951087" cy="46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42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Charm Fragmentation Fractions in PHP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1852"/>
            <a:ext cx="8352927" cy="54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8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" y="221142"/>
            <a:ext cx="9051600" cy="58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67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44816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Charm Production using Secondary Vertices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0801"/>
            <a:ext cx="7992888" cy="52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22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226"/>
            <a:ext cx="8225970" cy="58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65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0485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Charm Production using </a:t>
            </a:r>
            <a:r>
              <a:rPr lang="en-US" sz="2800" b="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Secondary </a:t>
            </a:r>
            <a:r>
              <a:rPr lang="en-US" sz="2800" b="0" dirty="0" smtClean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Vertices - charm </a:t>
            </a:r>
            <a:r>
              <a:rPr lang="en-US" sz="2800" b="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contribution to DIS: F2cc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2" y="1412776"/>
            <a:ext cx="883545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557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296487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Inclusive Jet Production in PHP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2344"/>
            <a:ext cx="874412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49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9" y="188640"/>
            <a:ext cx="86391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37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0" dirty="0"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MSS12"/>
              </a:rPr>
              <a:t>Inclusive Jet Production in PHP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2244"/>
            <a:ext cx="8712967" cy="547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6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35" y="91756"/>
            <a:ext cx="6512511" cy="52893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Search for Elastic Z0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29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67820"/>
            <a:ext cx="8352927" cy="561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69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1992-2012: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20 </a:t>
            </a:r>
            <a:r>
              <a:rPr lang="en-US" sz="240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years of DIS at  HERA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692696"/>
            <a:ext cx="7632848" cy="55446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Data taking at HERA ended in the summer of 2007:  </a:t>
            </a: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end of an </a:t>
            </a:r>
            <a:r>
              <a:rPr lang="en-US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era of research at the world’s only e-p storage ring</a:t>
            </a: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facility in which particles with different masses are brought to collision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" indent="0">
              <a:buNone/>
            </a:pPr>
            <a:endParaRPr lang="en-US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i="1" u="sng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Future ( </a:t>
            </a:r>
            <a:r>
              <a:rPr lang="en-US" i="1" u="sng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&gt; 2020 </a:t>
            </a:r>
            <a:r>
              <a:rPr lang="en-US" i="1" u="sng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45720" indent="0">
              <a:buNone/>
            </a:pP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EIC@JLAB</a:t>
            </a:r>
          </a:p>
          <a:p>
            <a:pPr marL="45720" indent="0">
              <a:buNone/>
            </a:pPr>
            <a:r>
              <a:rPr lang="en-US" dirty="0" err="1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eRHIC@BNL</a:t>
            </a:r>
            <a:endParaRPr lang="en-US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err="1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LHeC@CERN</a:t>
            </a:r>
            <a:endParaRPr lang="en-US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One of possible physics objectives could be  </a:t>
            </a: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e-p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physics book.</a:t>
            </a:r>
            <a:endParaRPr lang="en-US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oday: at least an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occasion 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take a backward look at this era and look ahead at what HERA still has to offer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5"/>
            <a:ext cx="33766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571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Generation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Leptoquarks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6025"/>
            <a:ext cx="8136904" cy="529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68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B4DCFA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First Generation </a:t>
            </a:r>
            <a:r>
              <a:rPr lang="en-US" sz="2800" dirty="0" err="1">
                <a:solidFill>
                  <a:srgbClr val="B4DCFA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Leptoquarks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88832" cy="550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41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56784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Exclusive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Electroproduction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of Two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Pions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2" y="908720"/>
            <a:ext cx="7975286" cy="509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59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03926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kern="0" dirty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rPr>
              <a:t>D* Production in DIS and F2cc </a:t>
            </a:r>
            <a:r>
              <a:rPr lang="en-US" sz="2400" kern="0" dirty="0" smtClean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+mn-cs"/>
              </a:rPr>
              <a:t>Measurements</a:t>
            </a:r>
            <a:endParaRPr lang="en-US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95375"/>
            <a:ext cx="80391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736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920880" cy="17287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HERAPDF: </a:t>
            </a:r>
            <a:b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precise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 of parton distribution functions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(quarks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and gluons) </a:t>
            </a:r>
          </a:p>
        </p:txBody>
      </p:sp>
    </p:spTree>
    <p:extLst>
      <p:ext uri="{BB962C8B-B14F-4D97-AF65-F5344CB8AC3E}">
        <p14:creationId xmlns:p14="http://schemas.microsoft.com/office/powerpoint/2010/main" val="755445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Proton structure measurements at HERA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34263" cy="565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84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36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1292"/>
            <a:ext cx="8669273" cy="221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038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HERAPDF 1.5 NNLO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7"/>
            <a:ext cx="7535614" cy="516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71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43204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HERAPDF 1.6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3174"/>
            <a:ext cx="8136904" cy="533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408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39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9" y="260648"/>
            <a:ext cx="8840859" cy="594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4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1980s:  ambitious </a:t>
            </a:r>
            <a:r>
              <a:rPr lang="en-US" sz="280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en-US" sz="280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12968" cy="547260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1971: Bjorn </a:t>
            </a:r>
            <a:r>
              <a:rPr lang="en-US" dirty="0" err="1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Wiik’s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ground-breaking </a:t>
            </a:r>
          </a:p>
          <a:p>
            <a:pPr marL="45720" indent="0" algn="ctr">
              <a:buNone/>
            </a:pPr>
            <a:r>
              <a:rPr lang="en-US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idea - construct a huge electron microscope  for viewing protons</a:t>
            </a:r>
            <a:r>
              <a:rPr lang="en-US" b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1900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But this idea slipped into the background: </a:t>
            </a:r>
          </a:p>
          <a:p>
            <a:pPr marL="45720" indent="0">
              <a:buNone/>
            </a:pPr>
            <a:r>
              <a:rPr lang="en-US" sz="1900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in 1970</a:t>
            </a:r>
            <a:r>
              <a:rPr lang="en-US" sz="1900" i="1" baseline="300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900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physicists were obtaining a wealth of </a:t>
            </a:r>
          </a:p>
          <a:p>
            <a:pPr marL="45720" indent="0">
              <a:buNone/>
            </a:pPr>
            <a:r>
              <a:rPr lang="en-US" sz="1900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exciting results from </a:t>
            </a:r>
            <a:r>
              <a:rPr lang="en-US" sz="1900" i="1" dirty="0" err="1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sz="1900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experiments.</a:t>
            </a:r>
            <a:endParaRPr lang="en-US" sz="1900" i="1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b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900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However, once it became clear in the late 1970s</a:t>
            </a:r>
          </a:p>
          <a:p>
            <a:pPr marL="45720" indent="0">
              <a:buNone/>
            </a:pPr>
            <a:r>
              <a:rPr lang="en-US" sz="1900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that CERN plans LEP,</a:t>
            </a:r>
          </a:p>
          <a:p>
            <a:pPr marL="45720" indent="0">
              <a:buNone/>
            </a:pPr>
            <a:r>
              <a:rPr lang="en-US" sz="1900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DESY decided to adopt the idea</a:t>
            </a:r>
          </a:p>
          <a:p>
            <a:pPr marL="45720" indent="0">
              <a:buNone/>
            </a:pPr>
            <a:r>
              <a:rPr lang="en-US" sz="1900" i="1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of the super electron microscope instead.</a:t>
            </a:r>
            <a:endParaRPr lang="en-US" sz="1900" i="1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1980: first project study and proposal;</a:t>
            </a:r>
          </a:p>
          <a:p>
            <a:pPr marL="45720" indent="0">
              <a:buNone/>
            </a:pP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1984: groundbreaking 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ceremony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1985: boring machine begins digging the tunnel;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1990: completion of HERA;</a:t>
            </a:r>
            <a:endParaRPr lang="en-US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1991: first electron-proton collisions;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1992: 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research begins at HERA - experiments 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H1 and ZEUS;</a:t>
            </a:r>
          </a:p>
          <a:p>
            <a:pPr marL="45720" indent="0">
              <a:buNone/>
            </a:pPr>
            <a:endParaRPr lang="en-US" dirty="0" smtClean="0">
              <a:solidFill>
                <a:srgbClr val="4E67C8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HERA </a:t>
            </a: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was the first facility of its 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kind, </a:t>
            </a: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complicated accelerator </a:t>
            </a:r>
            <a:r>
              <a:rPr lang="en-US" dirty="0" smtClean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project: accelerate electrons and protons separately and have then collide 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4" y="1340768"/>
            <a:ext cx="4231184" cy="36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61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HERAPDF 1.7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40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2" y="836712"/>
            <a:ext cx="8465058" cy="529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07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5904656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HERAFitter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41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208912" cy="549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474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HERAFitter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Platform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42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2732"/>
            <a:ext cx="8826940" cy="493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375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>
                <a:solidFill>
                  <a:srgbClr val="B4DCFA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HERAFitter</a:t>
            </a:r>
            <a:r>
              <a:rPr lang="en-US" sz="2800" dirty="0">
                <a:solidFill>
                  <a:srgbClr val="B4DCFA">
                    <a:lumMod val="75000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Platform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43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43000"/>
            <a:ext cx="8286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96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44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0"/>
            <a:ext cx="8550375" cy="61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0112" y="980728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</a:t>
            </a:r>
            <a:r>
              <a:rPr lang="en-US" dirty="0" smtClean="0">
                <a:solidFill>
                  <a:schemeClr val="accent5"/>
                </a:solidFill>
              </a:rPr>
              <a:t>arton </a:t>
            </a:r>
            <a:r>
              <a:rPr lang="en-US" dirty="0">
                <a:solidFill>
                  <a:schemeClr val="accent5"/>
                </a:solidFill>
              </a:rPr>
              <a:t>distribution functions  </a:t>
            </a:r>
            <a:r>
              <a:rPr lang="en-US" dirty="0" smtClean="0">
                <a:solidFill>
                  <a:schemeClr val="accent5"/>
                </a:solidFill>
              </a:rPr>
              <a:t>HERAPDF verified </a:t>
            </a:r>
            <a:r>
              <a:rPr lang="en-US" dirty="0">
                <a:solidFill>
                  <a:schemeClr val="accent5"/>
                </a:solidFill>
              </a:rPr>
              <a:t>by successful predictions for </a:t>
            </a:r>
            <a:r>
              <a:rPr lang="en-US" dirty="0" smtClean="0">
                <a:solidFill>
                  <a:schemeClr val="accent5"/>
                </a:solidFill>
              </a:rPr>
              <a:t> ATLAS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1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44816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Successful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HERAPDF1.5  Predictions for CMS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3" descr="HERAWasym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18331"/>
            <a:ext cx="5760640" cy="50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4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2800" dirty="0"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7344816" cy="347472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New precision results still coming in: jets, isolated photons, vector mesons, diffraction, charm and </a:t>
            </a:r>
            <a:r>
              <a:rPr lang="en-US" dirty="0" smtClean="0">
                <a:solidFill>
                  <a:srgbClr val="0070C0"/>
                </a:solidFill>
              </a:rPr>
              <a:t>beauty etc.;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HERA provides an ideal QCD laboratory to probe the underlying theory as well as the structure of the proton;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 smtClean="0">
                <a:solidFill>
                  <a:srgbClr val="0070C0"/>
                </a:solidFill>
              </a:rPr>
              <a:t>legacy </a:t>
            </a:r>
            <a:r>
              <a:rPr lang="en-US" dirty="0">
                <a:solidFill>
                  <a:srgbClr val="0070C0"/>
                </a:solidFill>
              </a:rPr>
              <a:t>from HERA: </a:t>
            </a:r>
            <a:r>
              <a:rPr lang="en-US" dirty="0" smtClean="0">
                <a:solidFill>
                  <a:srgbClr val="0070C0"/>
                </a:solidFill>
              </a:rPr>
              <a:t>precise measurement </a:t>
            </a:r>
            <a:r>
              <a:rPr lang="en-US" dirty="0">
                <a:solidFill>
                  <a:srgbClr val="0070C0"/>
                </a:solidFill>
              </a:rPr>
              <a:t>of parton distribution functions </a:t>
            </a:r>
            <a:r>
              <a:rPr lang="en-US" dirty="0" smtClean="0">
                <a:solidFill>
                  <a:srgbClr val="0070C0"/>
                </a:solidFill>
              </a:rPr>
              <a:t>(quarks and gluons)  </a:t>
            </a:r>
            <a:r>
              <a:rPr lang="en-US" dirty="0">
                <a:solidFill>
                  <a:srgbClr val="0070C0"/>
                </a:solidFill>
              </a:rPr>
              <a:t>in kinematic range of interest for </a:t>
            </a:r>
            <a:r>
              <a:rPr lang="en-US" dirty="0" smtClean="0">
                <a:solidFill>
                  <a:srgbClr val="0070C0"/>
                </a:solidFill>
              </a:rPr>
              <a:t>LHC;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424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4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92888" cy="419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1992, the first two HERA experiments went into operation: </a:t>
            </a:r>
          </a:p>
          <a:p>
            <a:pPr marL="4572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ZEUS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the South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Hall and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H1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 the North Hall.</a:t>
            </a:r>
          </a:p>
          <a:p>
            <a:pPr marL="45720" indent="0">
              <a:buNone/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detectors were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optimized for: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Neutral and Charged Currents at high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Q2;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Exotics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(leptons,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issing Et,  multi-jets…);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hotoproduction studies;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27839"/>
            <a:ext cx="3245845" cy="244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7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27687"/>
            <a:ext cx="8137525" cy="5989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46" y="1844824"/>
            <a:ext cx="9652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903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74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67" y="116632"/>
            <a:ext cx="68770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42" y="4437112"/>
            <a:ext cx="6591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37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52232"/>
            <a:ext cx="8507206" cy="58372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1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LAL, Orsay, 10.07.2012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Aushev Proton structure and QCD at HERA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F8F6-7D5C-4E31-8ABA-D8918D4F0085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734481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424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7"/>
            <a:ext cx="8553537" cy="50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17376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1444</Words>
  <Application>Microsoft Office PowerPoint</Application>
  <PresentationFormat>On-screen Show (4:3)</PresentationFormat>
  <Paragraphs>244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Slipstream</vt:lpstr>
      <vt:lpstr>Precise proton structure and QCD measurements at HERA</vt:lpstr>
      <vt:lpstr>Outline</vt:lpstr>
      <vt:lpstr>1992-2012:      20 years of DIS at  HERA</vt:lpstr>
      <vt:lpstr>1980s:  ambitious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HERA physics highlights</vt:lpstr>
      <vt:lpstr>HERA physics highlights: Structure function F2(x, Q2)</vt:lpstr>
      <vt:lpstr>HERA physics highlights</vt:lpstr>
      <vt:lpstr>HERA physics highlights: electroweak  force</vt:lpstr>
      <vt:lpstr>HERA physics highlights: weak interactions are "left-handed" </vt:lpstr>
      <vt:lpstr>PowerPoint Presentation</vt:lpstr>
      <vt:lpstr>Isolated Photons + Jets in DIS</vt:lpstr>
      <vt:lpstr>Isolated Photons + Jets in DIS</vt:lpstr>
      <vt:lpstr>Prompt Photons + Jets in NC DIS</vt:lpstr>
      <vt:lpstr>Isolated Photons + Jets in DIS</vt:lpstr>
      <vt:lpstr>Charm Fragmentation Fractions: motivation</vt:lpstr>
      <vt:lpstr>Charm Fragmentation Fractions in PHP</vt:lpstr>
      <vt:lpstr>PowerPoint Presentation</vt:lpstr>
      <vt:lpstr>Charm Production using Secondary Vertices</vt:lpstr>
      <vt:lpstr>PowerPoint Presentation</vt:lpstr>
      <vt:lpstr>Charm Production using Secondary Vertices - charm contribution to DIS: F2cc</vt:lpstr>
      <vt:lpstr>Inclusive Jet Production in PHP</vt:lpstr>
      <vt:lpstr>PowerPoint Presentation</vt:lpstr>
      <vt:lpstr>Inclusive Jet Production in PHP</vt:lpstr>
      <vt:lpstr>Search for Elastic Z0 Production</vt:lpstr>
      <vt:lpstr>First Generation Leptoquarks</vt:lpstr>
      <vt:lpstr>First Generation Leptoquarks</vt:lpstr>
      <vt:lpstr>Exclusive Electroproduction of Two Pions</vt:lpstr>
      <vt:lpstr>D* Production in DIS and F2cc Measurements</vt:lpstr>
      <vt:lpstr>HERAPDF:  precise measurement of parton distribution functions (quarks and gluons) </vt:lpstr>
      <vt:lpstr>Proton structure measurements at HERA</vt:lpstr>
      <vt:lpstr>PowerPoint Presentation</vt:lpstr>
      <vt:lpstr>HERAPDF 1.5 NNLO</vt:lpstr>
      <vt:lpstr>HERAPDF 1.6</vt:lpstr>
      <vt:lpstr>PowerPoint Presentation</vt:lpstr>
      <vt:lpstr>HERAPDF 1.7</vt:lpstr>
      <vt:lpstr>HERAFitter project</vt:lpstr>
      <vt:lpstr>HERAFitter Platform</vt:lpstr>
      <vt:lpstr>HERAFitter Platform</vt:lpstr>
      <vt:lpstr>PowerPoint Presentation</vt:lpstr>
      <vt:lpstr>Successful HERAPDF1.5  Predictions for CMS</vt:lpstr>
      <vt:lpstr>Conclusions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Precise proton structure and QCD measurements at HERA</dc:title>
  <dc:creator>Aushev, Vladimir</dc:creator>
  <cp:lastModifiedBy>Aushev, Vladimir</cp:lastModifiedBy>
  <cp:revision>93</cp:revision>
  <cp:lastPrinted>2012-07-07T09:21:59Z</cp:lastPrinted>
  <dcterms:created xsi:type="dcterms:W3CDTF">2012-07-04T17:59:43Z</dcterms:created>
  <dcterms:modified xsi:type="dcterms:W3CDTF">2012-07-07T09:22:13Z</dcterms:modified>
</cp:coreProperties>
</file>